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7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80" r:id="rId18"/>
    <p:sldId id="279" r:id="rId19"/>
    <p:sldId id="278" r:id="rId20"/>
    <p:sldId id="281" r:id="rId21"/>
    <p:sldId id="282" r:id="rId22"/>
    <p:sldId id="265" r:id="rId23"/>
    <p:sldId id="28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68" autoAdjust="0"/>
  </p:normalViewPr>
  <p:slideViewPr>
    <p:cSldViewPr>
      <p:cViewPr varScale="1">
        <p:scale>
          <a:sx n="86" d="100"/>
          <a:sy n="86" d="100"/>
        </p:scale>
        <p:origin x="1176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03A85-3715-4059-A7DB-6D7D9E645683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4ACA0-7255-4F37-AF01-39A9BFC28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72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4ACA0-7255-4F37-AF01-39A9BFC2852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70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4ACA0-7255-4F37-AF01-39A9BFC2852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45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4ACA0-7255-4F37-AF01-39A9BFC2852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913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75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3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67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06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16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7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37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7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4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71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28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0929-E7ED-481E-826D-19598547C60B}" type="datetimeFigureOut">
              <a:rPr lang="ko-KR" altLang="en-US" smtClean="0"/>
              <a:t>2020-06-27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92B2A-D856-40C7-8134-A010DF60C8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63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987824" y="1844824"/>
            <a:ext cx="3312368" cy="3312368"/>
          </a:xfrm>
          <a:prstGeom prst="ellipse">
            <a:avLst/>
          </a:prstGeom>
          <a:solidFill>
            <a:schemeClr val="bg1">
              <a:lumMod val="6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915816" y="1772816"/>
            <a:ext cx="3312368" cy="3312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68461" y="2654622"/>
            <a:ext cx="220707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/>
              <a:t>Database</a:t>
            </a:r>
          </a:p>
          <a:p>
            <a:pPr algn="ctr"/>
            <a:r>
              <a:rPr lang="en-US" altLang="ko-KR" sz="2000" b="1" i="1" dirty="0"/>
              <a:t>Salon Project</a:t>
            </a:r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1400" b="1" dirty="0"/>
              <a:t>18013171 </a:t>
            </a:r>
            <a:r>
              <a:rPr lang="ko-KR" altLang="en-US" sz="1400" b="1" dirty="0"/>
              <a:t>김연지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18013307 </a:t>
            </a:r>
            <a:r>
              <a:rPr lang="ko-KR" altLang="en-US" sz="1400" b="1" dirty="0"/>
              <a:t>장은영</a:t>
            </a:r>
          </a:p>
        </p:txBody>
      </p:sp>
    </p:spTree>
    <p:extLst>
      <p:ext uri="{BB962C8B-B14F-4D97-AF65-F5344CB8AC3E}">
        <p14:creationId xmlns:p14="http://schemas.microsoft.com/office/powerpoint/2010/main" val="4056764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3386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Lecture : </a:t>
            </a:r>
            <a:r>
              <a:rPr lang="ko-KR" altLang="en-US" b="1"/>
              <a:t>수강 신청 정보 저장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7994" y="2147179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l_no (PK)</a:t>
            </a:r>
            <a:endParaRPr lang="ko-KR" altLang="en-US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1527994" y="2682913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id</a:t>
            </a:r>
            <a:endParaRPr lang="ko-KR" altLang="en-US" sz="1400" b="1"/>
          </a:p>
        </p:txBody>
      </p:sp>
      <p:sp>
        <p:nvSpPr>
          <p:cNvPr id="15" name="타원 14"/>
          <p:cNvSpPr/>
          <p:nvPr/>
        </p:nvSpPr>
        <p:spPr>
          <a:xfrm flipV="1">
            <a:off x="1388355" y="279630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27994" y="3227465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a_no</a:t>
            </a:r>
            <a:endParaRPr lang="ko-KR" altLang="en-US" sz="1400" b="1"/>
          </a:p>
        </p:txBody>
      </p:sp>
      <p:sp>
        <p:nvSpPr>
          <p:cNvPr id="17" name="타원 16"/>
          <p:cNvSpPr/>
          <p:nvPr/>
        </p:nvSpPr>
        <p:spPr>
          <a:xfrm flipV="1">
            <a:off x="1388355" y="3340855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27994" y="3803529"/>
            <a:ext cx="122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lecture_date</a:t>
            </a:r>
            <a:endParaRPr lang="ko-KR" altLang="en-US" sz="1400" b="1"/>
          </a:p>
        </p:txBody>
      </p:sp>
      <p:sp>
        <p:nvSpPr>
          <p:cNvPr id="19" name="타원 18"/>
          <p:cNvSpPr/>
          <p:nvPr/>
        </p:nvSpPr>
        <p:spPr>
          <a:xfrm flipV="1">
            <a:off x="1388355" y="3916919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43808" y="214717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수강 예약 번호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3808" y="268291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수강 아이디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2843808" y="322746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강좌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2843808" y="3803527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</a:t>
            </a:r>
            <a:r>
              <a:rPr lang="ko-KR" altLang="en-US" sz="1400" b="1"/>
              <a:t>    수강 예약 날짜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368" y="4581129"/>
            <a:ext cx="5039264" cy="14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 flipV="1">
            <a:off x="1388355" y="225194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한쪽 모서리는 잘리고 다른 쪽 모서리는 둥근 사각형 21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41366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2900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Product : </a:t>
            </a:r>
            <a:r>
              <a:rPr lang="ko-KR" altLang="en-US" b="1"/>
              <a:t>상품 정보 저장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7994" y="2147179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p_no (PK)</a:t>
            </a:r>
            <a:endParaRPr lang="ko-KR" altLang="en-US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1527994" y="268291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c_no (FK)</a:t>
            </a:r>
            <a:endParaRPr lang="ko-KR" altLang="en-US" sz="1400" b="1"/>
          </a:p>
        </p:txBody>
      </p:sp>
      <p:sp>
        <p:nvSpPr>
          <p:cNvPr id="15" name="타원 14"/>
          <p:cNvSpPr/>
          <p:nvPr/>
        </p:nvSpPr>
        <p:spPr>
          <a:xfrm flipV="1">
            <a:off x="1388355" y="279630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27994" y="3227465"/>
            <a:ext cx="113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prod_name</a:t>
            </a:r>
            <a:endParaRPr lang="ko-KR" altLang="en-US" sz="1400" b="1"/>
          </a:p>
        </p:txBody>
      </p:sp>
      <p:sp>
        <p:nvSpPr>
          <p:cNvPr id="17" name="타원 16"/>
          <p:cNvSpPr/>
          <p:nvPr/>
        </p:nvSpPr>
        <p:spPr>
          <a:xfrm flipV="1">
            <a:off x="1388355" y="3340855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27994" y="3803529"/>
            <a:ext cx="108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prod_price</a:t>
            </a:r>
            <a:endParaRPr lang="ko-KR" altLang="en-US" sz="1400" b="1"/>
          </a:p>
        </p:txBody>
      </p:sp>
      <p:sp>
        <p:nvSpPr>
          <p:cNvPr id="19" name="타원 18"/>
          <p:cNvSpPr/>
          <p:nvPr/>
        </p:nvSpPr>
        <p:spPr>
          <a:xfrm flipV="1">
            <a:off x="1388355" y="3916919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27994" y="4370609"/>
            <a:ext cx="634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stock</a:t>
            </a:r>
            <a:endParaRPr lang="ko-KR" altLang="en-US" sz="1400" b="1"/>
          </a:p>
        </p:txBody>
      </p:sp>
      <p:sp>
        <p:nvSpPr>
          <p:cNvPr id="21" name="타원 20"/>
          <p:cNvSpPr/>
          <p:nvPr/>
        </p:nvSpPr>
        <p:spPr>
          <a:xfrm flipV="1">
            <a:off x="1388355" y="4483999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43808" y="214717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상품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4" name="TextBox 33"/>
          <p:cNvSpPr txBox="1"/>
          <p:nvPr/>
        </p:nvSpPr>
        <p:spPr>
          <a:xfrm>
            <a:off x="2843808" y="2682913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상품 분류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2843808" y="3227465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상품명 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2843808" y="380352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상품 가격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7" name="TextBox 36"/>
          <p:cNvSpPr txBox="1"/>
          <p:nvPr/>
        </p:nvSpPr>
        <p:spPr>
          <a:xfrm>
            <a:off x="2843808" y="437060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재고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975" y="4797153"/>
            <a:ext cx="4720052" cy="161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 flipV="1">
            <a:off x="1388355" y="225194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는 잘리고 다른 쪽 모서리는 둥근 사각형 24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4136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테이블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Classification : </a:t>
            </a:r>
            <a:r>
              <a:rPr lang="ko-KR" altLang="en-US" b="1"/>
              <a:t>상품 분류 정보 저장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7994" y="2147179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c_no (PK)</a:t>
            </a:r>
            <a:endParaRPr lang="ko-KR" altLang="en-US" sz="1400" b="1"/>
          </a:p>
        </p:txBody>
      </p:sp>
      <p:sp>
        <p:nvSpPr>
          <p:cNvPr id="13" name="타원 12"/>
          <p:cNvSpPr/>
          <p:nvPr/>
        </p:nvSpPr>
        <p:spPr>
          <a:xfrm flipV="1">
            <a:off x="1388355" y="2260569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27994" y="2682913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class</a:t>
            </a:r>
            <a:endParaRPr lang="ko-KR" altLang="en-US" sz="1400" b="1"/>
          </a:p>
        </p:txBody>
      </p:sp>
      <p:sp>
        <p:nvSpPr>
          <p:cNvPr id="15" name="타원 14"/>
          <p:cNvSpPr/>
          <p:nvPr/>
        </p:nvSpPr>
        <p:spPr>
          <a:xfrm flipV="1">
            <a:off x="1388355" y="279630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43808" y="2147179"/>
            <a:ext cx="16834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상품 분류 번호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3808" y="268291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상품 분류명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134" y="2116617"/>
            <a:ext cx="3619499" cy="917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900592" y="4336204"/>
            <a:ext cx="249375" cy="169749"/>
            <a:chOff x="978243" y="1988872"/>
            <a:chExt cx="249375" cy="169749"/>
          </a:xfrm>
        </p:grpSpPr>
        <p:sp>
          <p:nvSpPr>
            <p:cNvPr id="27" name="육각형 26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53205" y="4221088"/>
            <a:ext cx="452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Board_category : </a:t>
            </a:r>
            <a:r>
              <a:rPr lang="ko-KR" altLang="en-US" b="1"/>
              <a:t>게시물 분류 정보 저장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7994" y="495765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bc_no (PK)</a:t>
            </a:r>
            <a:endParaRPr lang="ko-KR" altLang="en-US" sz="1400" b="1"/>
          </a:p>
        </p:txBody>
      </p:sp>
      <p:sp>
        <p:nvSpPr>
          <p:cNvPr id="32" name="타원 31"/>
          <p:cNvSpPr/>
          <p:nvPr/>
        </p:nvSpPr>
        <p:spPr>
          <a:xfrm flipV="1">
            <a:off x="1388355" y="5071044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527994" y="5493388"/>
            <a:ext cx="935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category</a:t>
            </a:r>
            <a:endParaRPr lang="ko-KR" altLang="en-US" sz="1400" b="1"/>
          </a:p>
        </p:txBody>
      </p:sp>
      <p:sp>
        <p:nvSpPr>
          <p:cNvPr id="40" name="타원 39"/>
          <p:cNvSpPr/>
          <p:nvPr/>
        </p:nvSpPr>
        <p:spPr>
          <a:xfrm flipV="1">
            <a:off x="1388355" y="5606778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2843808" y="4957654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게시글 분류번호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843808" y="549338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게시글 분류명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222" y="4854603"/>
            <a:ext cx="3743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6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테이블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4118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Member_order : </a:t>
            </a:r>
            <a:r>
              <a:rPr lang="ko-KR" altLang="en-US" b="1"/>
              <a:t>상품 주문 정보 저장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7994" y="202186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id (PK)  </a:t>
            </a:r>
            <a:endParaRPr lang="ko-KR" altLang="en-US" sz="1400" b="1"/>
          </a:p>
        </p:txBody>
      </p:sp>
      <p:sp>
        <p:nvSpPr>
          <p:cNvPr id="13" name="타원 12"/>
          <p:cNvSpPr/>
          <p:nvPr/>
        </p:nvSpPr>
        <p:spPr>
          <a:xfrm flipV="1">
            <a:off x="1388355" y="2135251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27994" y="2494227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p_no (PK)</a:t>
            </a:r>
            <a:endParaRPr lang="ko-KR" altLang="en-US" sz="1400" b="1"/>
          </a:p>
        </p:txBody>
      </p:sp>
      <p:sp>
        <p:nvSpPr>
          <p:cNvPr id="15" name="타원 14"/>
          <p:cNvSpPr/>
          <p:nvPr/>
        </p:nvSpPr>
        <p:spPr>
          <a:xfrm flipV="1">
            <a:off x="1388355" y="2607617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27994" y="2977904"/>
            <a:ext cx="8963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quantity</a:t>
            </a:r>
            <a:endParaRPr lang="ko-KR" altLang="en-US" sz="1400" b="1"/>
          </a:p>
        </p:txBody>
      </p:sp>
      <p:sp>
        <p:nvSpPr>
          <p:cNvPr id="19" name="타원 18"/>
          <p:cNvSpPr/>
          <p:nvPr/>
        </p:nvSpPr>
        <p:spPr>
          <a:xfrm flipV="1">
            <a:off x="1388355" y="3091294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27994" y="3486028"/>
            <a:ext cx="1101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order_date</a:t>
            </a:r>
            <a:endParaRPr lang="ko-KR" altLang="en-US" sz="1400" b="1"/>
          </a:p>
        </p:txBody>
      </p:sp>
      <p:sp>
        <p:nvSpPr>
          <p:cNvPr id="21" name="타원 20"/>
          <p:cNvSpPr/>
          <p:nvPr/>
        </p:nvSpPr>
        <p:spPr>
          <a:xfrm flipV="1">
            <a:off x="1388355" y="3599418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43808" y="202186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주문 아이디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4" name="TextBox 33"/>
          <p:cNvSpPr txBox="1"/>
          <p:nvPr/>
        </p:nvSpPr>
        <p:spPr>
          <a:xfrm>
            <a:off x="2843808" y="249422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상품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2843808" y="297790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주문 수량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43808" y="348602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상품 주문 날짜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25" name="TextBox 24"/>
          <p:cNvSpPr txBox="1"/>
          <p:nvPr/>
        </p:nvSpPr>
        <p:spPr>
          <a:xfrm>
            <a:off x="1527994" y="4012548"/>
            <a:ext cx="602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state</a:t>
            </a:r>
            <a:endParaRPr lang="ko-KR" altLang="en-US" sz="1400" b="1"/>
          </a:p>
        </p:txBody>
      </p:sp>
      <p:sp>
        <p:nvSpPr>
          <p:cNvPr id="26" name="타원 25"/>
          <p:cNvSpPr/>
          <p:nvPr/>
        </p:nvSpPr>
        <p:spPr>
          <a:xfrm flipV="1">
            <a:off x="1388355" y="4125938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843808" y="401254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주문 처리 상태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4797152"/>
            <a:ext cx="47625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66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테이블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291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Board : </a:t>
            </a:r>
            <a:r>
              <a:rPr lang="ko-KR" altLang="en-US" b="1"/>
              <a:t>게시글 정보 저장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7994" y="2021861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b_no (PK)  </a:t>
            </a:r>
            <a:endParaRPr lang="ko-KR" altLang="en-US" sz="1400" b="1"/>
          </a:p>
        </p:txBody>
      </p:sp>
      <p:sp>
        <p:nvSpPr>
          <p:cNvPr id="51" name="타원 50"/>
          <p:cNvSpPr/>
          <p:nvPr/>
        </p:nvSpPr>
        <p:spPr>
          <a:xfrm flipV="1">
            <a:off x="1388355" y="2135251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27994" y="249422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bc (FK)</a:t>
            </a:r>
            <a:endParaRPr lang="ko-KR" altLang="en-US" sz="1400" b="1"/>
          </a:p>
        </p:txBody>
      </p:sp>
      <p:sp>
        <p:nvSpPr>
          <p:cNvPr id="54" name="타원 53"/>
          <p:cNvSpPr/>
          <p:nvPr/>
        </p:nvSpPr>
        <p:spPr>
          <a:xfrm flipV="1">
            <a:off x="1388355" y="2607617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527994" y="2979823"/>
            <a:ext cx="68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writer</a:t>
            </a:r>
            <a:endParaRPr lang="ko-KR" altLang="en-US" sz="1400" b="1"/>
          </a:p>
        </p:txBody>
      </p:sp>
      <p:sp>
        <p:nvSpPr>
          <p:cNvPr id="56" name="타원 55"/>
          <p:cNvSpPr/>
          <p:nvPr/>
        </p:nvSpPr>
        <p:spPr>
          <a:xfrm flipV="1">
            <a:off x="1388355" y="309321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27994" y="349693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title</a:t>
            </a:r>
            <a:endParaRPr lang="ko-KR" altLang="en-US" sz="1400" b="1"/>
          </a:p>
        </p:txBody>
      </p:sp>
      <p:sp>
        <p:nvSpPr>
          <p:cNvPr id="58" name="타원 57"/>
          <p:cNvSpPr/>
          <p:nvPr/>
        </p:nvSpPr>
        <p:spPr>
          <a:xfrm flipV="1">
            <a:off x="1388355" y="3610321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527994" y="4005055"/>
            <a:ext cx="83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content</a:t>
            </a:r>
            <a:endParaRPr lang="ko-KR" altLang="en-US" sz="1400" b="1"/>
          </a:p>
        </p:txBody>
      </p:sp>
      <p:sp>
        <p:nvSpPr>
          <p:cNvPr id="60" name="타원 59"/>
          <p:cNvSpPr/>
          <p:nvPr/>
        </p:nvSpPr>
        <p:spPr>
          <a:xfrm flipV="1">
            <a:off x="1388355" y="4118445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843808" y="202186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게시글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62" name="TextBox 61"/>
          <p:cNvSpPr txBox="1"/>
          <p:nvPr/>
        </p:nvSpPr>
        <p:spPr>
          <a:xfrm>
            <a:off x="2843808" y="2494227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게시글 분류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63" name="TextBox 62"/>
          <p:cNvSpPr txBox="1"/>
          <p:nvPr/>
        </p:nvSpPr>
        <p:spPr>
          <a:xfrm>
            <a:off x="2843808" y="299185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작성자 아이디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64" name="TextBox 63"/>
          <p:cNvSpPr txBox="1"/>
          <p:nvPr/>
        </p:nvSpPr>
        <p:spPr>
          <a:xfrm>
            <a:off x="2843808" y="349692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게시글 제목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43808" y="400505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게시글 내용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66" name="TextBox 65"/>
          <p:cNvSpPr txBox="1"/>
          <p:nvPr/>
        </p:nvSpPr>
        <p:spPr>
          <a:xfrm>
            <a:off x="1527994" y="4531575"/>
            <a:ext cx="1070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write_date</a:t>
            </a:r>
            <a:endParaRPr lang="ko-KR" altLang="en-US" sz="1400" b="1"/>
          </a:p>
        </p:txBody>
      </p:sp>
      <p:sp>
        <p:nvSpPr>
          <p:cNvPr id="67" name="타원 66"/>
          <p:cNvSpPr/>
          <p:nvPr/>
        </p:nvSpPr>
        <p:spPr>
          <a:xfrm flipV="1">
            <a:off x="1388355" y="4644965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843808" y="453157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작성 날짜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4871186"/>
            <a:ext cx="52673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36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테이블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291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Board : </a:t>
            </a:r>
            <a:r>
              <a:rPr lang="ko-KR" altLang="en-US" b="1"/>
              <a:t>게시글 정보 저장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7994" y="2021861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b_no (PK)  </a:t>
            </a:r>
            <a:endParaRPr lang="ko-KR" altLang="en-US" sz="1400" b="1"/>
          </a:p>
        </p:txBody>
      </p:sp>
      <p:sp>
        <p:nvSpPr>
          <p:cNvPr id="51" name="타원 50"/>
          <p:cNvSpPr/>
          <p:nvPr/>
        </p:nvSpPr>
        <p:spPr>
          <a:xfrm flipV="1">
            <a:off x="1388355" y="2135251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1527994" y="249422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bc (FK)</a:t>
            </a:r>
            <a:endParaRPr lang="ko-KR" altLang="en-US" sz="1400" b="1"/>
          </a:p>
        </p:txBody>
      </p:sp>
      <p:sp>
        <p:nvSpPr>
          <p:cNvPr id="54" name="타원 53"/>
          <p:cNvSpPr/>
          <p:nvPr/>
        </p:nvSpPr>
        <p:spPr>
          <a:xfrm flipV="1">
            <a:off x="1388355" y="2607617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1527994" y="2979823"/>
            <a:ext cx="686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writer</a:t>
            </a:r>
            <a:endParaRPr lang="ko-KR" altLang="en-US" sz="1400" b="1"/>
          </a:p>
        </p:txBody>
      </p:sp>
      <p:sp>
        <p:nvSpPr>
          <p:cNvPr id="56" name="타원 55"/>
          <p:cNvSpPr/>
          <p:nvPr/>
        </p:nvSpPr>
        <p:spPr>
          <a:xfrm flipV="1">
            <a:off x="1388355" y="309321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1527994" y="349693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title</a:t>
            </a:r>
            <a:endParaRPr lang="ko-KR" altLang="en-US" sz="1400" b="1"/>
          </a:p>
        </p:txBody>
      </p:sp>
      <p:sp>
        <p:nvSpPr>
          <p:cNvPr id="58" name="타원 57"/>
          <p:cNvSpPr/>
          <p:nvPr/>
        </p:nvSpPr>
        <p:spPr>
          <a:xfrm flipV="1">
            <a:off x="1388355" y="3610321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1527994" y="4005055"/>
            <a:ext cx="83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content</a:t>
            </a:r>
            <a:endParaRPr lang="ko-KR" altLang="en-US" sz="1400" b="1"/>
          </a:p>
        </p:txBody>
      </p:sp>
      <p:sp>
        <p:nvSpPr>
          <p:cNvPr id="60" name="타원 59"/>
          <p:cNvSpPr/>
          <p:nvPr/>
        </p:nvSpPr>
        <p:spPr>
          <a:xfrm flipV="1">
            <a:off x="1388355" y="4118445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843808" y="2021861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게시글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62" name="TextBox 61"/>
          <p:cNvSpPr txBox="1"/>
          <p:nvPr/>
        </p:nvSpPr>
        <p:spPr>
          <a:xfrm>
            <a:off x="2843808" y="2494227"/>
            <a:ext cx="1988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게시글 분류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63" name="TextBox 62"/>
          <p:cNvSpPr txBox="1"/>
          <p:nvPr/>
        </p:nvSpPr>
        <p:spPr>
          <a:xfrm>
            <a:off x="2843808" y="299185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작성자 아이디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64" name="TextBox 63"/>
          <p:cNvSpPr txBox="1"/>
          <p:nvPr/>
        </p:nvSpPr>
        <p:spPr>
          <a:xfrm>
            <a:off x="2843808" y="349692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게시글 제목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843808" y="400505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게시글 내용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66" name="TextBox 65"/>
          <p:cNvSpPr txBox="1"/>
          <p:nvPr/>
        </p:nvSpPr>
        <p:spPr>
          <a:xfrm>
            <a:off x="1527994" y="4531575"/>
            <a:ext cx="1070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write_date</a:t>
            </a:r>
            <a:endParaRPr lang="ko-KR" altLang="en-US" sz="1400" b="1"/>
          </a:p>
        </p:txBody>
      </p:sp>
      <p:sp>
        <p:nvSpPr>
          <p:cNvPr id="67" name="타원 66"/>
          <p:cNvSpPr/>
          <p:nvPr/>
        </p:nvSpPr>
        <p:spPr>
          <a:xfrm flipV="1">
            <a:off x="1388355" y="4644965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2843808" y="453157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작성 날짜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4871186"/>
            <a:ext cx="52673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9697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417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질의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Join</a:t>
            </a:r>
            <a:endParaRPr lang="ko-KR" alt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1464494" y="2276872"/>
            <a:ext cx="2840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 </a:t>
            </a:r>
            <a:r>
              <a:rPr lang="ko-KR" altLang="en-US" sz="1400" b="1"/>
              <a:t>회원이 구매한 상품들의 총 합 </a:t>
            </a:r>
          </a:p>
        </p:txBody>
      </p:sp>
      <p:sp>
        <p:nvSpPr>
          <p:cNvPr id="31" name="타원 30"/>
          <p:cNvSpPr/>
          <p:nvPr/>
        </p:nvSpPr>
        <p:spPr>
          <a:xfrm flipV="1">
            <a:off x="1324855" y="2390262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1090738" y="4849415"/>
            <a:ext cx="45414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select o.id, sum(o.quantity*p.prod_price) as 'sum‘</a:t>
            </a:r>
          </a:p>
          <a:p>
            <a:r>
              <a:rPr lang="en-US" altLang="ko-KR" sz="1400" b="1"/>
              <a:t> </a:t>
            </a:r>
          </a:p>
          <a:p>
            <a:r>
              <a:rPr lang="en-US" altLang="ko-KR" sz="1400" b="1"/>
              <a:t>from member_order o join product p </a:t>
            </a:r>
          </a:p>
          <a:p>
            <a:endParaRPr lang="en-US" altLang="ko-KR" sz="1400" b="1"/>
          </a:p>
          <a:p>
            <a:r>
              <a:rPr lang="en-US" altLang="ko-KR" sz="1400" b="1"/>
              <a:t>where o.p_no = p.p_no and id='salon';</a:t>
            </a:r>
          </a:p>
        </p:txBody>
      </p:sp>
      <p:sp>
        <p:nvSpPr>
          <p:cNvPr id="41" name="갈매기형 수장 40"/>
          <p:cNvSpPr/>
          <p:nvPr/>
        </p:nvSpPr>
        <p:spPr>
          <a:xfrm>
            <a:off x="6012160" y="5366598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갈매기형 수장 41"/>
          <p:cNvSpPr/>
          <p:nvPr/>
        </p:nvSpPr>
        <p:spPr>
          <a:xfrm>
            <a:off x="5888859" y="5366598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620627"/>
            <a:ext cx="3322963" cy="1839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94" y="3089219"/>
            <a:ext cx="3567634" cy="13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585" y="5043665"/>
            <a:ext cx="14192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278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417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질의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Join</a:t>
            </a:r>
            <a:endParaRPr lang="ko-KR" alt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1464494" y="2276872"/>
            <a:ext cx="618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모든 회원이 구매한 상품을 </a:t>
            </a:r>
            <a:r>
              <a:rPr lang="en-US" altLang="ko-KR" sz="1400" b="1"/>
              <a:t>p_no</a:t>
            </a:r>
            <a:r>
              <a:rPr lang="ko-KR" altLang="en-US" sz="1400" b="1"/>
              <a:t>로 구별하여 구매횟수가 높은 순으로 출력</a:t>
            </a:r>
          </a:p>
        </p:txBody>
      </p:sp>
      <p:sp>
        <p:nvSpPr>
          <p:cNvPr id="31" name="타원 30"/>
          <p:cNvSpPr/>
          <p:nvPr/>
        </p:nvSpPr>
        <p:spPr>
          <a:xfrm flipV="1">
            <a:off x="1324855" y="2390262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64494" y="2996952"/>
            <a:ext cx="60986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select p.prod_name, o.p_no, count(o.p_no) </a:t>
            </a:r>
          </a:p>
          <a:p>
            <a:endParaRPr lang="en-US" altLang="ko-KR" sz="1400" b="1"/>
          </a:p>
          <a:p>
            <a:r>
              <a:rPr lang="en-US" altLang="ko-KR" sz="1400" b="1"/>
              <a:t>from member_order o join product p</a:t>
            </a:r>
          </a:p>
          <a:p>
            <a:endParaRPr lang="en-US" altLang="ko-KR" sz="1400" b="1"/>
          </a:p>
          <a:p>
            <a:r>
              <a:rPr lang="en-US" altLang="ko-KR" sz="1400" b="1"/>
              <a:t> where o.p_no=p.p_no group by o.p_no order by count(o.p_no) desc;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4292905" y="5089234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4169604" y="5089234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18" y="4362218"/>
            <a:ext cx="3288562" cy="172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533854"/>
            <a:ext cx="34385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131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417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질의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Join</a:t>
            </a:r>
            <a:endParaRPr lang="ko-KR" altLang="en-US" b="1"/>
          </a:p>
        </p:txBody>
      </p:sp>
      <p:sp>
        <p:nvSpPr>
          <p:cNvPr id="30" name="TextBox 29"/>
          <p:cNvSpPr txBox="1"/>
          <p:nvPr/>
        </p:nvSpPr>
        <p:spPr>
          <a:xfrm>
            <a:off x="1464494" y="2276872"/>
            <a:ext cx="6183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모든 회원이 신청한 강좌를 </a:t>
            </a:r>
            <a:r>
              <a:rPr lang="en-US" altLang="ko-KR" sz="1400" b="1"/>
              <a:t>a_no</a:t>
            </a:r>
            <a:r>
              <a:rPr lang="ko-KR" altLang="en-US" sz="1400" b="1"/>
              <a:t>로 구별하여 신청횟수가 높은 순으로 출력</a:t>
            </a:r>
          </a:p>
        </p:txBody>
      </p:sp>
      <p:sp>
        <p:nvSpPr>
          <p:cNvPr id="31" name="타원 30"/>
          <p:cNvSpPr/>
          <p:nvPr/>
        </p:nvSpPr>
        <p:spPr>
          <a:xfrm flipV="1">
            <a:off x="1324855" y="2390262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64494" y="2996952"/>
            <a:ext cx="5781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select a.lecture_name, l.a_no, count(l.a_no) </a:t>
            </a:r>
          </a:p>
          <a:p>
            <a:endParaRPr lang="en-US" altLang="ko-KR" sz="1400" b="1"/>
          </a:p>
          <a:p>
            <a:r>
              <a:rPr lang="en-US" altLang="ko-KR" sz="1400" b="1"/>
              <a:t>from lecture l join academy a </a:t>
            </a:r>
          </a:p>
          <a:p>
            <a:endParaRPr lang="en-US" altLang="ko-KR" sz="1400" b="1"/>
          </a:p>
          <a:p>
            <a:r>
              <a:rPr lang="en-US" altLang="ko-KR" sz="1400" b="1"/>
              <a:t>where l.a_no=a.a_no group by l.a_no order by count(l.a_no) desc;</a:t>
            </a:r>
          </a:p>
        </p:txBody>
      </p:sp>
      <p:sp>
        <p:nvSpPr>
          <p:cNvPr id="15" name="갈매기형 수장 14"/>
          <p:cNvSpPr/>
          <p:nvPr/>
        </p:nvSpPr>
        <p:spPr>
          <a:xfrm>
            <a:off x="4497649" y="5089234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갈매기형 수장 15"/>
          <p:cNvSpPr/>
          <p:nvPr/>
        </p:nvSpPr>
        <p:spPr>
          <a:xfrm>
            <a:off x="4374348" y="5089234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01" y="4437112"/>
            <a:ext cx="3271690" cy="157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712117"/>
            <a:ext cx="3403451" cy="1024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3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417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질의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갱신</a:t>
            </a:r>
            <a:r>
              <a:rPr lang="en-US" altLang="ko-KR" b="1"/>
              <a:t>/</a:t>
            </a:r>
            <a:r>
              <a:rPr lang="ko-KR" altLang="en-US" b="1"/>
              <a:t>삭제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64494" y="3162278"/>
            <a:ext cx="5698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 </a:t>
            </a:r>
            <a:r>
              <a:rPr lang="ko-KR" altLang="en-US" sz="1400" b="1"/>
              <a:t>회원이 </a:t>
            </a:r>
            <a:r>
              <a:rPr lang="en-US" altLang="ko-KR" sz="1400" b="1"/>
              <a:t>B </a:t>
            </a:r>
            <a:r>
              <a:rPr lang="ko-KR" altLang="en-US" sz="1400" b="1"/>
              <a:t>강좌를 신청했으나</a:t>
            </a:r>
            <a:r>
              <a:rPr lang="en-US" altLang="ko-KR" sz="1400" b="1"/>
              <a:t>, B</a:t>
            </a:r>
            <a:r>
              <a:rPr lang="ko-KR" altLang="en-US" sz="1400" b="1"/>
              <a:t> 강좌가 폐강된 경우 수강내역 삭제</a:t>
            </a:r>
          </a:p>
        </p:txBody>
      </p:sp>
      <p:sp>
        <p:nvSpPr>
          <p:cNvPr id="13" name="타원 12"/>
          <p:cNvSpPr/>
          <p:nvPr/>
        </p:nvSpPr>
        <p:spPr>
          <a:xfrm flipV="1">
            <a:off x="1324855" y="3275668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464494" y="4906325"/>
            <a:ext cx="6362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 </a:t>
            </a:r>
            <a:r>
              <a:rPr lang="ko-KR" altLang="en-US" sz="1400" b="1"/>
              <a:t>회원이 </a:t>
            </a:r>
            <a:r>
              <a:rPr lang="en-US" altLang="ko-KR" sz="1400" b="1"/>
              <a:t>B </a:t>
            </a:r>
            <a:r>
              <a:rPr lang="ko-KR" altLang="en-US" sz="1400" b="1"/>
              <a:t>제품을 구매 했으나</a:t>
            </a:r>
            <a:r>
              <a:rPr lang="en-US" altLang="ko-KR" sz="1400" b="1"/>
              <a:t>, B </a:t>
            </a:r>
            <a:r>
              <a:rPr lang="ko-KR" altLang="en-US" sz="1400" b="1"/>
              <a:t>제품이 판매중지가 된 경우 구매내역 삭제</a:t>
            </a:r>
          </a:p>
        </p:txBody>
      </p:sp>
      <p:sp>
        <p:nvSpPr>
          <p:cNvPr id="15" name="타원 14"/>
          <p:cNvSpPr/>
          <p:nvPr/>
        </p:nvSpPr>
        <p:spPr>
          <a:xfrm flipV="1">
            <a:off x="1324855" y="5019715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64494" y="2276872"/>
            <a:ext cx="4641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 </a:t>
            </a:r>
            <a:r>
              <a:rPr lang="ko-KR" altLang="en-US" sz="1400" b="1"/>
              <a:t>회원이 구매한 </a:t>
            </a:r>
            <a:r>
              <a:rPr lang="en-US" altLang="ko-KR" sz="1400" b="1"/>
              <a:t>B</a:t>
            </a:r>
            <a:r>
              <a:rPr lang="ko-KR" altLang="en-US" sz="1400" b="1"/>
              <a:t> 제품 가격이 변경 된 경우 모두 적용</a:t>
            </a:r>
          </a:p>
        </p:txBody>
      </p:sp>
      <p:sp>
        <p:nvSpPr>
          <p:cNvPr id="17" name="타원 16"/>
          <p:cNvSpPr/>
          <p:nvPr/>
        </p:nvSpPr>
        <p:spPr>
          <a:xfrm flipV="1">
            <a:off x="1324855" y="2390262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464494" y="4012622"/>
            <a:ext cx="7082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 </a:t>
            </a:r>
            <a:r>
              <a:rPr lang="ko-KR" altLang="en-US" sz="1400" b="1"/>
              <a:t>회원이 </a:t>
            </a:r>
            <a:r>
              <a:rPr lang="en-US" altLang="ko-KR" sz="1400" b="1"/>
              <a:t>B </a:t>
            </a:r>
            <a:r>
              <a:rPr lang="ko-KR" altLang="en-US" sz="1400" b="1"/>
              <a:t>강좌를 수강했으나</a:t>
            </a:r>
            <a:r>
              <a:rPr lang="en-US" altLang="ko-KR" sz="1400" b="1"/>
              <a:t>, </a:t>
            </a:r>
            <a:r>
              <a:rPr lang="ko-KR" altLang="en-US" sz="1400" b="1"/>
              <a:t>담당 강사인 </a:t>
            </a:r>
            <a:r>
              <a:rPr lang="en-US" altLang="ko-KR" sz="1400" b="1"/>
              <a:t>C </a:t>
            </a:r>
            <a:r>
              <a:rPr lang="ko-KR" altLang="en-US" sz="1400" b="1"/>
              <a:t>디자이너가 퇴사한 경우 수강내역 삭제</a:t>
            </a:r>
          </a:p>
        </p:txBody>
      </p:sp>
      <p:sp>
        <p:nvSpPr>
          <p:cNvPr id="19" name="타원 18"/>
          <p:cNvSpPr/>
          <p:nvPr/>
        </p:nvSpPr>
        <p:spPr>
          <a:xfrm flipV="1">
            <a:off x="1324855" y="4126012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03748" y="1052736"/>
            <a:ext cx="4536504" cy="56166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2303748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INDEX</a:t>
            </a:r>
            <a:endParaRPr lang="ko-KR" altLang="en-US" b="1">
              <a:solidFill>
                <a:schemeClr val="tx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2843029" y="1803930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843029" y="3063982"/>
            <a:ext cx="249375" cy="169749"/>
            <a:chOff x="978243" y="3098166"/>
            <a:chExt cx="249375" cy="169749"/>
          </a:xfrm>
        </p:grpSpPr>
        <p:sp>
          <p:nvSpPr>
            <p:cNvPr id="17" name="육각형 16"/>
            <p:cNvSpPr/>
            <p:nvPr/>
          </p:nvSpPr>
          <p:spPr>
            <a:xfrm flipV="1">
              <a:off x="978243" y="3098296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육각형 17"/>
            <p:cNvSpPr/>
            <p:nvPr/>
          </p:nvSpPr>
          <p:spPr>
            <a:xfrm flipV="1">
              <a:off x="1037472" y="3098166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843029" y="3776239"/>
            <a:ext cx="249375" cy="169749"/>
            <a:chOff x="978243" y="3745617"/>
            <a:chExt cx="249375" cy="169749"/>
          </a:xfrm>
        </p:grpSpPr>
        <p:sp>
          <p:nvSpPr>
            <p:cNvPr id="20" name="육각형 19"/>
            <p:cNvSpPr/>
            <p:nvPr/>
          </p:nvSpPr>
          <p:spPr>
            <a:xfrm flipV="1">
              <a:off x="978243" y="3745747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육각형 20"/>
            <p:cNvSpPr/>
            <p:nvPr/>
          </p:nvSpPr>
          <p:spPr>
            <a:xfrm flipV="1">
              <a:off x="1037472" y="3745617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843029" y="5146266"/>
            <a:ext cx="249375" cy="169749"/>
            <a:chOff x="978243" y="5123899"/>
            <a:chExt cx="249375" cy="169749"/>
          </a:xfrm>
        </p:grpSpPr>
        <p:sp>
          <p:nvSpPr>
            <p:cNvPr id="23" name="육각형 22"/>
            <p:cNvSpPr/>
            <p:nvPr/>
          </p:nvSpPr>
          <p:spPr>
            <a:xfrm flipV="1">
              <a:off x="978243" y="5124029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육각형 23"/>
            <p:cNvSpPr/>
            <p:nvPr/>
          </p:nvSpPr>
          <p:spPr>
            <a:xfrm flipV="1">
              <a:off x="1037472" y="5123899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3295642" y="168881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개요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95642" y="2948866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테이블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94958" y="366099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질의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94958" y="503115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/>
              <a:t>시연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61708" y="2087435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프로젝트 개요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61708" y="2412827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요구사항 명세서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661708" y="413623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join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3661708" y="4465551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갱신</a:t>
            </a:r>
            <a:r>
              <a:rPr lang="en-US" altLang="ko-KR" sz="1400" b="1"/>
              <a:t>/</a:t>
            </a:r>
            <a:r>
              <a:rPr lang="ko-KR" altLang="en-US" sz="1400" b="1"/>
              <a:t>삭제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61708" y="5485279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미용실 페이지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61708" y="5853438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아카데미 페이지</a:t>
            </a:r>
          </a:p>
        </p:txBody>
      </p:sp>
      <p:sp>
        <p:nvSpPr>
          <p:cNvPr id="40" name="타원 39"/>
          <p:cNvSpPr/>
          <p:nvPr/>
        </p:nvSpPr>
        <p:spPr>
          <a:xfrm flipV="1">
            <a:off x="3522069" y="2200825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 flipV="1">
            <a:off x="3522069" y="2526217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 flipV="1">
            <a:off x="3522069" y="4249620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 flipV="1">
            <a:off x="3522069" y="4578941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 flipV="1">
            <a:off x="3522069" y="5598669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 flipV="1">
            <a:off x="3522069" y="5966828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각 삼각형 52"/>
          <p:cNvSpPr/>
          <p:nvPr/>
        </p:nvSpPr>
        <p:spPr>
          <a:xfrm rot="16200000">
            <a:off x="5846946" y="5828949"/>
            <a:ext cx="1008112" cy="1008112"/>
          </a:xfrm>
          <a:prstGeom prst="rtTriangl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56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417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질의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갱신</a:t>
            </a:r>
            <a:r>
              <a:rPr lang="en-US" altLang="ko-KR" b="1"/>
              <a:t>/</a:t>
            </a:r>
            <a:r>
              <a:rPr lang="ko-KR" altLang="en-US" b="1"/>
              <a:t>삭제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4494" y="2276872"/>
            <a:ext cx="46410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 </a:t>
            </a:r>
            <a:r>
              <a:rPr lang="ko-KR" altLang="en-US" sz="1400" b="1"/>
              <a:t>회원이 구매한 </a:t>
            </a:r>
            <a:r>
              <a:rPr lang="en-US" altLang="ko-KR" sz="1400" b="1"/>
              <a:t>B</a:t>
            </a:r>
            <a:r>
              <a:rPr lang="ko-KR" altLang="en-US" sz="1400" b="1"/>
              <a:t> 제품 가격이 변경 된 경우 모두 적용</a:t>
            </a:r>
          </a:p>
        </p:txBody>
      </p:sp>
      <p:sp>
        <p:nvSpPr>
          <p:cNvPr id="17" name="타원 16"/>
          <p:cNvSpPr/>
          <p:nvPr/>
        </p:nvSpPr>
        <p:spPr>
          <a:xfrm flipV="1">
            <a:off x="1324855" y="2390262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45827"/>
            <a:ext cx="2931807" cy="156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05543"/>
            <a:ext cx="3855627" cy="290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714" y="2357612"/>
            <a:ext cx="1154541" cy="68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791" y="3469133"/>
            <a:ext cx="1085094" cy="711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갈매기형 수장 21"/>
          <p:cNvSpPr/>
          <p:nvPr/>
        </p:nvSpPr>
        <p:spPr>
          <a:xfrm rot="5400000">
            <a:off x="7723349" y="3248153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 rot="5400000">
            <a:off x="7723349" y="3125183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7" y="4931237"/>
            <a:ext cx="2891785" cy="15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628" y="5085184"/>
            <a:ext cx="3061256" cy="120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973" y="3043392"/>
            <a:ext cx="2912566" cy="96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갈매기형 수장 19"/>
          <p:cNvSpPr/>
          <p:nvPr/>
        </p:nvSpPr>
        <p:spPr>
          <a:xfrm rot="5400000">
            <a:off x="7723349" y="5430937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 rot="5400000">
            <a:off x="7723349" y="5307967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44" y="5688158"/>
            <a:ext cx="1057111" cy="582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86" y="4505543"/>
            <a:ext cx="1071494" cy="60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148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417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질의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갱신</a:t>
            </a:r>
            <a:r>
              <a:rPr lang="en-US" altLang="ko-KR" b="1"/>
              <a:t>/</a:t>
            </a:r>
            <a:r>
              <a:rPr lang="ko-KR" altLang="en-US" b="1"/>
              <a:t>삭제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4494" y="2276872"/>
            <a:ext cx="70823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 </a:t>
            </a:r>
            <a:r>
              <a:rPr lang="ko-KR" altLang="en-US" sz="1400" b="1"/>
              <a:t>회원이 </a:t>
            </a:r>
            <a:r>
              <a:rPr lang="en-US" altLang="ko-KR" sz="1400" b="1"/>
              <a:t>B </a:t>
            </a:r>
            <a:r>
              <a:rPr lang="ko-KR" altLang="en-US" sz="1400" b="1"/>
              <a:t>강좌를 수강했으나</a:t>
            </a:r>
            <a:r>
              <a:rPr lang="en-US" altLang="ko-KR" sz="1400" b="1"/>
              <a:t>, </a:t>
            </a:r>
            <a:r>
              <a:rPr lang="ko-KR" altLang="en-US" sz="1400" b="1"/>
              <a:t>담당 강사인 </a:t>
            </a:r>
            <a:r>
              <a:rPr lang="en-US" altLang="ko-KR" sz="1400" b="1"/>
              <a:t>C </a:t>
            </a:r>
            <a:r>
              <a:rPr lang="ko-KR" altLang="en-US" sz="1400" b="1"/>
              <a:t>디자이너가 퇴사한 경우 수강내역 삭제</a:t>
            </a:r>
          </a:p>
        </p:txBody>
      </p:sp>
      <p:sp>
        <p:nvSpPr>
          <p:cNvPr id="17" name="타원 16"/>
          <p:cNvSpPr/>
          <p:nvPr/>
        </p:nvSpPr>
        <p:spPr>
          <a:xfrm flipV="1">
            <a:off x="1324855" y="2390262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갈매기형 수장 19"/>
          <p:cNvSpPr/>
          <p:nvPr/>
        </p:nvSpPr>
        <p:spPr>
          <a:xfrm rot="5400000">
            <a:off x="6994436" y="4320251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 rot="5400000">
            <a:off x="6994436" y="4197281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92" y="2585685"/>
            <a:ext cx="1779465" cy="1530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8" b="32389"/>
          <a:stretch/>
        </p:blipFill>
        <p:spPr bwMode="auto">
          <a:xfrm>
            <a:off x="3400552" y="2806158"/>
            <a:ext cx="2097385" cy="90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935" y="2585685"/>
            <a:ext cx="1839510" cy="1341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갈매기형 수장 21"/>
          <p:cNvSpPr/>
          <p:nvPr/>
        </p:nvSpPr>
        <p:spPr>
          <a:xfrm rot="5400000">
            <a:off x="4440819" y="4320251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갈매기형 수장 22"/>
          <p:cNvSpPr/>
          <p:nvPr/>
        </p:nvSpPr>
        <p:spPr>
          <a:xfrm rot="5400000">
            <a:off x="4440819" y="4197281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23"/>
          <p:cNvSpPr/>
          <p:nvPr/>
        </p:nvSpPr>
        <p:spPr>
          <a:xfrm rot="5400000">
            <a:off x="1715973" y="4320251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24"/>
          <p:cNvSpPr/>
          <p:nvPr/>
        </p:nvSpPr>
        <p:spPr>
          <a:xfrm rot="5400000">
            <a:off x="1715973" y="4197281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019" y="4513592"/>
            <a:ext cx="31623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08"/>
          <a:stretch/>
        </p:blipFill>
        <p:spPr bwMode="auto">
          <a:xfrm>
            <a:off x="3466630" y="5364466"/>
            <a:ext cx="1944185" cy="81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319" y="5157192"/>
            <a:ext cx="2313031" cy="993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27" y="4744963"/>
            <a:ext cx="1814691" cy="1459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8148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데모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시연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41" y="1835966"/>
            <a:ext cx="6146918" cy="467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9188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987824" y="1844824"/>
            <a:ext cx="3312368" cy="3312368"/>
          </a:xfrm>
          <a:prstGeom prst="ellipse">
            <a:avLst/>
          </a:prstGeom>
          <a:solidFill>
            <a:schemeClr val="bg1">
              <a:lumMod val="65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915816" y="1772816"/>
            <a:ext cx="3312368" cy="33123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581988" y="3239398"/>
            <a:ext cx="1980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01859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개요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프로젝트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23939" y="2318042"/>
            <a:ext cx="662392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목표 </a:t>
            </a:r>
            <a:endParaRPr lang="en-US" altLang="ko-KR" b="1"/>
          </a:p>
          <a:p>
            <a:endParaRPr lang="en-US" altLang="ko-KR" sz="1600" b="1"/>
          </a:p>
          <a:p>
            <a:r>
              <a:rPr lang="en-US" altLang="ko-KR" i="1"/>
              <a:t>    </a:t>
            </a:r>
            <a:r>
              <a:rPr lang="ko-KR" altLang="en-US" i="1"/>
              <a:t>미용실 이용과 관련된 전체적인 서비스 제공 웹사이트 개발</a:t>
            </a:r>
          </a:p>
        </p:txBody>
      </p:sp>
      <p:sp>
        <p:nvSpPr>
          <p:cNvPr id="12" name="타원 11"/>
          <p:cNvSpPr/>
          <p:nvPr/>
        </p:nvSpPr>
        <p:spPr>
          <a:xfrm flipV="1">
            <a:off x="1070894" y="2436773"/>
            <a:ext cx="107806" cy="10780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23939" y="3825044"/>
            <a:ext cx="6854762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개발 필요성 </a:t>
            </a:r>
            <a:endParaRPr lang="en-US" altLang="ko-KR" sz="1600" b="1"/>
          </a:p>
          <a:p>
            <a:endParaRPr lang="en-US" altLang="ko-KR" sz="1400" b="1"/>
          </a:p>
          <a:p>
            <a:endParaRPr lang="en-US" altLang="ko-KR" sz="1400" b="1"/>
          </a:p>
          <a:p>
            <a:r>
              <a:rPr lang="en-US" altLang="ko-KR" i="1"/>
              <a:t>    </a:t>
            </a:r>
            <a:r>
              <a:rPr lang="ko-KR" altLang="en-US" i="1"/>
              <a:t>미용 관련정보를 온라인 사이트를 이용해 사용자 접근성 증가</a:t>
            </a:r>
            <a:endParaRPr lang="en-US" altLang="ko-KR" i="1"/>
          </a:p>
          <a:p>
            <a:r>
              <a:rPr lang="en-US" altLang="ko-KR" i="1"/>
              <a:t>    </a:t>
            </a:r>
          </a:p>
          <a:p>
            <a:r>
              <a:rPr lang="en-US" altLang="ko-KR" i="1"/>
              <a:t>    </a:t>
            </a:r>
            <a:r>
              <a:rPr lang="ko-KR" altLang="en-US" i="1"/>
              <a:t>셀프 스타일링을 원하는 고객을 위한 아카데미 서비스 제공</a:t>
            </a:r>
          </a:p>
        </p:txBody>
      </p:sp>
      <p:sp>
        <p:nvSpPr>
          <p:cNvPr id="14" name="타원 13"/>
          <p:cNvSpPr/>
          <p:nvPr/>
        </p:nvSpPr>
        <p:spPr>
          <a:xfrm flipV="1">
            <a:off x="1070894" y="3943775"/>
            <a:ext cx="107806" cy="10780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178912" y="569260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회원층 확장 및 보강</a:t>
            </a:r>
          </a:p>
        </p:txBody>
      </p:sp>
      <p:sp>
        <p:nvSpPr>
          <p:cNvPr id="17" name="갈매기형 수장 16"/>
          <p:cNvSpPr/>
          <p:nvPr/>
        </p:nvSpPr>
        <p:spPr>
          <a:xfrm>
            <a:off x="1987081" y="5813452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20"/>
          <p:cNvSpPr/>
          <p:nvPr/>
        </p:nvSpPr>
        <p:spPr>
          <a:xfrm>
            <a:off x="1863780" y="5813452"/>
            <a:ext cx="148701" cy="135183"/>
          </a:xfrm>
          <a:prstGeom prst="chevron">
            <a:avLst>
              <a:gd name="adj" fmla="val 60588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2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한쪽 모서리는 잘리고 다른 쪽 모서리는 둥근 사각형 7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개요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요구사항 명세서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23939" y="2318042"/>
            <a:ext cx="7056740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제한 명세서</a:t>
            </a:r>
            <a:endParaRPr lang="en-US" altLang="ko-KR" b="1"/>
          </a:p>
          <a:p>
            <a:endParaRPr lang="en-US" altLang="ko-KR" b="1"/>
          </a:p>
          <a:p>
            <a:endParaRPr lang="en-US" altLang="ko-KR" sz="1600" b="1"/>
          </a:p>
          <a:p>
            <a:r>
              <a:rPr lang="en-US" altLang="ko-KR" sz="1600" i="1"/>
              <a:t>    </a:t>
            </a:r>
            <a:r>
              <a:rPr lang="ko-KR" altLang="en-US" sz="1600"/>
              <a:t>회원은 여러 개의 시술을 예약할 수 있으나</a:t>
            </a:r>
            <a:r>
              <a:rPr lang="en-US" altLang="ko-KR" sz="1600"/>
              <a:t>, </a:t>
            </a:r>
            <a:r>
              <a:rPr lang="ko-KR" altLang="en-US" sz="1600"/>
              <a:t>같은 시간에 하나의 시술만 </a:t>
            </a:r>
            <a:endParaRPr lang="en-US" altLang="ko-KR" sz="1600"/>
          </a:p>
          <a:p>
            <a:r>
              <a:rPr lang="en-US" altLang="ko-KR" sz="1600"/>
              <a:t>     </a:t>
            </a:r>
            <a:r>
              <a:rPr lang="ko-KR" altLang="en-US" sz="1600"/>
              <a:t>예약가능</a:t>
            </a:r>
            <a:r>
              <a:rPr lang="en-US" altLang="ko-KR" sz="1600"/>
              <a:t>, </a:t>
            </a:r>
            <a:r>
              <a:rPr lang="ko-KR" altLang="en-US" sz="1600"/>
              <a:t>하나의 시술을 여러 명의 회원이 예약 가능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회원은 여러 개의 수강을 예약할 수 있으나</a:t>
            </a:r>
            <a:r>
              <a:rPr lang="en-US" altLang="ko-KR" sz="1600"/>
              <a:t>, </a:t>
            </a:r>
            <a:r>
              <a:rPr lang="ko-KR" altLang="en-US" sz="1600"/>
              <a:t>같은 시간에 하나의 강좌만</a:t>
            </a:r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 예약 가능</a:t>
            </a:r>
            <a:r>
              <a:rPr lang="en-US" altLang="ko-KR" sz="1600"/>
              <a:t> </a:t>
            </a:r>
            <a:r>
              <a:rPr lang="ko-KR" altLang="en-US" sz="1600"/>
              <a:t>강좌가 시작되기 전까지 취소 가능</a:t>
            </a:r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endParaRPr lang="en-US" altLang="ko-KR" sz="1600"/>
          </a:p>
          <a:p>
            <a:r>
              <a:rPr lang="en-US" altLang="ko-KR" sz="1600"/>
              <a:t>    </a:t>
            </a:r>
            <a:r>
              <a:rPr lang="ko-KR" altLang="en-US" sz="1600"/>
              <a:t>게시물의 제목은 </a:t>
            </a:r>
            <a:r>
              <a:rPr lang="en-US" altLang="ko-KR" sz="1600"/>
              <a:t>30</a:t>
            </a:r>
            <a:r>
              <a:rPr lang="ko-KR" altLang="en-US" sz="1600"/>
              <a:t>자</a:t>
            </a:r>
            <a:r>
              <a:rPr lang="en-US" altLang="ko-KR" sz="1600"/>
              <a:t>, </a:t>
            </a:r>
            <a:r>
              <a:rPr lang="ko-KR" altLang="en-US" sz="1600"/>
              <a:t>내용은 </a:t>
            </a:r>
            <a:r>
              <a:rPr lang="en-US" altLang="ko-KR" sz="1600"/>
              <a:t>100</a:t>
            </a:r>
            <a:r>
              <a:rPr lang="ko-KR" altLang="en-US" sz="1600"/>
              <a:t>자 이내로 작성 가능</a:t>
            </a:r>
          </a:p>
        </p:txBody>
      </p:sp>
      <p:sp>
        <p:nvSpPr>
          <p:cNvPr id="54" name="타원 53"/>
          <p:cNvSpPr/>
          <p:nvPr/>
        </p:nvSpPr>
        <p:spPr>
          <a:xfrm flipV="1">
            <a:off x="1070894" y="2436773"/>
            <a:ext cx="107806" cy="107806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61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22" y="1221439"/>
            <a:ext cx="7543155" cy="520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한쪽 모서리는 잘리고 다른 쪽 모서리는 둥근 사각형 8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70701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Member : </a:t>
            </a:r>
            <a:r>
              <a:rPr lang="ko-KR" altLang="en-US" b="1"/>
              <a:t>회원 정보 저장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7994" y="2138553"/>
            <a:ext cx="7697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Id (PK)</a:t>
            </a:r>
            <a:endParaRPr lang="ko-KR" altLang="en-US" sz="1400" b="1"/>
          </a:p>
        </p:txBody>
      </p:sp>
      <p:sp>
        <p:nvSpPr>
          <p:cNvPr id="13" name="타원 12"/>
          <p:cNvSpPr/>
          <p:nvPr/>
        </p:nvSpPr>
        <p:spPr>
          <a:xfrm flipV="1">
            <a:off x="1388355" y="225194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27994" y="267428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pw</a:t>
            </a:r>
            <a:endParaRPr lang="ko-KR" altLang="en-US" sz="1400" b="1"/>
          </a:p>
        </p:txBody>
      </p:sp>
      <p:sp>
        <p:nvSpPr>
          <p:cNvPr id="15" name="타원 14"/>
          <p:cNvSpPr/>
          <p:nvPr/>
        </p:nvSpPr>
        <p:spPr>
          <a:xfrm flipV="1">
            <a:off x="1388355" y="2787677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27994" y="3218839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name</a:t>
            </a:r>
            <a:endParaRPr lang="ko-KR" altLang="en-US" sz="1400" b="1"/>
          </a:p>
        </p:txBody>
      </p:sp>
      <p:sp>
        <p:nvSpPr>
          <p:cNvPr id="17" name="타원 16"/>
          <p:cNvSpPr/>
          <p:nvPr/>
        </p:nvSpPr>
        <p:spPr>
          <a:xfrm flipV="1">
            <a:off x="1388355" y="3332229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27994" y="3794903"/>
            <a:ext cx="842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address</a:t>
            </a:r>
            <a:endParaRPr lang="ko-KR" altLang="en-US" sz="1400" b="1"/>
          </a:p>
        </p:txBody>
      </p:sp>
      <p:sp>
        <p:nvSpPr>
          <p:cNvPr id="19" name="타원 18"/>
          <p:cNvSpPr/>
          <p:nvPr/>
        </p:nvSpPr>
        <p:spPr>
          <a:xfrm flipV="1">
            <a:off x="1388355" y="390829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27994" y="4361983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phone</a:t>
            </a:r>
            <a:endParaRPr lang="ko-KR" altLang="en-US" sz="1400" b="1"/>
          </a:p>
        </p:txBody>
      </p:sp>
      <p:sp>
        <p:nvSpPr>
          <p:cNvPr id="21" name="타원 20"/>
          <p:cNvSpPr/>
          <p:nvPr/>
        </p:nvSpPr>
        <p:spPr>
          <a:xfrm flipV="1">
            <a:off x="1388355" y="447537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43808" y="2138553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아이디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43808" y="2674287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비밀번호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2843808" y="3218839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이름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2843808" y="379490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주소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7" name="TextBox 36"/>
          <p:cNvSpPr txBox="1"/>
          <p:nvPr/>
        </p:nvSpPr>
        <p:spPr>
          <a:xfrm>
            <a:off x="2843808" y="4361983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전화번호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12"/>
          <a:stretch/>
        </p:blipFill>
        <p:spPr bwMode="auto">
          <a:xfrm>
            <a:off x="2555776" y="4921535"/>
            <a:ext cx="4032448" cy="1537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한쪽 모서리는 잘리고 다른 쪽 모서리는 둥근 사각형 24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418998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315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Treatment : </a:t>
            </a:r>
            <a:r>
              <a:rPr lang="ko-KR" altLang="en-US" b="1"/>
              <a:t>시술 정보 저장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7994" y="2129927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t_no (PK)</a:t>
            </a:r>
            <a:endParaRPr lang="ko-KR" altLang="en-US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1527994" y="2665661"/>
            <a:ext cx="1137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treat_name</a:t>
            </a:r>
            <a:endParaRPr lang="ko-KR" altLang="en-US" sz="1400" b="1"/>
          </a:p>
        </p:txBody>
      </p:sp>
      <p:sp>
        <p:nvSpPr>
          <p:cNvPr id="15" name="타원 14"/>
          <p:cNvSpPr/>
          <p:nvPr/>
        </p:nvSpPr>
        <p:spPr>
          <a:xfrm flipV="1">
            <a:off x="1388355" y="2779051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27994" y="3210213"/>
            <a:ext cx="1086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treat_price</a:t>
            </a:r>
            <a:endParaRPr lang="ko-KR" altLang="en-US" sz="1400" b="1"/>
          </a:p>
        </p:txBody>
      </p:sp>
      <p:sp>
        <p:nvSpPr>
          <p:cNvPr id="17" name="타원 16"/>
          <p:cNvSpPr/>
          <p:nvPr/>
        </p:nvSpPr>
        <p:spPr>
          <a:xfrm flipV="1">
            <a:off x="1388355" y="332360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43808" y="212992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시술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4" name="TextBox 33"/>
          <p:cNvSpPr txBox="1"/>
          <p:nvPr/>
        </p:nvSpPr>
        <p:spPr>
          <a:xfrm>
            <a:off x="2843808" y="266566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시술 이름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2843808" y="32102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시술 가격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5" b="8423"/>
          <a:stretch/>
        </p:blipFill>
        <p:spPr bwMode="auto">
          <a:xfrm>
            <a:off x="4932040" y="2283346"/>
            <a:ext cx="3469088" cy="885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그룹 25"/>
          <p:cNvGrpSpPr/>
          <p:nvPr/>
        </p:nvGrpSpPr>
        <p:grpSpPr>
          <a:xfrm>
            <a:off x="900592" y="4403463"/>
            <a:ext cx="249375" cy="169749"/>
            <a:chOff x="978243" y="1988872"/>
            <a:chExt cx="249375" cy="169749"/>
          </a:xfrm>
        </p:grpSpPr>
        <p:sp>
          <p:nvSpPr>
            <p:cNvPr id="27" name="육각형 26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육각형 28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353205" y="4288347"/>
            <a:ext cx="33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Designer : </a:t>
            </a:r>
            <a:r>
              <a:rPr lang="ko-KR" altLang="en-US" b="1"/>
              <a:t>디자이너 정보 저장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527994" y="5016287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d_no (PK)  </a:t>
            </a:r>
            <a:endParaRPr lang="ko-KR" altLang="en-US" sz="1400" b="1"/>
          </a:p>
        </p:txBody>
      </p:sp>
      <p:sp>
        <p:nvSpPr>
          <p:cNvPr id="32" name="타원 31"/>
          <p:cNvSpPr/>
          <p:nvPr/>
        </p:nvSpPr>
        <p:spPr>
          <a:xfrm flipV="1">
            <a:off x="1388355" y="5129677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527994" y="5552021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d_name</a:t>
            </a:r>
            <a:endParaRPr lang="ko-KR" altLang="en-US" sz="1400" b="1"/>
          </a:p>
        </p:txBody>
      </p:sp>
      <p:sp>
        <p:nvSpPr>
          <p:cNvPr id="40" name="타원 39"/>
          <p:cNvSpPr/>
          <p:nvPr/>
        </p:nvSpPr>
        <p:spPr>
          <a:xfrm flipV="1">
            <a:off x="1388355" y="5665411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843808" y="501628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디자이너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44" name="TextBox 43"/>
          <p:cNvSpPr txBox="1"/>
          <p:nvPr/>
        </p:nvSpPr>
        <p:spPr>
          <a:xfrm>
            <a:off x="2843808" y="555202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디자이너 이름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800465"/>
            <a:ext cx="357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타원 45"/>
          <p:cNvSpPr/>
          <p:nvPr/>
        </p:nvSpPr>
        <p:spPr>
          <a:xfrm flipV="1">
            <a:off x="1388355" y="225194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한쪽 모서리는 잘리고 다른 쪽 모서리는 둥근 사각형 35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4136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386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Reservation : </a:t>
            </a:r>
            <a:r>
              <a:rPr lang="ko-KR" altLang="en-US" b="1"/>
              <a:t>시술 예약 정보 저장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7994" y="2147179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r_no (PK)</a:t>
            </a:r>
            <a:endParaRPr lang="ko-KR" altLang="en-US" sz="1400" b="1"/>
          </a:p>
        </p:txBody>
      </p:sp>
      <p:sp>
        <p:nvSpPr>
          <p:cNvPr id="13" name="타원 12"/>
          <p:cNvSpPr/>
          <p:nvPr/>
        </p:nvSpPr>
        <p:spPr>
          <a:xfrm flipV="1">
            <a:off x="1388355" y="225194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527994" y="2682913"/>
            <a:ext cx="346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id</a:t>
            </a:r>
            <a:endParaRPr lang="ko-KR" altLang="en-US" sz="1400" b="1"/>
          </a:p>
        </p:txBody>
      </p:sp>
      <p:sp>
        <p:nvSpPr>
          <p:cNvPr id="15" name="타원 14"/>
          <p:cNvSpPr/>
          <p:nvPr/>
        </p:nvSpPr>
        <p:spPr>
          <a:xfrm flipV="1">
            <a:off x="1388355" y="279630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27994" y="3227465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t_no</a:t>
            </a:r>
            <a:endParaRPr lang="ko-KR" altLang="en-US" sz="1400" b="1"/>
          </a:p>
        </p:txBody>
      </p:sp>
      <p:sp>
        <p:nvSpPr>
          <p:cNvPr id="17" name="타원 16"/>
          <p:cNvSpPr/>
          <p:nvPr/>
        </p:nvSpPr>
        <p:spPr>
          <a:xfrm flipV="1">
            <a:off x="1388355" y="3340855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27994" y="3803529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d_no</a:t>
            </a:r>
            <a:endParaRPr lang="ko-KR" altLang="en-US" sz="1400" b="1"/>
          </a:p>
        </p:txBody>
      </p:sp>
      <p:sp>
        <p:nvSpPr>
          <p:cNvPr id="19" name="타원 18"/>
          <p:cNvSpPr/>
          <p:nvPr/>
        </p:nvSpPr>
        <p:spPr>
          <a:xfrm flipV="1">
            <a:off x="1388355" y="3916919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27994" y="4370609"/>
            <a:ext cx="11653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reserv_date</a:t>
            </a:r>
            <a:endParaRPr lang="ko-KR" altLang="en-US" sz="1400" b="1"/>
          </a:p>
        </p:txBody>
      </p:sp>
      <p:sp>
        <p:nvSpPr>
          <p:cNvPr id="21" name="타원 20"/>
          <p:cNvSpPr/>
          <p:nvPr/>
        </p:nvSpPr>
        <p:spPr>
          <a:xfrm flipV="1">
            <a:off x="1388355" y="4483999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43808" y="214717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예약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4" name="TextBox 33"/>
          <p:cNvSpPr txBox="1"/>
          <p:nvPr/>
        </p:nvSpPr>
        <p:spPr>
          <a:xfrm>
            <a:off x="2843808" y="2682913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예약 아이디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2843808" y="3227465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시술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2843808" y="3803527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디자이너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7" name="TextBox 36"/>
          <p:cNvSpPr txBox="1"/>
          <p:nvPr/>
        </p:nvSpPr>
        <p:spPr>
          <a:xfrm>
            <a:off x="2843808" y="4370609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예약 날짜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85"/>
          <a:stretch/>
        </p:blipFill>
        <p:spPr bwMode="auto">
          <a:xfrm>
            <a:off x="2407875" y="4869160"/>
            <a:ext cx="4328250" cy="1553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한쪽 모서리는 잘리고 다른 쪽 모서리는 둥근 사각형 24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4136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95536" y="1052736"/>
            <a:ext cx="8352928" cy="5544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900592" y="1525729"/>
            <a:ext cx="249375" cy="169749"/>
            <a:chOff x="978243" y="1988872"/>
            <a:chExt cx="249375" cy="169749"/>
          </a:xfrm>
        </p:grpSpPr>
        <p:sp>
          <p:nvSpPr>
            <p:cNvPr id="10" name="육각형 9"/>
            <p:cNvSpPr/>
            <p:nvPr/>
          </p:nvSpPr>
          <p:spPr>
            <a:xfrm flipV="1">
              <a:off x="978243" y="198900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/>
            <p:cNvSpPr/>
            <p:nvPr/>
          </p:nvSpPr>
          <p:spPr>
            <a:xfrm flipV="1">
              <a:off x="1037472" y="1988872"/>
              <a:ext cx="190146" cy="169619"/>
            </a:xfrm>
            <a:prstGeom prst="hexagon">
              <a:avLst>
                <a:gd name="adj" fmla="val 30616"/>
                <a:gd name="vf" fmla="val 115470"/>
              </a:avLst>
            </a:prstGeom>
            <a:noFill/>
            <a:ln w="952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53205" y="1410613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Academy : </a:t>
            </a:r>
            <a:r>
              <a:rPr lang="ko-KR" altLang="en-US" b="1"/>
              <a:t>강좌 정보 저장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5"/>
          <a:stretch/>
        </p:blipFill>
        <p:spPr bwMode="auto">
          <a:xfrm>
            <a:off x="2371089" y="4924055"/>
            <a:ext cx="4401821" cy="147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27994" y="2147179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A_no (PK) </a:t>
            </a:r>
            <a:endParaRPr lang="ko-KR" altLang="en-US" sz="1400" b="1"/>
          </a:p>
        </p:txBody>
      </p:sp>
      <p:sp>
        <p:nvSpPr>
          <p:cNvPr id="14" name="TextBox 13"/>
          <p:cNvSpPr txBox="1"/>
          <p:nvPr/>
        </p:nvSpPr>
        <p:spPr>
          <a:xfrm>
            <a:off x="1527994" y="2682913"/>
            <a:ext cx="1530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Lecture_name  </a:t>
            </a:r>
            <a:endParaRPr lang="ko-KR" altLang="en-US" sz="1400" b="1"/>
          </a:p>
        </p:txBody>
      </p:sp>
      <p:sp>
        <p:nvSpPr>
          <p:cNvPr id="15" name="타원 14"/>
          <p:cNvSpPr/>
          <p:nvPr/>
        </p:nvSpPr>
        <p:spPr>
          <a:xfrm flipV="1">
            <a:off x="1388355" y="279630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527994" y="3227465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D_ no  </a:t>
            </a:r>
            <a:endParaRPr lang="ko-KR" altLang="en-US" sz="1400" b="1"/>
          </a:p>
        </p:txBody>
      </p:sp>
      <p:sp>
        <p:nvSpPr>
          <p:cNvPr id="17" name="타원 16"/>
          <p:cNvSpPr/>
          <p:nvPr/>
        </p:nvSpPr>
        <p:spPr>
          <a:xfrm flipV="1">
            <a:off x="1388355" y="3340855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527994" y="3803529"/>
            <a:ext cx="834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Tuition </a:t>
            </a:r>
            <a:endParaRPr lang="ko-KR" altLang="en-US" sz="1400" b="1"/>
          </a:p>
        </p:txBody>
      </p:sp>
      <p:sp>
        <p:nvSpPr>
          <p:cNvPr id="19" name="타원 18"/>
          <p:cNvSpPr/>
          <p:nvPr/>
        </p:nvSpPr>
        <p:spPr>
          <a:xfrm flipV="1">
            <a:off x="1388355" y="3916919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527994" y="4370609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Participants </a:t>
            </a:r>
            <a:endParaRPr lang="ko-KR" altLang="en-US" sz="1400" b="1"/>
          </a:p>
        </p:txBody>
      </p:sp>
      <p:sp>
        <p:nvSpPr>
          <p:cNvPr id="21" name="타원 20"/>
          <p:cNvSpPr/>
          <p:nvPr/>
        </p:nvSpPr>
        <p:spPr>
          <a:xfrm flipV="1">
            <a:off x="1388355" y="4483999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843808" y="214717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강좌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4" name="TextBox 33"/>
          <p:cNvSpPr txBox="1"/>
          <p:nvPr/>
        </p:nvSpPr>
        <p:spPr>
          <a:xfrm>
            <a:off x="2843808" y="2682913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강좌 이름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2843808" y="322746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디자이너 번호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2843808" y="3803527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수강료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37" name="TextBox 36"/>
          <p:cNvSpPr txBox="1"/>
          <p:nvPr/>
        </p:nvSpPr>
        <p:spPr>
          <a:xfrm>
            <a:off x="2843808" y="4370609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/>
              <a:t>:    </a:t>
            </a:r>
            <a:r>
              <a:rPr lang="ko-KR" altLang="en-US" sz="1400" b="1"/>
              <a:t>수강 정원</a:t>
            </a:r>
            <a:r>
              <a:rPr lang="en-US" altLang="ko-KR" sz="1400" b="1"/>
              <a:t>  </a:t>
            </a:r>
            <a:endParaRPr lang="ko-KR" altLang="en-US" sz="1400" b="1"/>
          </a:p>
        </p:txBody>
      </p:sp>
      <p:sp>
        <p:nvSpPr>
          <p:cNvPr id="26" name="타원 25"/>
          <p:cNvSpPr/>
          <p:nvPr/>
        </p:nvSpPr>
        <p:spPr>
          <a:xfrm flipV="1">
            <a:off x="1388355" y="2251943"/>
            <a:ext cx="80995" cy="80995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한쪽 모서리는 잘리고 다른 쪽 모서리는 둥근 사각형 24"/>
          <p:cNvSpPr/>
          <p:nvPr/>
        </p:nvSpPr>
        <p:spPr>
          <a:xfrm>
            <a:off x="394036" y="476672"/>
            <a:ext cx="1918338" cy="648072"/>
          </a:xfrm>
          <a:prstGeom prst="snipRoundRect">
            <a:avLst>
              <a:gd name="adj1" fmla="val 0"/>
              <a:gd name="adj2" fmla="val 38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1"/>
                </a:solidFill>
              </a:rPr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4136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802</Words>
  <Application>Microsoft Office PowerPoint</Application>
  <PresentationFormat>화면 슬라이드 쇼(4:3)</PresentationFormat>
  <Paragraphs>208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gsjang0807@gmail.com</dc:creator>
  <cp:lastModifiedBy>김연지</cp:lastModifiedBy>
  <cp:revision>41</cp:revision>
  <dcterms:created xsi:type="dcterms:W3CDTF">2020-06-20T06:38:43Z</dcterms:created>
  <dcterms:modified xsi:type="dcterms:W3CDTF">2020-06-27T05:01:49Z</dcterms:modified>
  <cp:contentStatus/>
</cp:coreProperties>
</file>