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47b66b1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347b66b1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47b66b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47b66b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347b66b1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347b66b1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47b66b1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347b66b1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347b66b1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347b66b1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-"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maxPlace와 numGroup은 사실상 같은 컬럼이다.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-"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kill/win/rankPoint는 비슷한 컬럼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 killP와 winP는 서로 양의 상관관계, rankP와는 음의 상관관계 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딱히 도움될만한게 없어서 이것만 적겠습니다..ㅠㅠㅠ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347b66b1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347b66b1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347b66b1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347b66b1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object 컬</a:t>
            </a:r>
            <a:r>
              <a:rPr lang="ko"/>
              <a:t>럼: Id, groupId, matchId, matchType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모</a:t>
            </a:r>
            <a:r>
              <a:rPr lang="ko"/>
              <a:t>든 전처리 작업을 하지 않은 경우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 단, object 컬럼은 제거하였다.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결측치만 제거한 경우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 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'winPlacePerc'컬럼에서 결측된 1개의 값을 제거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단,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 object 컬럼은 제거하였다.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결측치 제거 + 아웃라이어 제거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kill/rank/winPoint 이상치 제거가 아닌 numeric 컬럼들을 대상으로 만든  아웃라이어 제거 함수를 사용했습니다.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여기서도 object 컬럼은 제외하였습니다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*아웃라이어 제거 함수는 밑에 별첨하겠습니다!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결측치 제거 + 아웃라이어 제거 + 매치 타입 분류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매치타입(6개 + others)까지만 (</a:t>
            </a:r>
            <a:r>
              <a:rPr lang="ko">
                <a:solidFill>
                  <a:schemeClr val="dk1"/>
                </a:solidFill>
              </a:rPr>
              <a:t>kill/rank/winPoint 이상치 제거 포함X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우리 조가 했던 전처리 파일 + 제가 한 아웃라이어 제거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>
                <a:solidFill>
                  <a:schemeClr val="dk1"/>
                </a:solidFill>
              </a:rPr>
              <a:t>kill/rank/winPoint 이상치 제거 포함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아웃라이어 제거 함수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C792EA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__remove_outlier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[(((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winPlacePerc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']+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walkDistance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']))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13000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walkDistance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']&gt;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[((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winPlacePerc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killPlace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']-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103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[((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winPlacePerc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']+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0.51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boosts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']))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[((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winPlacePerc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']+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heals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']))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[((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winPlacePerc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']+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kills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']))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[((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winPlacePerc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']+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1.7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killStreaks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']))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[((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winPlacePerc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']+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longestKill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']))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[((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winPlacePerc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']+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0.73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rideDistance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']))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24000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[((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winPlacePerc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']+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3.8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weaponsAcquired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']))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[((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winPlacePerc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']+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headshotKills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']))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[((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winPlacePerc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']+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2.8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assists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']))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[((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winPlacePerc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']+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1.25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DBNOs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']))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900">
                <a:solidFill>
                  <a:srgbClr val="F78C6C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endParaRPr i="1" sz="900">
              <a:solidFill>
                <a:srgbClr val="A6ACCD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단, damageDealt의 경우, 크게 눈에 띄는 아웃라이어가 없다고 판단하여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별도의 함수를 만들지 않고 다른 함수들에 의해 제거되도록만 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347b66b1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347b66b1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</a:t>
            </a:r>
            <a:r>
              <a:rPr lang="ko"/>
              <a:t>든 전처리 과정(결측치/아웃라이어 제거 + 매치 타입 분류 +  </a:t>
            </a:r>
            <a:r>
              <a:rPr lang="ko">
                <a:solidFill>
                  <a:schemeClr val="dk1"/>
                </a:solidFill>
              </a:rPr>
              <a:t>kil/rank/winPoints이상치 변환 까지</a:t>
            </a:r>
            <a:r>
              <a:rPr lang="ko"/>
              <a:t>)을 진행합니다!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위의 과정을 적용하는 feature만 변경합니다.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*사용한 컬럼 묶음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main_columns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winPlacePerc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walkDistance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killPlace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boosts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heals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kills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killStreaks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longestKill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rideDistance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  sub_columns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weaponsAcquired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damageDealt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headshotKills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assists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DBNOs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object columns = 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match_type_columns 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F07178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ko" sz="9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F07178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F07178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ko" sz="9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match_types</a:t>
            </a:r>
            <a:r>
              <a:rPr lang="ko" sz="9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")]</a:t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89DDFF"/>
              </a:solidFill>
              <a:highlight>
                <a:srgbClr val="292D3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347b66b1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347b66b1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</a:t>
            </a:r>
            <a:r>
              <a:rPr lang="ko"/>
              <a:t>든 feature 사용(저희가 선택한 feature들: main+sub+object),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모든 전처리 과정(preprocess_dataset.py + outlier 제거 함수)을 진행한 상태로 진행하였습니다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1에</a:t>
            </a:r>
            <a:r>
              <a:rPr lang="ko"/>
              <a:t>서 5로 진행하면서 hyper-parameter를 누적하며 진행하였습니다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ex. 1에서는 max_dept만 다르게 설정해보고 나머지는 default로 설정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&gt;&gt;&gt;  2에서는 결정된 max_dept = 10이 적용된 상태에서 num_leaves를 바꿔보며 설정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*실행결과 </a:t>
            </a:r>
            <a:endParaRPr/>
          </a:p>
          <a:p>
            <a:pPr indent="0" lvl="0" marL="190500" marR="19050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50">
                <a:solidFill>
                  <a:schemeClr val="dk1"/>
                </a:solidFill>
                <a:highlight>
                  <a:srgbClr val="FFFFFF"/>
                </a:highlight>
              </a:rPr>
              <a:t>주요 hp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1. max_depth=- 1 (가장 민감하기 때문에 가장 먼저 튜닝해야됨! ,보통 3~12, 클수록 피팅 잘되지만 오버피팅 가능성도 up)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max_depth = 1 : 0.0955  / killPlace제외: 0.1067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max_depth = 5 : 0.0698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...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max_depth = 9 : 0.0690  / killPlace제외: 0.09955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&lt;span style='color:red'&gt; max_depth = 10 일 때 : 0.0689&lt;/span&gt; / killPlace제외: 0.099533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max_depth = 11 / killPlace제외: &lt;span style='color:red'&gt;0.099532&lt;/span&gt;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max_depth = 12 : 0.0689  / killPlace제외: 0.099538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max_depth = 20 : 0.0689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max_depth = 50 : 0.0689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2. num_leaves = 31 2번째로 민감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num_leaves = 5 : 0.0755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num_leaves = 10 : 0.0715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num_leaves = 30 : 0.0690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num_leaves = 40 : 0.0687 / killPlace제외: 0.0994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&lt;span style='color:red'&gt; num_leaves = 100 : 0.0681 / killPlace제외: 0.0991&lt;/span&gt;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num_leaves = 150 : 0.0.0679  / killPlace제외: 0.0991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num_leaves = 300 : 0.0677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num_leaves = 500 : 0.0676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num_leaves = 1000 : 0.0676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3. colsample_bytree 3번째로 민감, 보통 0.7로 설정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colsample_bytree=0.4 : 0.0699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colsample_bytree=0.6 : 0.0681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&lt;span style='color:red'&gt; colsample_bytree=0.7 : 0.0680 &lt;/span&gt;/ killPlace제외: 0.0992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colsample_bytree=0.8 : 0.0680  / killPlace제외:&lt;span style='color:red'&gt;0.0991663&lt;/span&gt;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colsample_bytree=0.9:  / killPlace제외:0.09916510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colsample_bytree=1   : 0.0681 (default)/ killPlace제외: 0.09916508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4. learning_rate 보통 작을수록 모형 성능 향상, 보통 0.1~0.3, 최종 모형 학습시 0.05 이하 추천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learning_rate=0.05 : 0.0692  / killPlace제외: 0.0997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learning_rate=0.08 :   / killPlace제외: 0.0992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learning_rate=0.09 :   / killPlace제외: 0.09919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learning_rate=0.1 : 0.0680 (defalut) / killPlace제외:&lt;span style='color:red'&gt;0.09916&lt;/span&gt;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&lt;span style='color:red'&gt; learning_rate=0.3 : 0.0679&lt;/span&gt; / killPlace제외: 0.09918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learning_rate=0.5 : 0.0680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5. n_estimators 적합(fit)시킬 boosted tree의 수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n_estimators= 50 : 0.0682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n_estimators=100 : 0.0679 (default)  / killPlace제외: 0.9916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&lt;span style='color:red'&gt; n_estimators=500 : 0.0677 / killPlace제외: 0.09896 &lt;/span&gt;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- n_estimators=1000 : 0.0678 / killPlace제외: 0.09897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90500" marR="19050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50">
                <a:solidFill>
                  <a:schemeClr val="dk1"/>
                </a:solidFill>
                <a:highlight>
                  <a:srgbClr val="FFFFFF"/>
                </a:highlight>
              </a:rPr>
              <a:t>그 외 hp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왠만하면 건들지 않는게 좋음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boosting_type (default = 'gbdt')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subsample_for_bin=200000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objective=None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class_weight=None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min_split_gain=0.0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min_child_weight=0.001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min_child_samples=20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subsample=1.0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subsample_freq=0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reg_alpha=0.0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reg_lambda=0.0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random_state=None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n_jobs=- 1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importance_type='split'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347b66b1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347b66b1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*추</a:t>
            </a:r>
            <a:r>
              <a:rPr lang="ko"/>
              <a:t>가 정보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위의 결과에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아웃라이어를 추가한 경우: 0.0576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object 컬럼만 제거(main + sub feature): 0.0661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(main + sub feature) - weaponsAcquired : 0.0665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&gt;&gt; 이 외에도 진행한 결과 feature를 줄일수록 더 안좋아짐!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Mini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Modeling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PUBG Finish Placement Predict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044700" y="3817977"/>
            <a:ext cx="30546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Open Sans"/>
                <a:ea typeface="Open Sans"/>
                <a:cs typeface="Open Sans"/>
                <a:sym typeface="Open Sans"/>
              </a:rPr>
              <a:t>박성배, 최윤석, 송희연, 김성수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15925"/>
            <a:ext cx="8520600" cy="6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/>
              <a:t>5</a:t>
            </a:r>
            <a:r>
              <a:rPr lang="ko" sz="3000"/>
              <a:t>.  Model 별 성능 비교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6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6. 결론</a:t>
            </a:r>
            <a:endParaRPr sz="30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033875"/>
            <a:ext cx="85206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399400"/>
            <a:ext cx="40422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문제 정의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EDA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Model </a:t>
            </a:r>
            <a:r>
              <a:rPr lang="ko" sz="1600"/>
              <a:t>별 Feature Engineering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Model 별 학습 결과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Model별 성능 비교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결론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6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문제 정의</a:t>
            </a:r>
            <a:endParaRPr sz="30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033875"/>
            <a:ext cx="85206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6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2. EDA</a:t>
            </a:r>
            <a:endParaRPr sz="3000"/>
          </a:p>
        </p:txBody>
      </p:sp>
      <p:sp>
        <p:nvSpPr>
          <p:cNvPr id="82" name="Google Shape;82;p16"/>
          <p:cNvSpPr/>
          <p:nvPr/>
        </p:nvSpPr>
        <p:spPr>
          <a:xfrm>
            <a:off x="1619825" y="2758929"/>
            <a:ext cx="5582700" cy="34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325" y="964800"/>
            <a:ext cx="4893889" cy="39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6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*아웃라이어 제거 함수 적용 예시 (</a:t>
            </a:r>
            <a:r>
              <a:rPr lang="ko" sz="2400">
                <a:solidFill>
                  <a:srgbClr val="FF0000"/>
                </a:solidFill>
              </a:rPr>
              <a:t>발표자료 X</a:t>
            </a:r>
            <a:r>
              <a:rPr lang="ko" sz="2400"/>
              <a:t>)</a:t>
            </a:r>
            <a:endParaRPr sz="24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1323975"/>
            <a:ext cx="36766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056850" y="3951675"/>
            <a:ext cx="752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위의 그래프의 빨간선처럼 제거하고 싶은 아웃라이어가 속한 부분을 지정한 후, 이를 만족하는 점(data)만 남도록 함수를 지정했습니다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train_main[((train_main['winPlacePerc']+0.5 ) / (train_main['heals'])) &gt; 1/50 ]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6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3.  </a:t>
            </a:r>
            <a:r>
              <a:rPr lang="ko" sz="3000"/>
              <a:t>Model 별 Feature Engineering _ LightGBM</a:t>
            </a:r>
            <a:endParaRPr sz="30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033875"/>
            <a:ext cx="85206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83200"/>
            <a:ext cx="38697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-"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전처리 단계에 따른 MAE값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350" y="1996175"/>
            <a:ext cx="7127302" cy="24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6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3.  Model 별 Feature Engineering _ LightGBM</a:t>
            </a:r>
            <a:endParaRPr sz="30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97125" y="1034225"/>
            <a:ext cx="3869700" cy="22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-"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적용한 feature에 따른 MAE값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97125" y="4035400"/>
            <a:ext cx="85206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ko" sz="4000"/>
              <a:t>- </a:t>
            </a:r>
            <a:r>
              <a:rPr b="1" lang="ko" sz="4000"/>
              <a:t>main feature: </a:t>
            </a:r>
            <a:r>
              <a:rPr lang="ko" sz="4000"/>
              <a:t>walkDistance,  boosts, heals, kills, killStreaks, longestKill, rideDistance</a:t>
            </a:r>
            <a:endParaRPr sz="4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ko" sz="4000"/>
              <a:t>- </a:t>
            </a:r>
            <a:r>
              <a:rPr b="1" lang="ko" sz="4000"/>
              <a:t>sub feature: </a:t>
            </a:r>
            <a:r>
              <a:rPr lang="ko" sz="4000"/>
              <a:t>weaponsAcquired, damageDealt, headshotKills, assists, DBNOs</a:t>
            </a:r>
            <a:endParaRPr sz="4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ko" sz="4000"/>
              <a:t>- </a:t>
            </a:r>
            <a:r>
              <a:rPr b="1" lang="ko" sz="4000"/>
              <a:t>object feature: </a:t>
            </a:r>
            <a:r>
              <a:rPr lang="ko" sz="4000"/>
              <a:t>matchTypes (killPoints, rankPoints, winPoints 사용)</a:t>
            </a:r>
            <a:endParaRPr sz="4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850" y="1717000"/>
            <a:ext cx="5454300" cy="21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6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3.  Model 별 Feature Engineering _ LightGBM</a:t>
            </a:r>
            <a:endParaRPr sz="30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71725"/>
            <a:ext cx="38697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-"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적용한 hyper-parameter에 따른 MAE값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48900" y="1746225"/>
            <a:ext cx="3532500" cy="29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Economica"/>
              <a:buChar char="-"/>
            </a:pP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killPlace 포함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Economica"/>
              <a:buAutoNum type="arabicParenR"/>
            </a:pP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max_dept = </a:t>
            </a:r>
            <a:r>
              <a:rPr lang="ko" sz="15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10 : 0.0689 </a:t>
            </a: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 (default = -1)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Economica"/>
              <a:buAutoNum type="arabicParenR"/>
            </a:pP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num_leaves = </a:t>
            </a:r>
            <a:r>
              <a:rPr lang="ko" sz="15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100 : 0.0681 </a:t>
            </a: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 (default = 31)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Economica"/>
              <a:buAutoNum type="arabicParenR"/>
            </a:pP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colsample_bytree  = </a:t>
            </a:r>
            <a:r>
              <a:rPr lang="ko" sz="15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0.7 : 0.0680</a:t>
            </a: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   (default = 1)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Economica"/>
              <a:buAutoNum type="arabicParenR"/>
            </a:pP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learning_rate = </a:t>
            </a:r>
            <a:r>
              <a:rPr lang="ko" sz="15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0.3 : 0.0679</a:t>
            </a: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   (default = 0.1)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Economica"/>
              <a:buAutoNum type="arabicParenR"/>
            </a:pP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n_estimators  = </a:t>
            </a:r>
            <a:r>
              <a:rPr lang="ko" sz="15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500 : 0.0677 </a:t>
            </a: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 (default = 100)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837050" y="1746225"/>
            <a:ext cx="3532500" cy="29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Economica"/>
              <a:buChar char="-"/>
            </a:pP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killPlace 제외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Economica"/>
              <a:buAutoNum type="arabicParenR"/>
            </a:pP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max_dept = </a:t>
            </a:r>
            <a:r>
              <a:rPr lang="ko" sz="15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11 : 0.0995 </a:t>
            </a: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 (default = -1)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Economica"/>
              <a:buAutoNum type="arabicParenR"/>
            </a:pP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num_leaves = </a:t>
            </a:r>
            <a:r>
              <a:rPr lang="ko" sz="15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100 : 0.0991 </a:t>
            </a: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  (default = 31)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Economica"/>
              <a:buAutoNum type="arabicParenR"/>
            </a:pP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colsample_bytree  = </a:t>
            </a:r>
            <a:r>
              <a:rPr lang="ko" sz="15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0.8 : 0.0991</a:t>
            </a: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   (default = 1)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Economica"/>
              <a:buAutoNum type="arabicParenR"/>
            </a:pP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learning_rate = </a:t>
            </a:r>
            <a:r>
              <a:rPr lang="ko" sz="15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0.1 : 0.0991</a:t>
            </a: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   (default = 0.1)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Economica"/>
              <a:buAutoNum type="arabicParenR"/>
            </a:pP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n_estimators  = </a:t>
            </a:r>
            <a:r>
              <a:rPr lang="ko" sz="15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500 : 0.0989 </a:t>
            </a: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 (default = 100)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15925"/>
            <a:ext cx="8520600" cy="6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/>
              <a:t>4</a:t>
            </a:r>
            <a:r>
              <a:rPr lang="ko" sz="3000"/>
              <a:t>.  Model 별 학습 결과 _ LightGBM</a:t>
            </a:r>
            <a:endParaRPr sz="3000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851600" y="1578150"/>
            <a:ext cx="2709600" cy="26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ko" sz="1425"/>
              <a:t>결측치 제거</a:t>
            </a:r>
            <a:endParaRPr b="1" sz="1425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ko" sz="1425"/>
              <a:t>+</a:t>
            </a:r>
            <a:endParaRPr b="1" sz="1425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ko" sz="1425"/>
              <a:t>EDA</a:t>
            </a:r>
            <a:r>
              <a:rPr b="1" lang="ko" sz="1425"/>
              <a:t>로 선별된 feature</a:t>
            </a:r>
            <a:endParaRPr b="1" sz="1425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ko" sz="1125"/>
              <a:t>(main + sub + object) </a:t>
            </a:r>
            <a:endParaRPr b="1" sz="1125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ko" sz="1425"/>
              <a:t>+</a:t>
            </a:r>
            <a:endParaRPr b="1" sz="1425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ko" sz="1425"/>
              <a:t>hyperparameter</a:t>
            </a:r>
            <a:endParaRPr b="1" sz="1425"/>
          </a:p>
        </p:txBody>
      </p:sp>
      <p:cxnSp>
        <p:nvCxnSpPr>
          <p:cNvPr id="121" name="Google Shape;121;p21"/>
          <p:cNvCxnSpPr/>
          <p:nvPr/>
        </p:nvCxnSpPr>
        <p:spPr>
          <a:xfrm>
            <a:off x="4261800" y="2571000"/>
            <a:ext cx="620400" cy="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6306600" y="1578150"/>
            <a:ext cx="2525700" cy="19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AME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killPlace 포함: </a:t>
            </a:r>
            <a:r>
              <a:rPr lang="ko" sz="1500">
                <a:latin typeface="Economica"/>
                <a:ea typeface="Economica"/>
                <a:cs typeface="Economica"/>
                <a:sym typeface="Economica"/>
              </a:rPr>
              <a:t>  </a:t>
            </a:r>
            <a:r>
              <a:rPr b="1" lang="ko" sz="1600">
                <a:solidFill>
                  <a:srgbClr val="FF0000"/>
                </a:solidFill>
              </a:rPr>
              <a:t>0.0568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killPlace 제외:  </a:t>
            </a:r>
            <a:r>
              <a:rPr b="1" lang="ko" sz="1600">
                <a:solidFill>
                  <a:srgbClr val="FF0000"/>
                </a:solidFill>
              </a:rPr>
              <a:t>0.1033</a:t>
            </a:r>
            <a:endParaRPr b="1" sz="1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