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Arial Narrow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sA1610OFaYpTUOIH1TCTFq3Ns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AD42D5-FF4C-4A33-A706-3AFB1DCD52CB}">
  <a:tblStyle styleId="{22AD42D5-FF4C-4A33-A706-3AFB1DCD52C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EA3CD97-36C4-4324-840B-099E7A7E41C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ArialNarrow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472a2ac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472a2ac8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72a2ac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72a2ac8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72a2ac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leaf-wise 방식을 사용하는 LightGBM은 max delta loss 값을 가지는 리프 노드를 계속 분할해 갑니다.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그렇기 때문에 비대칭적이고 깊은 트리가 형성합니다.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따라서 동일한 리프를 생성할 때, 대칭적으로 트리를 생성하는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level-wise에 비해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손실이 적은 장점이 있습니다.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LightGBM의 또다른 장점은 큰 사이즈의 데이터를 다룰 수 있고, 실행시 적은 메모리를 사용한다는 점입니다.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LightGBM의 단점은 과적합(overfitting)에 민감하기 때문에 작은 데이터 세트에는 적합하지 않다는 점입니다.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LightGBM(gradient Boosting machine)은  xgboost의 단점을 보완한 모델입니다. 그렇기때문에 xgboost의 파라미터와 유사한 파라미터를 많이 가지고있습니다.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-"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max_dept: 트리의 최대 깊이</a:t>
            </a:r>
            <a:endParaRPr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-"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num_leaves: 하나의 트리가 가질 수 있는 최대 리프 수</a:t>
            </a:r>
            <a:endParaRPr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-"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colsample_bytree: 각 iteration(</a:t>
            </a:r>
            <a:r>
              <a:rPr lang="en-US" sz="1400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반복</a:t>
            </a: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)에 사용되는 컬럼의 비율 (=</a:t>
            </a:r>
            <a:r>
              <a:rPr lang="en-US" sz="1400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가중치</a:t>
            </a: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-"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learning_rate: loss function의 step size(</a:t>
            </a:r>
            <a:r>
              <a:rPr lang="en-US" sz="1400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학습률</a:t>
            </a: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-"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n_estimators:  반복하려는 트리의 개수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boosting은 머신러닝 앙상블 기법 중 하나로 sequential한 weak learner들을 여러 개 결합하여 예측 혹은 분류 성능을 높이는 알고리즘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*주요 파라미터를 그림에 표현하려 했으나 max_dept를 제외한 값은 표현하기 힘들다고 판단하여 원래대로 표기하였습니다..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g13472a2ac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472a2ac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3472a2ac8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hyperlink" Target="https://www.kaggle.com/competitions/pubg-finish-placement-prediction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Narrow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Mini Project</a:t>
            </a:r>
            <a:br>
              <a:rPr lang="en-US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Modeling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PUBG Finish Placement Prediction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Narrow"/>
                <a:ea typeface="Arial Narrow"/>
                <a:cs typeface="Arial Narrow"/>
                <a:sym typeface="Arial Narrow"/>
              </a:rPr>
              <a:t>박성배, 최윤석, 김성수, 송희연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/>
        </p:nvSpPr>
        <p:spPr>
          <a:xfrm>
            <a:off x="0" y="60274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Model별 학습 결과 : LightGBM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197707" y="533030"/>
            <a:ext cx="6224249" cy="450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3" lvl="0" marL="2651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Model Parameter Tune 🡪 Best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80" name="Google Shape;180;p7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7"/>
          <p:cNvSpPr txBox="1"/>
          <p:nvPr/>
        </p:nvSpPr>
        <p:spPr>
          <a:xfrm>
            <a:off x="549868" y="945838"/>
            <a:ext cx="639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Parameter : </a:t>
            </a:r>
            <a:r>
              <a:rPr lang="en-US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max_dept, num_leaves, colsample_bytree, learning_rate, n_estimators 등</a:t>
            </a:r>
            <a:endParaRPr/>
          </a:p>
        </p:txBody>
      </p:sp>
      <p:graphicFrame>
        <p:nvGraphicFramePr>
          <p:cNvPr id="182" name="Google Shape;182;p7"/>
          <p:cNvGraphicFramePr/>
          <p:nvPr/>
        </p:nvGraphicFramePr>
        <p:xfrm>
          <a:off x="549868" y="1407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{22AD42D5-FF4C-4A33-A706-3AFB1DCD52CB}</a:tableStyleId>
              </a:tblPr>
              <a:tblGrid>
                <a:gridCol w="1600425"/>
                <a:gridCol w="1179575"/>
                <a:gridCol w="1266850"/>
                <a:gridCol w="412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Parmeter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Value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MAE Score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(Validation)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Description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max_dept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 ( -1)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0.09954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Selected Features(main+sub+object; 이하 SF) </a:t>
                      </a:r>
                      <a:endParaRPr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max_dept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11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0.09953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num_leaves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 (31)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0.0995</a:t>
                      </a:r>
                      <a:endParaRPr/>
                    </a:p>
                  </a:txBody>
                  <a:tcPr marT="0" marB="0" marR="28575" marL="2857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SF + max_dept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num_leaves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150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0.09910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28575" marL="28575" anchor="ctr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colsample_bytree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 (1)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0.09910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0" marB="0" marR="28575" marL="2857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SF + max_dept + num_leaves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colsample_bytree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0.7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0.09916</a:t>
                      </a:r>
                      <a:endParaRPr/>
                    </a:p>
                  </a:txBody>
                  <a:tcPr marT="45725" marB="45725" marR="91450" marL="91450" anchor="ctr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learning_rate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 (0.1)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0.0991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SF + max_dept + num_leaves + colsample_bytree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learning_rate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0.05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0.0996</a:t>
                      </a:r>
                      <a:endParaRPr b="0" i="0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n_estimators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 (100)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0.0991</a:t>
                      </a:r>
                      <a:endParaRPr b="0" i="0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SF + max_dept + num_leaves + colsample_bytree + learning_rate</a:t>
                      </a:r>
                      <a:endParaRPr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n_estimators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500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0.0989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0" y="60273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5. Model별 성능 비교</a:t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8"/>
          <p:cNvSpPr txBox="1"/>
          <p:nvPr/>
        </p:nvSpPr>
        <p:spPr>
          <a:xfrm>
            <a:off x="197708" y="533030"/>
            <a:ext cx="6224249" cy="450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3" lvl="0" marL="2651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모델 별 Best Score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90" name="Google Shape;190;p8"/>
          <p:cNvGraphicFramePr/>
          <p:nvPr/>
        </p:nvGraphicFramePr>
        <p:xfrm>
          <a:off x="549868" y="1068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{22AD42D5-FF4C-4A33-A706-3AFB1DCD52CB}</a:tableStyleId>
              </a:tblPr>
              <a:tblGrid>
                <a:gridCol w="1600425"/>
                <a:gridCol w="1179575"/>
                <a:gridCol w="2910400"/>
                <a:gridCol w="2483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Model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MAE Score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(Validation)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Features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Parameter Setting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Linear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Polynominal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Lasso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Ridge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LightGBM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0.09810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walkDistance, boosts, heals, kills, killStreaks, longestKill, rideDistance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,weaponsAcquired, damageDealt, headshotKills, assists, DBNOs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,matchTypes, killPoints, rankPoints, winPoints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max_depth=11, num_leaves=150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,n_estimators=500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Nerual Network(MLP)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1" name="Google Shape;191;p8"/>
          <p:cNvSpPr/>
          <p:nvPr/>
        </p:nvSpPr>
        <p:spPr>
          <a:xfrm>
            <a:off x="478721" y="4834597"/>
            <a:ext cx="8021700" cy="3048000"/>
          </a:xfrm>
          <a:prstGeom prst="rect">
            <a:avLst/>
          </a:prstGeom>
          <a:solidFill>
            <a:srgbClr val="FFC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각자 Best Score 넣기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478722" y="5591205"/>
            <a:ext cx="6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2" lvl="0" marL="26511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Mini PJT 결론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920383" y="6029210"/>
            <a:ext cx="77448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결론1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9387" lvl="0" marL="17938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결론2</a:t>
            </a:r>
            <a:endParaRPr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0" y="60273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유첨. Column 정보</a:t>
            </a:r>
            <a:endParaRPr/>
          </a:p>
        </p:txBody>
      </p:sp>
      <p:cxnSp>
        <p:nvCxnSpPr>
          <p:cNvPr id="199" name="Google Shape;199;p10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0" name="Google Shape;200;p10"/>
          <p:cNvGrpSpPr/>
          <p:nvPr/>
        </p:nvGrpSpPr>
        <p:grpSpPr>
          <a:xfrm>
            <a:off x="240956" y="617839"/>
            <a:ext cx="7154563" cy="6034864"/>
            <a:chOff x="376881" y="715658"/>
            <a:chExt cx="9144000" cy="7712951"/>
          </a:xfrm>
        </p:grpSpPr>
        <p:pic>
          <p:nvPicPr>
            <p:cNvPr id="201" name="Google Shape;20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6881" y="715658"/>
              <a:ext cx="9144000" cy="3980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6881" y="4696601"/>
              <a:ext cx="9144000" cy="37320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10">
            <a:hlinkClick action="ppaction://hlinksldjump" r:id="rId5"/>
          </p:cNvPr>
          <p:cNvSpPr/>
          <p:nvPr/>
        </p:nvSpPr>
        <p:spPr>
          <a:xfrm>
            <a:off x="8574840" y="79300"/>
            <a:ext cx="346738" cy="346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0" y="60273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유첨. Hidden Layer Tune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09" name="Google Shape;209;p11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1">
            <a:hlinkClick action="ppaction://hlinksldjump" r:id="rId3"/>
          </p:cNvPr>
          <p:cNvSpPr/>
          <p:nvPr/>
        </p:nvSpPr>
        <p:spPr>
          <a:xfrm>
            <a:off x="8574840" y="79300"/>
            <a:ext cx="346738" cy="346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32458"/>
            <a:ext cx="9144000" cy="479308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79194" y="1040707"/>
            <a:ext cx="9064805" cy="4776584"/>
          </a:xfrm>
          <a:prstGeom prst="rect">
            <a:avLst/>
          </a:prstGeom>
          <a:solidFill>
            <a:srgbClr val="FFC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100ea 근처 그래프 추가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0" y="60273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유첨. Activation Tune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18" name="Google Shape;218;p12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12">
            <a:hlinkClick action="ppaction://hlinksldjump" r:id="rId3"/>
          </p:cNvPr>
          <p:cNvSpPr/>
          <p:nvPr/>
        </p:nvSpPr>
        <p:spPr>
          <a:xfrm>
            <a:off x="8574840" y="79300"/>
            <a:ext cx="346738" cy="346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40708"/>
            <a:ext cx="9144000" cy="47765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/>
          <p:nvPr/>
        </p:nvSpPr>
        <p:spPr>
          <a:xfrm>
            <a:off x="79194" y="1040707"/>
            <a:ext cx="9064805" cy="4776584"/>
          </a:xfrm>
          <a:prstGeom prst="rect">
            <a:avLst/>
          </a:prstGeom>
          <a:solidFill>
            <a:srgbClr val="FFC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Bar plot 으로 변경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0" y="60273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유첨. Solver Tune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27" name="Google Shape;227;p13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13">
            <a:hlinkClick action="ppaction://hlinksldjump" r:id="rId3"/>
          </p:cNvPr>
          <p:cNvSpPr/>
          <p:nvPr/>
        </p:nvSpPr>
        <p:spPr>
          <a:xfrm>
            <a:off x="8574840" y="79300"/>
            <a:ext cx="346738" cy="346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40708"/>
            <a:ext cx="9144000" cy="477658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"/>
          <p:cNvSpPr/>
          <p:nvPr/>
        </p:nvSpPr>
        <p:spPr>
          <a:xfrm>
            <a:off x="79194" y="1040707"/>
            <a:ext cx="9064805" cy="4776584"/>
          </a:xfrm>
          <a:prstGeom prst="rect">
            <a:avLst/>
          </a:prstGeom>
          <a:solidFill>
            <a:srgbClr val="FFC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Bar plot 으로 변경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/>
        </p:nvSpPr>
        <p:spPr>
          <a:xfrm>
            <a:off x="0" y="60273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유첨. Alpha Tune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36" name="Google Shape;236;p14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14">
            <a:hlinkClick action="ppaction://hlinksldjump" r:id="rId3"/>
          </p:cNvPr>
          <p:cNvSpPr/>
          <p:nvPr/>
        </p:nvSpPr>
        <p:spPr>
          <a:xfrm>
            <a:off x="8574840" y="79300"/>
            <a:ext cx="346738" cy="346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5000"/>
                </a:lnTo>
                <a:lnTo>
                  <a:pt x="105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5A5A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40708"/>
            <a:ext cx="9144000" cy="477658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/>
          <p:nvPr/>
        </p:nvSpPr>
        <p:spPr>
          <a:xfrm>
            <a:off x="79194" y="1040707"/>
            <a:ext cx="9064805" cy="4776584"/>
          </a:xfrm>
          <a:prstGeom prst="rect">
            <a:avLst/>
          </a:prstGeom>
          <a:solidFill>
            <a:srgbClr val="FFC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Bar plot 으로 변경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2"/>
          <p:cNvSpPr txBox="1"/>
          <p:nvPr/>
        </p:nvSpPr>
        <p:spPr>
          <a:xfrm>
            <a:off x="0" y="0"/>
            <a:ext cx="46966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Mini Project 개요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97708" y="516649"/>
            <a:ext cx="6373091" cy="448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3" lvl="0" marL="2651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PUBG Kaggle Competition 목표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755073" y="3822857"/>
            <a:ext cx="7744691" cy="213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Regression 학습 모델에 대한 이해.</a:t>
            </a:r>
            <a:endParaRPr/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Linear, Polynominal(최윤석)</a:t>
            </a:r>
            <a:endParaRPr/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Lasso/Ridge(송희연)</a:t>
            </a:r>
            <a:endParaRPr/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LightGBM(김성수)</a:t>
            </a:r>
            <a:endParaRPr/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network(박성배)</a:t>
            </a:r>
            <a:endParaRPr/>
          </a:p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학습 모델 별 최고 점수를 기록하는 Feature 추출 및 선택.</a:t>
            </a:r>
            <a:endParaRPr/>
          </a:p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학습 모델 별 MAE Score 비교.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97708" y="3373888"/>
            <a:ext cx="4253346" cy="448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3" lvl="0" marL="2651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Team 목표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05972" y="965618"/>
            <a:ext cx="7890163" cy="21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목표 : Regression</a:t>
            </a:r>
            <a:endParaRPr/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Player의 승리(“winPlacePerc” : 0 ~ 1) 예측</a:t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Dataset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Train data : 4,446,966 x 29 dataset</a:t>
            </a:r>
            <a:endParaRPr/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Test data : 1,934,174 x 28 dataset</a:t>
            </a:r>
            <a:endParaRPr/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Columns : </a:t>
            </a:r>
            <a:r>
              <a:rPr b="0" i="0" lang="en-US" sz="1400" u="sng" cap="none" strike="noStrike">
                <a:solidFill>
                  <a:srgbClr val="954F72"/>
                </a:solidFill>
                <a:highlight>
                  <a:srgbClr val="FFFF00"/>
                </a:highlight>
                <a:latin typeface="Arial Narrow"/>
                <a:ea typeface="Arial Narrow"/>
                <a:cs typeface="Arial Narrow"/>
                <a:sym typeface="Arial Narrow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유첨</a:t>
            </a:r>
            <a:r>
              <a:rPr b="0" i="0" lang="en-US" sz="1400" u="sng" cap="none" strike="noStrike">
                <a:solidFill>
                  <a:srgbClr val="0000FF"/>
                </a:solidFill>
                <a:highlight>
                  <a:srgbClr val="FFFF00"/>
                </a:highlight>
                <a:latin typeface="Arial Narrow"/>
                <a:ea typeface="Arial Narrow"/>
                <a:cs typeface="Arial Narrow"/>
                <a:sym typeface="Arial Narrow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또는 </a:t>
            </a:r>
            <a:r>
              <a:rPr b="0" i="0" lang="en-US" sz="1400" u="sng" cap="none" strike="noStrike">
                <a:solidFill>
                  <a:srgbClr val="0000FF"/>
                </a:solidFill>
                <a:highlight>
                  <a:srgbClr val="FFFF00"/>
                </a:highlight>
                <a:latin typeface="Arial Narrow"/>
                <a:ea typeface="Arial Narrow"/>
                <a:cs typeface="Arial Narrow"/>
                <a:sym typeface="Arial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PUBG Data Link</a:t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Score : MAE Score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0" y="60273"/>
            <a:ext cx="4696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EDA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97708" y="521938"/>
            <a:ext cx="4253346" cy="448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3" lvl="0" marL="2651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별 분석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755073" y="983603"/>
            <a:ext cx="7744691" cy="294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작업 할 내용.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Column 별 간단한 분포 – 유사 분포 끼리 모아서 분포도 그래프 보여주기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Points에 대한 이상치 처리</a:t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5750" lvl="2" marL="12001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처리 전 후, 히스토 그램 그래프 그리기.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Standard match type외 match Type 수정.</a:t>
            </a:r>
            <a:endParaRPr/>
          </a:p>
          <a:p>
            <a:pPr indent="-285750" lvl="2" marL="12001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solo, duo, squad(fpp포함) 외 나머지 “others”로 수정.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Heatmap 그래프 (상관계수, 결정계수)</a:t>
            </a:r>
            <a:endParaRPr/>
          </a:p>
        </p:txBody>
      </p:sp>
      <p:cxnSp>
        <p:nvCxnSpPr>
          <p:cNvPr id="103" name="Google Shape;103;p3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"/>
          <p:cNvSpPr/>
          <p:nvPr/>
        </p:nvSpPr>
        <p:spPr>
          <a:xfrm>
            <a:off x="755073" y="983601"/>
            <a:ext cx="8021782" cy="3048055"/>
          </a:xfrm>
          <a:prstGeom prst="rect">
            <a:avLst/>
          </a:prstGeom>
          <a:solidFill>
            <a:srgbClr val="FFC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0" y="60273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Model별 Feature Engineering : Neural Network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97708" y="521938"/>
            <a:ext cx="4253346" cy="449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3" lvl="0" marL="2651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Selection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4"/>
          <p:cNvSpPr txBox="1"/>
          <p:nvPr/>
        </p:nvSpPr>
        <p:spPr>
          <a:xfrm>
            <a:off x="751609" y="971035"/>
            <a:ext cx="7897090" cy="122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Selection1. (팀원 개인별 EDA 🡪 중요 1, 2순위 투표) : </a:t>
            </a:r>
            <a:r>
              <a:rPr b="1" i="0" lang="en-US" sz="16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(1) + (2) 🡪 14ea features</a:t>
            </a:r>
            <a:endParaRPr b="1"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1" marL="18573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D1C1D"/>
                </a:solidFill>
                <a:latin typeface="Arial Narrow"/>
                <a:ea typeface="Arial Narrow"/>
                <a:cs typeface="Arial Narrow"/>
                <a:sym typeface="Arial Narrow"/>
              </a:rPr>
              <a:t>(1) walkDistance, killPace, boosts, heals, kills, killStreaks, longestKill, rideDistance </a:t>
            </a:r>
            <a:endParaRPr/>
          </a:p>
          <a:p>
            <a:pPr indent="0" lvl="1" marL="18573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1D1C1D"/>
                </a:solidFill>
                <a:latin typeface="Arial Narrow"/>
                <a:ea typeface="Arial Narrow"/>
                <a:cs typeface="Arial Narrow"/>
                <a:sym typeface="Arial Narrow"/>
              </a:rPr>
              <a:t>(2) weaponsAcquired, damageDealt, headshotKills, assists, DBNOs,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matchType</a:t>
            </a:r>
            <a:endParaRPr b="0" i="0" sz="1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1" marL="18573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🡪 상관계수, 결정 계수 + 게임 플레이 경험에 의한 요소</a:t>
            </a:r>
            <a:endParaRPr b="0" i="0" sz="1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751608" y="2256103"/>
            <a:ext cx="7897089" cy="662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Selection2. (결정 계수에 의한 Selcetion + Match Type) (개인 작업) : 6ea features</a:t>
            </a:r>
            <a:endParaRPr b="1"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walkDistance, boosts, weaponsAcquired, damageDealt, DBNOs, matchType</a:t>
            </a:r>
            <a:endParaRPr b="0" i="0" sz="1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751609" y="2980376"/>
            <a:ext cx="7744691" cy="1538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8" lvl="0" marL="179388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조합 🡪 Feature 차원 축소(개인 작업) : 5ea features</a:t>
            </a:r>
            <a:endParaRPr/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About Attack : assists,  DBNOs, kills, revives 🡪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attack_point</a:t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About Item : boosts, heals, weaponsAcquired 🡪 item_use</a:t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66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About Move Distance: walkDistance, swimDistance, rideDistance 🡪 move_distance</a:t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1" marL="19208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🡪 Feature 재선정 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attack_point,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item_use, move_distance,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damageDealt, matchType</a:t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755073" y="4518617"/>
            <a:ext cx="8021782" cy="2030461"/>
          </a:xfrm>
          <a:prstGeom prst="rect">
            <a:avLst/>
          </a:prstGeom>
          <a:solidFill>
            <a:srgbClr val="FFC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요소 들 끼리, 상관 계수, 결정 계수 축소 그래프(Bar plot or heatmap)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유첨 링크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72a2ac8a_0_35"/>
          <p:cNvSpPr txBox="1"/>
          <p:nvPr/>
        </p:nvSpPr>
        <p:spPr>
          <a:xfrm>
            <a:off x="0" y="60274"/>
            <a:ext cx="68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Model별 학습 결과 : Neural Network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" name="Google Shape;121;g13472a2ac8a_0_35"/>
          <p:cNvSpPr txBox="1"/>
          <p:nvPr/>
        </p:nvSpPr>
        <p:spPr>
          <a:xfrm>
            <a:off x="197708" y="521938"/>
            <a:ext cx="42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2" lvl="0" marL="26511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2" name="Google Shape;122;g13472a2ac8a_0_35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g13472a2ac8a_0_35"/>
          <p:cNvSpPr/>
          <p:nvPr/>
        </p:nvSpPr>
        <p:spPr>
          <a:xfrm>
            <a:off x="561109" y="2959442"/>
            <a:ext cx="8021700" cy="3640800"/>
          </a:xfrm>
          <a:prstGeom prst="rect">
            <a:avLst/>
          </a:prstGeom>
          <a:solidFill>
            <a:srgbClr val="FFC000">
              <a:alpha val="498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Neural Network 간략한 소개 그림 표기.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Hyper Parameter에 대한 소개 넣기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" name="Google Shape;124;g13472a2ac8a_0_35"/>
          <p:cNvSpPr txBox="1"/>
          <p:nvPr/>
        </p:nvSpPr>
        <p:spPr>
          <a:xfrm>
            <a:off x="751608" y="971035"/>
            <a:ext cx="77448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From sklearn.neural_network import MLPRegressor</a:t>
            </a:r>
            <a:endParaRPr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793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MLPRegressor</a:t>
            </a:r>
            <a:r>
              <a:rPr b="0" i="0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hidden_layer_sizes</a:t>
            </a:r>
            <a:r>
              <a:rPr b="0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=(100,)</a:t>
            </a:r>
            <a:r>
              <a:rPr b="0" i="0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1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activation</a:t>
            </a:r>
            <a:r>
              <a:rPr b="0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='relu'</a:t>
            </a:r>
            <a:r>
              <a:rPr b="0" i="0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1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solver</a:t>
            </a:r>
            <a:r>
              <a:rPr b="0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='adam'</a:t>
            </a:r>
            <a:r>
              <a:rPr b="0" i="0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b="1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r>
              <a:rPr b="0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=0.0001…)</a:t>
            </a:r>
            <a:endParaRPr b="0" i="0" sz="1600" u="none" cap="none" strike="noStrike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0" y="60274"/>
            <a:ext cx="6844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Model별 학습 결과 : Neural Network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97708" y="521938"/>
            <a:ext cx="4253346" cy="450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3" lvl="0" marL="2651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 🡪 Best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6"/>
          <p:cNvSpPr txBox="1"/>
          <p:nvPr/>
        </p:nvSpPr>
        <p:spPr>
          <a:xfrm>
            <a:off x="2928459" y="582805"/>
            <a:ext cx="3528977" cy="342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모델 Parameter values : Default.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474846" y="945838"/>
            <a:ext cx="6394622" cy="34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Features1 : </a:t>
            </a:r>
            <a:r>
              <a:rPr b="0" i="0"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walkDistance, boosts, weaponsAcquired, damageDealt, DBNOs, matchType</a:t>
            </a:r>
            <a:endParaRPr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474846" y="1199416"/>
            <a:ext cx="6394622" cy="34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Features2 : </a:t>
            </a:r>
            <a:r>
              <a:rPr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move</a:t>
            </a:r>
            <a:r>
              <a:rPr b="0" i="0"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Distance, itemUse, weaponsAcquired, damageDealt, attackPoints, matchType</a:t>
            </a:r>
            <a:endParaRPr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35" name="Google Shape;135;p6"/>
          <p:cNvGraphicFramePr/>
          <p:nvPr/>
        </p:nvGraphicFramePr>
        <p:xfrm>
          <a:off x="724181" y="163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{22AD42D5-FF4C-4A33-A706-3AFB1DCD52CB}</a:tableStyleId>
              </a:tblPr>
              <a:tblGrid>
                <a:gridCol w="311275"/>
                <a:gridCol w="311275"/>
                <a:gridCol w="311275"/>
                <a:gridCol w="311275"/>
                <a:gridCol w="311275"/>
                <a:gridCol w="311275"/>
                <a:gridCol w="311275"/>
                <a:gridCol w="311275"/>
                <a:gridCol w="311275"/>
                <a:gridCol w="311275"/>
                <a:gridCol w="1834800"/>
                <a:gridCol w="1570425"/>
              </a:tblGrid>
              <a:tr h="348675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Feature Number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전처리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Score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Standard match 외 통합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MAE(Validation)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0.09997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Y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0.10261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0.11469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0.11278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0.11051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0.10757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0.10061</a:t>
                      </a:r>
                      <a:endParaRPr b="1" i="0" sz="1400" u="none" cap="none" strike="noStrike">
                        <a:solidFill>
                          <a:schemeClr val="accent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0.10735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0.10047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4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graphicFrame>
        <p:nvGraphicFramePr>
          <p:cNvPr id="136" name="Google Shape;136;p6"/>
          <p:cNvGraphicFramePr/>
          <p:nvPr/>
        </p:nvGraphicFramePr>
        <p:xfrm>
          <a:off x="7263620" y="291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{AEA3CD97-36C4-4324-840B-099E7A7E41C5}</a:tableStyleId>
              </a:tblPr>
              <a:tblGrid>
                <a:gridCol w="1143000"/>
                <a:gridCol w="685800"/>
              </a:tblGrid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</a:rPr>
                        <a:t>Fetures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Number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All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walkDistance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boosts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weaponsAcquired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damageDealt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DBNOs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matchType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moveDistance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itemUse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2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attackPoint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37" name="Google Shape;137;p6"/>
          <p:cNvSpPr/>
          <p:nvPr/>
        </p:nvSpPr>
        <p:spPr>
          <a:xfrm>
            <a:off x="7075367" y="1952366"/>
            <a:ext cx="1828799" cy="4052535"/>
          </a:xfrm>
          <a:prstGeom prst="rect">
            <a:avLst/>
          </a:prstGeom>
          <a:solidFill>
            <a:srgbClr val="FFC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상관계수, 결정계수 그래프 부분 링크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72a2ac8a_0_20"/>
          <p:cNvSpPr txBox="1"/>
          <p:nvPr/>
        </p:nvSpPr>
        <p:spPr>
          <a:xfrm>
            <a:off x="0" y="60274"/>
            <a:ext cx="68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Model별 학습 결과 : Neural Network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g13472a2ac8a_0_20"/>
          <p:cNvSpPr txBox="1"/>
          <p:nvPr/>
        </p:nvSpPr>
        <p:spPr>
          <a:xfrm>
            <a:off x="197707" y="533030"/>
            <a:ext cx="6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2" lvl="0" marL="26511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Model Parameter Tune 🡪 Best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4" name="Google Shape;144;g13472a2ac8a_0_20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g13472a2ac8a_0_20"/>
          <p:cNvSpPr txBox="1"/>
          <p:nvPr/>
        </p:nvSpPr>
        <p:spPr>
          <a:xfrm>
            <a:off x="549868" y="945838"/>
            <a:ext cx="639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Parameter : Hidden Layer, Activation, Solver, Alpha, </a:t>
            </a:r>
            <a:endParaRPr/>
          </a:p>
        </p:txBody>
      </p:sp>
      <p:graphicFrame>
        <p:nvGraphicFramePr>
          <p:cNvPr id="146" name="Google Shape;146;g13472a2ac8a_0_20"/>
          <p:cNvGraphicFramePr/>
          <p:nvPr/>
        </p:nvGraphicFramePr>
        <p:xfrm>
          <a:off x="549868" y="1407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{22AD42D5-FF4C-4A33-A706-3AFB1DCD52CB}</a:tableStyleId>
              </a:tblPr>
              <a:tblGrid>
                <a:gridCol w="1600425"/>
                <a:gridCol w="1179575"/>
                <a:gridCol w="1266850"/>
                <a:gridCol w="412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Parmeter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Value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MAE Score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(Validation)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Description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0.09997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All Features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Default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0.10047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Selected Features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1~300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0.10047</a:t>
                      </a:r>
                      <a:endParaRPr sz="1400" u="none" cap="none" strike="noStrik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Best : Hidden Layer=100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Activation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identity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0.12738</a:t>
                      </a:r>
                      <a:endParaRPr/>
                    </a:p>
                  </a:txBody>
                  <a:tcPr marT="0" marB="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Layer=100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Activation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logistic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0.10320</a:t>
                      </a:r>
                      <a:endParaRPr/>
                    </a:p>
                  </a:txBody>
                  <a:tcPr marT="0" marB="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Layer=100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Activation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tanh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0.10493</a:t>
                      </a:r>
                      <a:endParaRPr/>
                    </a:p>
                  </a:txBody>
                  <a:tcPr marT="0" marB="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Layer=100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Activation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relu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0.10047</a:t>
                      </a:r>
                      <a:endParaRPr/>
                    </a:p>
                  </a:txBody>
                  <a:tcPr marT="0" marB="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Layer=100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Solver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lbfgs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0.19472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Layer=100, Activation=“relu”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Solver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sgd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0.26752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Layer=100, Activation=“relu”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Solver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adam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0.10047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Layer=100, Activation=“relu”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Alpha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0.0001~100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 Narrow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0.10047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Hidden Layer=100, Activation=“relu”, Alpha=0.0001</a:t>
                      </a:r>
                      <a:endParaRPr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7" name="Google Shape;147;g13472a2ac8a_0_20"/>
          <p:cNvSpPr/>
          <p:nvPr/>
        </p:nvSpPr>
        <p:spPr>
          <a:xfrm>
            <a:off x="6356428" y="1952367"/>
            <a:ext cx="2367300" cy="4052400"/>
          </a:xfrm>
          <a:prstGeom prst="rect">
            <a:avLst/>
          </a:prstGeom>
          <a:solidFill>
            <a:srgbClr val="FFC000">
              <a:alpha val="498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그래프 유첨 링크 버튼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472a2ac8a_0_0"/>
          <p:cNvSpPr txBox="1"/>
          <p:nvPr/>
        </p:nvSpPr>
        <p:spPr>
          <a:xfrm>
            <a:off x="0" y="60274"/>
            <a:ext cx="68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Model별 학습 결과 : LightGBM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g13472a2ac8a_0_0"/>
          <p:cNvSpPr txBox="1"/>
          <p:nvPr/>
        </p:nvSpPr>
        <p:spPr>
          <a:xfrm>
            <a:off x="197708" y="521938"/>
            <a:ext cx="42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LightGBM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4" name="Google Shape;154;g13472a2ac8a_0_0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g13472a2ac8a_0_0"/>
          <p:cNvSpPr txBox="1"/>
          <p:nvPr/>
        </p:nvSpPr>
        <p:spPr>
          <a:xfrm>
            <a:off x="751608" y="971035"/>
            <a:ext cx="77448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9387" lvl="0" marL="179387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From lightgbm.sklearn import LGBMRegressor</a:t>
            </a:r>
            <a:endParaRPr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79387" lvl="1" marL="3587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1" lang="en-US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LGBMRegressor</a:t>
            </a:r>
            <a:r>
              <a:rPr b="1" lang="en-US" sz="1200">
                <a:solidFill>
                  <a:schemeClr val="dk1"/>
                </a:solidFill>
              </a:rPr>
              <a:t>(</a:t>
            </a:r>
            <a:r>
              <a:rPr b="1" i="1" lang="en-US" sz="1200">
                <a:solidFill>
                  <a:schemeClr val="dk1"/>
                </a:solidFill>
              </a:rPr>
              <a:t>boosting_type='gbdt'</a:t>
            </a:r>
            <a:r>
              <a:rPr b="1" lang="en-US" sz="1200">
                <a:solidFill>
                  <a:schemeClr val="dk1"/>
                </a:solidFill>
                <a:highlight>
                  <a:srgbClr val="E7F2FA"/>
                </a:highlight>
              </a:rPr>
              <a:t>, </a:t>
            </a:r>
            <a:r>
              <a:rPr b="1" i="1" lang="en-US" sz="1200">
                <a:solidFill>
                  <a:schemeClr val="dk1"/>
                </a:solidFill>
              </a:rPr>
              <a:t>num_leaves=31</a:t>
            </a:r>
            <a:r>
              <a:rPr b="1" lang="en-US" sz="1200">
                <a:solidFill>
                  <a:schemeClr val="dk1"/>
                </a:solidFill>
                <a:highlight>
                  <a:srgbClr val="E7F2FA"/>
                </a:highlight>
              </a:rPr>
              <a:t>, </a:t>
            </a:r>
            <a:r>
              <a:rPr b="1" i="1" lang="en-US" sz="1200">
                <a:solidFill>
                  <a:schemeClr val="dk1"/>
                </a:solidFill>
              </a:rPr>
              <a:t>max_depth=- 1</a:t>
            </a:r>
            <a:r>
              <a:rPr b="1" lang="en-US" sz="1200">
                <a:solidFill>
                  <a:schemeClr val="dk1"/>
                </a:solidFill>
                <a:highlight>
                  <a:srgbClr val="E7F2FA"/>
                </a:highlight>
              </a:rPr>
              <a:t>, </a:t>
            </a:r>
            <a:r>
              <a:rPr b="1" i="1" lang="en-US" sz="1200">
                <a:solidFill>
                  <a:schemeClr val="dk1"/>
                </a:solidFill>
              </a:rPr>
              <a:t>learning_rate=0.1</a:t>
            </a:r>
            <a:r>
              <a:rPr b="1" lang="en-US" sz="1200">
                <a:solidFill>
                  <a:schemeClr val="dk1"/>
                </a:solidFill>
                <a:highlight>
                  <a:srgbClr val="E7F2FA"/>
                </a:highlight>
              </a:rPr>
              <a:t>, </a:t>
            </a:r>
            <a:r>
              <a:rPr b="1" i="1" lang="en-US" sz="1200">
                <a:solidFill>
                  <a:schemeClr val="dk1"/>
                </a:solidFill>
              </a:rPr>
              <a:t>n_estimators=100</a:t>
            </a:r>
            <a:r>
              <a:rPr b="0" i="1" lang="en-US" sz="1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…)</a:t>
            </a:r>
            <a:endParaRPr b="0" i="0" sz="1600" u="none" cap="none" strike="noStrike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g13472a2ac8a_0_0"/>
          <p:cNvSpPr/>
          <p:nvPr/>
        </p:nvSpPr>
        <p:spPr>
          <a:xfrm>
            <a:off x="290075" y="5576450"/>
            <a:ext cx="80217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주요 hyper-parameter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</a:pP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max_dept: 트리의 최대 깊이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</a:pP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num_leaves: 하나의 트리</a:t>
            </a: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가 가질 수 있는</a:t>
            </a: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최대 리프 수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</a:pP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colsample_bytree: 각 iteration에 사용되는 컬럼의 비율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</a:pP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learning_rate: loss function의 step size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/>
              <a:buChar char="-"/>
            </a:pP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n_estimators:  반복하려</a:t>
            </a:r>
            <a:r>
              <a:rPr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는 트리의 개수</a:t>
            </a:r>
            <a:endParaRPr sz="1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157" name="Google Shape;157;g13472a2ac8a_0_0"/>
          <p:cNvGrpSpPr/>
          <p:nvPr/>
        </p:nvGrpSpPr>
        <p:grpSpPr>
          <a:xfrm>
            <a:off x="832162" y="1706790"/>
            <a:ext cx="7479274" cy="3630013"/>
            <a:chOff x="1432300" y="2165677"/>
            <a:chExt cx="6279300" cy="2504148"/>
          </a:xfrm>
        </p:grpSpPr>
        <p:pic>
          <p:nvPicPr>
            <p:cNvPr id="158" name="Google Shape;158;g13472a2ac8a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47800" y="2165677"/>
              <a:ext cx="6152377" cy="235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g13472a2ac8a_0_0"/>
            <p:cNvSpPr txBox="1"/>
            <p:nvPr/>
          </p:nvSpPr>
          <p:spPr>
            <a:xfrm>
              <a:off x="1432300" y="4457425"/>
              <a:ext cx="6279300" cy="2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rPr>
                <a:t>이미지 출처: https://lightgbm.readthedocs.io/en/latest/Features.html</a:t>
              </a:r>
              <a:endParaRPr sz="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0" name="Google Shape;160;g13472a2ac8a_0_0"/>
          <p:cNvCxnSpPr/>
          <p:nvPr/>
        </p:nvCxnSpPr>
        <p:spPr>
          <a:xfrm>
            <a:off x="7458375" y="2251375"/>
            <a:ext cx="11400" cy="208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g13472a2ac8a_0_0"/>
          <p:cNvCxnSpPr/>
          <p:nvPr/>
        </p:nvCxnSpPr>
        <p:spPr>
          <a:xfrm>
            <a:off x="7322775" y="2251375"/>
            <a:ext cx="2943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g13472a2ac8a_0_0"/>
          <p:cNvCxnSpPr/>
          <p:nvPr/>
        </p:nvCxnSpPr>
        <p:spPr>
          <a:xfrm>
            <a:off x="7325625" y="4341175"/>
            <a:ext cx="28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g13472a2ac8a_0_0"/>
          <p:cNvSpPr txBox="1"/>
          <p:nvPr/>
        </p:nvSpPr>
        <p:spPr>
          <a:xfrm>
            <a:off x="7458375" y="3101875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max_dept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472a2ac8a_0_8"/>
          <p:cNvSpPr txBox="1"/>
          <p:nvPr/>
        </p:nvSpPr>
        <p:spPr>
          <a:xfrm>
            <a:off x="0" y="60274"/>
            <a:ext cx="68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Model별 학습 결과 : LightGBM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Google Shape;169;g13472a2ac8a_0_8"/>
          <p:cNvSpPr txBox="1"/>
          <p:nvPr/>
        </p:nvSpPr>
        <p:spPr>
          <a:xfrm>
            <a:off x="197708" y="521938"/>
            <a:ext cx="42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65112" lvl="0" marL="26511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Eng 🡪 Best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70" name="Google Shape;170;g13472a2ac8a_0_8"/>
          <p:cNvCxnSpPr/>
          <p:nvPr/>
        </p:nvCxnSpPr>
        <p:spPr>
          <a:xfrm>
            <a:off x="0" y="521938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g13472a2ac8a_0_8"/>
          <p:cNvSpPr txBox="1"/>
          <p:nvPr/>
        </p:nvSpPr>
        <p:spPr>
          <a:xfrm>
            <a:off x="2928459" y="582805"/>
            <a:ext cx="352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모델 Parameter values : Default.</a:t>
            </a:r>
            <a:endParaRPr/>
          </a:p>
        </p:txBody>
      </p:sp>
      <p:sp>
        <p:nvSpPr>
          <p:cNvPr id="172" name="Google Shape;172;g13472a2ac8a_0_8"/>
          <p:cNvSpPr txBox="1"/>
          <p:nvPr/>
        </p:nvSpPr>
        <p:spPr>
          <a:xfrm>
            <a:off x="197700" y="5958500"/>
            <a:ext cx="664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b="1"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feature: </a:t>
            </a: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walkDistance,  boosts, heals, kills, killStreaks, longestKill, rideDistance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b="1"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 feature: </a:t>
            </a: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weaponsAcquired, damageDealt, headshotKills, assists, DBNOs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b="1"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feature: </a:t>
            </a: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matchTypes, killPoints, rankPoints, winPoints</a:t>
            </a:r>
            <a:endParaRPr sz="11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73" name="Google Shape;173;g13472a2ac8a_0_8"/>
          <p:cNvGraphicFramePr/>
          <p:nvPr/>
        </p:nvGraphicFramePr>
        <p:xfrm>
          <a:off x="289706" y="14160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{22AD42D5-FF4C-4A33-A706-3AFB1DCD52CB}</a:tableStyleId>
              </a:tblPr>
              <a:tblGrid>
                <a:gridCol w="1071350"/>
                <a:gridCol w="956750"/>
                <a:gridCol w="956750"/>
                <a:gridCol w="956750"/>
                <a:gridCol w="956750"/>
                <a:gridCol w="956750"/>
                <a:gridCol w="956750"/>
                <a:gridCol w="956750"/>
                <a:gridCol w="818900"/>
              </a:tblGrid>
              <a:tr h="331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전처리</a:t>
                      </a:r>
                      <a:endParaRPr b="1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Score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</a:tr>
              <a:tr h="82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결측치 제거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outlier 제거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매치 타입 분류 </a:t>
                      </a:r>
                      <a:r>
                        <a:rPr b="1"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및 </a:t>
                      </a:r>
                      <a:r>
                        <a:rPr b="1" lang="en-US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kill/rank/winPoint 이상치 변환</a:t>
                      </a:r>
                      <a:endParaRPr b="1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main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sub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object</a:t>
                      </a:r>
                      <a:endParaRPr b="1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others</a:t>
                      </a:r>
                      <a:endParaRPr b="1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MAE(Validation)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solidFill>
                      <a:srgbClr val="D8D8D8"/>
                    </a:solidFill>
                  </a:tcPr>
                </a:tc>
              </a:tr>
              <a:tr h="29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b="1" lang="en-US">
                          <a:solidFill>
                            <a:srgbClr val="FF0000"/>
                          </a:solidFill>
                        </a:rPr>
                        <a:t>0976</a:t>
                      </a:r>
                      <a:endParaRPr b="1" i="0" sz="1400" u="none" cap="none" strike="noStrik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9900"/>
                          </a:solidFill>
                        </a:rPr>
                        <a:t>0.</a:t>
                      </a:r>
                      <a:r>
                        <a:rPr b="1" lang="en-US">
                          <a:solidFill>
                            <a:srgbClr val="FF9900"/>
                          </a:solidFill>
                        </a:rPr>
                        <a:t>0985</a:t>
                      </a:r>
                      <a:endParaRPr b="1" i="0" sz="1400" u="none" cap="none" strike="noStrike">
                        <a:solidFill>
                          <a:srgbClr val="FF99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/>
                        <a:t>0.</a:t>
                      </a:r>
                      <a:r>
                        <a:rPr b="1" lang="en-US"/>
                        <a:t>0995</a:t>
                      </a:r>
                      <a:endParaRPr b="1" i="0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/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</a:rPr>
                        <a:t>0.107</a:t>
                      </a:r>
                      <a:r>
                        <a:rPr b="1" lang="en-US"/>
                        <a:t>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0.1046</a:t>
                      </a:r>
                      <a:endParaRPr b="1" i="0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0.1009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  <a:tr h="3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 Narrow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X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0.0995</a:t>
                      </a:r>
                      <a:endParaRPr b="1" i="0" sz="1400" u="none" cap="none" strike="noStrik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2022-06-17T00:50:24Z</dcterms:created>
  <dc:creator>Park Seongbae</dc:creator>
</cp:coreProperties>
</file>