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Raleway" pitchFamily="2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68970" autoAdjust="0"/>
  </p:normalViewPr>
  <p:slideViewPr>
    <p:cSldViewPr snapToGrid="0">
      <p:cViewPr varScale="1">
        <p:scale>
          <a:sx n="69" d="100"/>
          <a:sy n="69" d="100"/>
        </p:scale>
        <p:origin x="48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fb721bd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fb721bd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1. 배경 및 동기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1) task 선정배경 및 이유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어려운 분야에서 우리들이 흥미를 가질 수 있는 주제가 필요했으며, 목표는 가능하다면 NLU와 NLG분야 또한 경험할 수 있는 주제를 원했다.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그렇기 때문에, 우리가 공통적으로 재미를 느낄 수 있으며, NLU와 NLG 분야를 경험할 수 있는 가사 생성을 주제로 선정하였다.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2) 기획의 목적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재미있어보이는 주제 선정을 통해서 팀원 모두가 흥미롭게 프로젝트를 시작하고 적극적으로 참여하는 것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3) 기대효과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NLP의 전반적인 workflow 이해하고 크롤링을 통한 데이터 수집 경험을 갖고 NLU와 NLG 등 학습/훈련하는것</a:t>
            </a: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fb721bd7d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fb721bd7d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2. 실행 계획</a:t>
            </a:r>
            <a:endParaRPr dirty="0">
              <a:solidFill>
                <a:schemeClr val="dk1"/>
              </a:solidFill>
            </a:endParaRPr>
          </a:p>
          <a:p>
            <a:pPr marL="1524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   1)  DS 관점에서의 문제 정의</a:t>
            </a:r>
            <a:endParaRPr dirty="0">
              <a:solidFill>
                <a:schemeClr val="dk1"/>
              </a:solidFill>
            </a:endParaRPr>
          </a:p>
          <a:p>
            <a:pPr marL="152400" lvl="0" indent="3048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hannanum, kka, okt, komoran 등의 모델은 한국어를 대상으로 한 모델이기 때문에 한국어와 영어가 섞여있는 가사의 경우, 연관성이 실제 가사와는 크게 달라질 것 이다.</a:t>
            </a:r>
            <a:endParaRPr dirty="0">
              <a:solidFill>
                <a:schemeClr val="dk1"/>
              </a:solidFill>
            </a:endParaRPr>
          </a:p>
          <a:p>
            <a:pPr marL="152400" lvl="0" indent="304800" algn="l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현 시점에서는 영어를 삭제한 뒤, 한국어만을 가지고 모델을 돌리는 것을 1차적인 목표로 하고 있지만, 추후 한국어와 영어를 함께 쓸 수 있는 모델을 찾아 적용해볼 예정</a:t>
            </a: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fb721bd7d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fb721bd7d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2. 실행 계획</a:t>
            </a:r>
            <a:endParaRPr dirty="0">
              <a:solidFill>
                <a:schemeClr val="dk1"/>
              </a:solidFill>
            </a:endParaRPr>
          </a:p>
          <a:p>
            <a:pPr marL="1524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 2) 프로젝트 프로세스</a:t>
            </a:r>
            <a:endParaRPr dirty="0">
              <a:solidFill>
                <a:schemeClr val="dk1"/>
              </a:solidFill>
            </a:endParaRPr>
          </a:p>
          <a:p>
            <a:pPr marL="1524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      (1) 가설</a:t>
            </a:r>
            <a:r>
              <a:rPr lang="en-US" altLang="ko" dirty="0">
                <a:solidFill>
                  <a:schemeClr val="dk1"/>
                </a:solidFill>
              </a:rPr>
              <a:t> : </a:t>
            </a:r>
            <a:r>
              <a:rPr lang="ko" dirty="0">
                <a:solidFill>
                  <a:schemeClr val="dk1"/>
                </a:solidFill>
              </a:rPr>
              <a:t>한 글자를 입력하면 그와 관련된 가사들이 나오게 하는 것.</a:t>
            </a:r>
            <a:endParaRPr dirty="0">
              <a:solidFill>
                <a:schemeClr val="dk1"/>
              </a:solidFill>
            </a:endParaRPr>
          </a:p>
          <a:p>
            <a:pPr marL="1524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                   가사를 토큰화하여 그 사이사이의 연관성을 학습시키면, 단어 추천과 같이 다음에 나올 단어를 선택해줄 것이다.</a:t>
            </a:r>
            <a:endParaRPr dirty="0">
              <a:solidFill>
                <a:schemeClr val="dk1"/>
              </a:solidFill>
            </a:endParaRPr>
          </a:p>
          <a:p>
            <a:pPr marL="1524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      (2) 데이터셋 소개</a:t>
            </a:r>
            <a:endParaRPr dirty="0">
              <a:solidFill>
                <a:schemeClr val="dk1"/>
              </a:solidFill>
            </a:endParaRPr>
          </a:p>
          <a:p>
            <a:pPr marL="1524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</a:rPr>
              <a:t>            </a:t>
            </a:r>
            <a:r>
              <a:rPr lang="ko" altLang="ko-KR" dirty="0">
                <a:solidFill>
                  <a:schemeClr val="tx1"/>
                </a:solidFill>
                <a:latin typeface="+mn-ea"/>
                <a:ea typeface="+mn-ea"/>
              </a:rPr>
              <a:t>멜론(Melon)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" altLang="ko-KR" dirty="0">
                <a:solidFill>
                  <a:schemeClr val="tx1"/>
                </a:solidFill>
                <a:latin typeface="+mn-ea"/>
                <a:ea typeface="+mn-ea"/>
              </a:rPr>
              <a:t>발라드 차트를 인기순으로 정렬</a:t>
            </a:r>
            <a:r>
              <a:rPr lang="en-US" altLang="ko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후</a:t>
            </a:r>
            <a:r>
              <a:rPr lang="ko" altLang="ko-KR" dirty="0">
                <a:solidFill>
                  <a:schemeClr val="tx1"/>
                </a:solidFill>
                <a:latin typeface="+mn-ea"/>
                <a:ea typeface="+mn-ea"/>
              </a:rPr>
              <a:t> 400page까지 크롤링 진행 중</a:t>
            </a:r>
            <a:endParaRPr lang="ko-KR" altLang="en-US" dirty="0">
              <a:solidFill>
                <a:schemeClr val="dk1"/>
              </a:solidFill>
            </a:endParaRPr>
          </a:p>
          <a:p>
            <a:pPr marL="1524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</a:rPr>
              <a:t>            완료된다면 크롤링한 곡 수는 </a:t>
            </a:r>
            <a:r>
              <a:rPr lang="en-US" altLang="ko-KR" dirty="0">
                <a:solidFill>
                  <a:schemeClr val="dk1"/>
                </a:solidFill>
              </a:rPr>
              <a:t>2000</a:t>
            </a:r>
            <a:r>
              <a:rPr lang="ko-KR" altLang="en-US" dirty="0">
                <a:solidFill>
                  <a:schemeClr val="dk1"/>
                </a:solidFill>
              </a:rPr>
              <a:t>개가 될 예정이며</a:t>
            </a:r>
            <a:r>
              <a:rPr lang="en-US" altLang="ko-KR" dirty="0">
                <a:solidFill>
                  <a:schemeClr val="dk1"/>
                </a:solidFill>
              </a:rPr>
              <a:t>, </a:t>
            </a:r>
            <a:r>
              <a:rPr lang="ko" dirty="0">
                <a:solidFill>
                  <a:schemeClr val="dk1"/>
                </a:solidFill>
              </a:rPr>
              <a:t>학습시킬 문장의 수는 약 2000 x 15가 될 예정이다.</a:t>
            </a:r>
            <a:endParaRPr dirty="0">
              <a:solidFill>
                <a:schemeClr val="dk1"/>
              </a:solidFill>
            </a:endParaRPr>
          </a:p>
          <a:p>
            <a:pPr marL="1524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      (3) 데이터셋 활용 방안</a:t>
            </a:r>
            <a:endParaRPr dirty="0">
              <a:solidFill>
                <a:schemeClr val="dk1"/>
              </a:solidFill>
            </a:endParaRPr>
          </a:p>
          <a:p>
            <a:pPr marL="1524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            가사들의 연관성과 감정을 분석하여 다음에 나올 단어를 모델이 예측할 수 있도록 한다.</a:t>
            </a:r>
            <a:endParaRPr lang="en-US" altLang="ko" dirty="0">
              <a:solidFill>
                <a:schemeClr val="dk1"/>
              </a:solidFill>
            </a:endParaRPr>
          </a:p>
          <a:p>
            <a:pPr marL="1524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</a:rPr>
              <a:t>      </a:t>
            </a:r>
            <a:r>
              <a:rPr lang="en-US" altLang="ko-KR" dirty="0">
                <a:solidFill>
                  <a:schemeClr val="dk1"/>
                </a:solidFill>
              </a:rPr>
              <a:t>(4) </a:t>
            </a:r>
            <a:r>
              <a:rPr lang="ko-KR" altLang="en-US" dirty="0">
                <a:solidFill>
                  <a:schemeClr val="dk1"/>
                </a:solidFill>
              </a:rPr>
              <a:t>이후 진행 방향</a:t>
            </a:r>
            <a:endParaRPr lang="en-US" altLang="ko-KR" dirty="0">
              <a:solidFill>
                <a:schemeClr val="dk1"/>
              </a:solidFill>
            </a:endParaRPr>
          </a:p>
          <a:p>
            <a:pPr marL="1524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dk1"/>
                </a:solidFill>
              </a:rPr>
              <a:t>          </a:t>
            </a:r>
            <a:r>
              <a:rPr lang="ko-KR" altLang="en-US" dirty="0">
                <a:solidFill>
                  <a:schemeClr val="dk1"/>
                </a:solidFill>
              </a:rPr>
              <a:t>추후 발라드와 힙합 등의 장르를 분류할 예정</a:t>
            </a:r>
          </a:p>
          <a:p>
            <a:pPr marL="1524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dk1"/>
                </a:solidFill>
              </a:rPr>
              <a:t>          </a:t>
            </a:r>
            <a:r>
              <a:rPr lang="ko-KR" altLang="en-US" dirty="0">
                <a:solidFill>
                  <a:schemeClr val="dk1"/>
                </a:solidFill>
              </a:rPr>
              <a:t>시간이 허락한다면 시도 함께 넣어서 가사를 </a:t>
            </a:r>
            <a:r>
              <a:rPr lang="ko-KR" altLang="en-US" dirty="0" err="1">
                <a:solidFill>
                  <a:schemeClr val="dk1"/>
                </a:solidFill>
              </a:rPr>
              <a:t>뽑아내보고</a:t>
            </a:r>
            <a:r>
              <a:rPr lang="ko-KR" altLang="en-US" dirty="0">
                <a:solidFill>
                  <a:schemeClr val="dk1"/>
                </a:solidFill>
              </a:rPr>
              <a:t> 싶다</a:t>
            </a:r>
            <a:r>
              <a:rPr lang="en-US" altLang="ko-KR" dirty="0">
                <a:solidFill>
                  <a:schemeClr val="dk1"/>
                </a:solidFill>
              </a:rPr>
              <a:t>.</a:t>
            </a:r>
            <a:endParaRPr lang="ko-KR" altLang="en-US" dirty="0">
              <a:solidFill>
                <a:schemeClr val="dk1"/>
              </a:solidFill>
            </a:endParaRPr>
          </a:p>
          <a:p>
            <a:pPr marL="1524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dk1"/>
                </a:solidFill>
              </a:rPr>
              <a:t>          8/5 </a:t>
            </a:r>
            <a:r>
              <a:rPr lang="ko-KR" altLang="en-US" dirty="0">
                <a:solidFill>
                  <a:schemeClr val="dk1"/>
                </a:solidFill>
              </a:rPr>
              <a:t>이후에도 진행할 예정이며 최종적인 목표는 플라스크를 통해 포트폴리오화 하는 것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11708" y="12462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52400" lvl="0" indent="0" algn="l" rtl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400" b="1" dirty="0">
                <a:latin typeface="+mn-ea"/>
                <a:ea typeface="+mn-ea"/>
              </a:rPr>
              <a:t>자연어처리를 활용</a:t>
            </a:r>
            <a:r>
              <a:rPr lang="ko-KR" altLang="en-US" sz="2400" b="1" dirty="0">
                <a:latin typeface="+mn-ea"/>
                <a:ea typeface="+mn-ea"/>
              </a:rPr>
              <a:t>한</a:t>
            </a:r>
            <a:r>
              <a:rPr lang="ko" sz="2400" b="1" dirty="0">
                <a:latin typeface="+mn-ea"/>
                <a:ea typeface="+mn-ea"/>
              </a:rPr>
              <a:t> 노래 가사 자동 생성 프로그램 제작</a:t>
            </a:r>
            <a:endParaRPr sz="2400" b="1" dirty="0">
              <a:latin typeface="+mn-ea"/>
              <a:ea typeface="+mn-ea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sz="1600" dirty="0">
                <a:latin typeface="+mn-ea"/>
                <a:ea typeface="+mn-ea"/>
              </a:rPr>
              <a:t>  </a:t>
            </a:r>
            <a:r>
              <a:rPr lang="ko" sz="1600" dirty="0">
                <a:latin typeface="+mn-ea"/>
                <a:ea typeface="+mn-ea"/>
              </a:rPr>
              <a:t>- 발라드 장르 내 가사에 따른 곡 상세 카테고리 분류</a:t>
            </a:r>
            <a:endParaRPr sz="1600" dirty="0">
              <a:latin typeface="+mn-ea"/>
              <a:ea typeface="+mn-ea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000" dirty="0">
              <a:latin typeface="+mn-ea"/>
              <a:ea typeface="+mn-ea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510117" y="4220174"/>
            <a:ext cx="31230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김성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수</a:t>
            </a: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, 김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태</a:t>
            </a: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성, 양아연, 윤상현</a:t>
            </a:r>
            <a:endParaRPr sz="12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98100" y="94975"/>
            <a:ext cx="3762528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solidFill>
                  <a:schemeClr val="tx1"/>
                </a:solidFill>
                <a:latin typeface="+mn-ea"/>
                <a:ea typeface="+mn-ea"/>
              </a:rPr>
              <a:t>[이어드림스쿨] 미니 프로젝트 : 트랙학습 (NLP) </a:t>
            </a:r>
            <a:endParaRPr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719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800" dirty="0">
                <a:latin typeface="+mn-ea"/>
                <a:ea typeface="+mn-ea"/>
              </a:rPr>
              <a:t>배경 및 동기</a:t>
            </a:r>
            <a:endParaRPr sz="1800" dirty="0">
              <a:latin typeface="+mn-ea"/>
              <a:ea typeface="+mn-ea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1795773"/>
            <a:ext cx="7688700" cy="3146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ko" sz="1400" b="1" dirty="0">
                <a:solidFill>
                  <a:schemeClr val="tx1"/>
                </a:solidFill>
                <a:latin typeface="+mn-ea"/>
                <a:ea typeface="+mn-ea"/>
              </a:rPr>
              <a:t>1) Task 선정배경 및 이유</a:t>
            </a:r>
            <a:endParaRPr sz="1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914400" lvl="0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200" dirty="0">
                <a:solidFill>
                  <a:schemeClr val="tx1"/>
                </a:solidFill>
                <a:latin typeface="+mn-ea"/>
                <a:ea typeface="+mn-ea"/>
              </a:rPr>
              <a:t>팀원 모두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의</a:t>
            </a:r>
            <a:r>
              <a:rPr lang="ko" sz="1200" dirty="0">
                <a:solidFill>
                  <a:schemeClr val="tx1"/>
                </a:solidFill>
                <a:latin typeface="+mn-ea"/>
                <a:ea typeface="+mn-ea"/>
              </a:rPr>
              <a:t> 흥미</a:t>
            </a:r>
            <a:endParaRPr lang="en-US" altLang="ko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914400" lvl="0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200" dirty="0">
                <a:solidFill>
                  <a:schemeClr val="tx1"/>
                </a:solidFill>
                <a:latin typeface="+mn-ea"/>
                <a:ea typeface="+mn-ea"/>
              </a:rPr>
              <a:t>NLU</a:t>
            </a:r>
            <a:r>
              <a:rPr lang="en-US" altLang="ko" sz="12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자연어 이해</a:t>
            </a:r>
            <a:r>
              <a:rPr lang="en-US" altLang="ko" sz="1200" dirty="0">
                <a:solidFill>
                  <a:schemeClr val="tx1"/>
                </a:solidFill>
                <a:latin typeface="+mn-ea"/>
                <a:ea typeface="+mn-ea"/>
              </a:rPr>
              <a:t>),</a:t>
            </a:r>
            <a:r>
              <a:rPr lang="ko" sz="1200" dirty="0">
                <a:solidFill>
                  <a:schemeClr val="tx1"/>
                </a:solidFill>
                <a:latin typeface="+mn-ea"/>
                <a:ea typeface="+mn-ea"/>
              </a:rPr>
              <a:t> NLG</a:t>
            </a:r>
            <a:r>
              <a:rPr lang="en-US" altLang="ko" sz="12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자연어 생성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구현 과정 </a:t>
            </a:r>
            <a:r>
              <a:rPr lang="ko" sz="1200" dirty="0">
                <a:solidFill>
                  <a:schemeClr val="tx1"/>
                </a:solidFill>
                <a:latin typeface="+mn-ea"/>
                <a:ea typeface="+mn-ea"/>
              </a:rPr>
              <a:t>경험</a:t>
            </a:r>
            <a:endParaRPr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91440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→ 노래 가사 생성</a:t>
            </a:r>
            <a:r>
              <a:rPr lang="en-US" altLang="ko" sz="1200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프로그램 제작</a:t>
            </a:r>
            <a:r>
              <a:rPr lang="en-US" altLang="ko-KR" sz="1200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!</a:t>
            </a:r>
            <a:endParaRPr sz="1200" dirty="0">
              <a:solidFill>
                <a:schemeClr val="tx1">
                  <a:lumMod val="75000"/>
                </a:schemeClr>
              </a:solidFill>
              <a:latin typeface="+mn-ea"/>
              <a:ea typeface="+mn-ea"/>
            </a:endParaRPr>
          </a:p>
          <a:p>
            <a:pPr marL="91440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5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5240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b="1" dirty="0">
                <a:solidFill>
                  <a:schemeClr val="tx1"/>
                </a:solidFill>
                <a:latin typeface="+mn-ea"/>
                <a:ea typeface="+mn-ea"/>
              </a:rPr>
              <a:t>2) 기획의 목적</a:t>
            </a:r>
            <a:endParaRPr sz="1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52400" lvl="0" indent="30480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tx1"/>
                </a:solidFill>
                <a:latin typeface="+mn-ea"/>
                <a:ea typeface="+mn-ea"/>
              </a:rPr>
              <a:t>흥미를 유발할 수 있는 주제 선정</a:t>
            </a:r>
            <a:r>
              <a:rPr lang="en-US" altLang="ko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" altLang="ko-KR" sz="1200" dirty="0">
                <a:solidFill>
                  <a:schemeClr val="tx1"/>
                </a:solidFill>
                <a:latin typeface="+mn-ea"/>
                <a:ea typeface="+mn-ea"/>
              </a:rPr>
              <a:t>→ </a:t>
            </a:r>
            <a:r>
              <a:rPr lang="ko" sz="1200" dirty="0">
                <a:solidFill>
                  <a:schemeClr val="tx1"/>
                </a:solidFill>
                <a:latin typeface="+mn-ea"/>
                <a:ea typeface="+mn-ea"/>
              </a:rPr>
              <a:t>팀원 모두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의</a:t>
            </a:r>
            <a:r>
              <a:rPr lang="ko" sz="1200" dirty="0">
                <a:solidFill>
                  <a:schemeClr val="tx1"/>
                </a:solidFill>
                <a:latin typeface="+mn-ea"/>
                <a:ea typeface="+mn-ea"/>
              </a:rPr>
              <a:t> 적극적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인</a:t>
            </a:r>
            <a:r>
              <a:rPr lang="ko" sz="1200" dirty="0">
                <a:solidFill>
                  <a:schemeClr val="tx1"/>
                </a:solidFill>
                <a:latin typeface="+mn-ea"/>
                <a:ea typeface="+mn-ea"/>
              </a:rPr>
              <a:t> 프로젝트 참여</a:t>
            </a:r>
            <a:endParaRPr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5240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5240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b="1" dirty="0">
                <a:solidFill>
                  <a:schemeClr val="tx1"/>
                </a:solidFill>
                <a:latin typeface="+mn-ea"/>
                <a:ea typeface="+mn-ea"/>
              </a:rPr>
              <a:t>3) 기대효과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a. NLP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전반적인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workflow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이해</a:t>
            </a:r>
          </a:p>
          <a:p>
            <a:pPr marL="457200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" sz="1200" dirty="0">
                <a:solidFill>
                  <a:schemeClr val="tx1"/>
                </a:solidFill>
                <a:latin typeface="+mn-ea"/>
                <a:ea typeface="+mn-ea"/>
              </a:rPr>
              <a:t>b. </a:t>
            </a:r>
            <a:r>
              <a:rPr lang="ko" sz="1200" dirty="0">
                <a:solidFill>
                  <a:schemeClr val="tx1"/>
                </a:solidFill>
                <a:latin typeface="+mn-ea"/>
                <a:ea typeface="+mn-ea"/>
              </a:rPr>
              <a:t>크롤링을 통한 데이터 수집 경험</a:t>
            </a:r>
            <a:endParaRPr lang="en-US" altLang="ko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" sz="1200" dirty="0">
                <a:solidFill>
                  <a:schemeClr val="tx1"/>
                </a:solidFill>
                <a:latin typeface="+mn-ea"/>
                <a:ea typeface="+mn-ea"/>
              </a:rPr>
              <a:t>c. </a:t>
            </a:r>
            <a:r>
              <a:rPr lang="ko" sz="1200" dirty="0">
                <a:solidFill>
                  <a:schemeClr val="tx1"/>
                </a:solidFill>
                <a:latin typeface="+mn-ea"/>
                <a:ea typeface="+mn-ea"/>
              </a:rPr>
              <a:t>NLU와 NLG 학습</a:t>
            </a:r>
            <a:r>
              <a:rPr lang="en-US" altLang="ko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경험</a:t>
            </a:r>
            <a:endParaRPr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906926" y="5506"/>
            <a:ext cx="4139524" cy="54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9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  <a:cs typeface="Raleway"/>
                <a:sym typeface="Raleway"/>
              </a:rPr>
              <a:t>자연어처리를 활용하여 노래 가사 자동 생성 프로그램 제작</a:t>
            </a:r>
            <a:endParaRPr sz="9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  <a:cs typeface="Raleway"/>
              <a:sym typeface="Raleway"/>
            </a:endParaRPr>
          </a:p>
          <a:p>
            <a:pPr marL="152400" lvl="0" indent="0" algn="r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ko" sz="7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  <a:cs typeface="Raleway"/>
                <a:sym typeface="Raleway"/>
              </a:rPr>
              <a:t>- 발라드 장르 내 가사에 따른 곡 상세 카테고리 분류</a:t>
            </a:r>
            <a:endParaRPr sz="7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+mn-ea"/>
                <a:ea typeface="+mn-ea"/>
              </a:rPr>
              <a:t>2.   실행 계획</a:t>
            </a:r>
            <a:endParaRPr sz="1800" dirty="0">
              <a:latin typeface="+mn-ea"/>
              <a:ea typeface="+mn-ea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400" b="1" dirty="0">
                <a:solidFill>
                  <a:schemeClr val="dk1"/>
                </a:solidFill>
                <a:latin typeface="+mn-ea"/>
                <a:ea typeface="+mn-ea"/>
              </a:rPr>
              <a:t>1) DS 관점에서의 문제 정의</a:t>
            </a:r>
            <a:endParaRPr sz="500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720000" lvl="0" indent="-3111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hannanum, kkma, okt, komoran : </a:t>
            </a:r>
            <a:r>
              <a:rPr lang="ko" sz="1200" dirty="0">
                <a:solidFill>
                  <a:schemeClr val="tx1"/>
                </a:solidFill>
                <a:latin typeface="+mn-ea"/>
                <a:ea typeface="+mn-ea"/>
              </a:rPr>
              <a:t>한국어 대상 모델</a:t>
            </a:r>
            <a:br>
              <a:rPr lang="en-US" altLang="ko" sz="1200" dirty="0">
                <a:solidFill>
                  <a:schemeClr val="dk1"/>
                </a:solidFill>
                <a:latin typeface="+mn-ea"/>
                <a:ea typeface="+mn-ea"/>
              </a:rPr>
            </a:b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→  한국어와 영어가 섞여있는 가사의 경우, 연관성이 실제 가사와는 크게 달라질 것</a:t>
            </a:r>
            <a:endParaRPr sz="12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720000" lvl="0" indent="-3111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1차 목표: 영어 삭제 후, 한국어로만 구성된 가사로 모델링</a:t>
            </a:r>
            <a:endParaRPr sz="12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7200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이후, 한국어와 영어를 함께 쓸 수 있는 모델을 찾고 적용해볼 예정</a:t>
            </a:r>
            <a:endParaRPr sz="12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457200" algn="l" rtl="0">
              <a:spcBef>
                <a:spcPts val="300"/>
              </a:spcBef>
              <a:spcAft>
                <a:spcPts val="300"/>
              </a:spcAft>
              <a:buNone/>
            </a:pPr>
            <a:endParaRPr sz="1200" dirty="0">
              <a:latin typeface="+mn-ea"/>
              <a:ea typeface="+mn-ea"/>
            </a:endParaRPr>
          </a:p>
        </p:txBody>
      </p:sp>
      <p:sp>
        <p:nvSpPr>
          <p:cNvPr id="5" name="Google Shape;95;p14">
            <a:extLst>
              <a:ext uri="{FF2B5EF4-FFF2-40B4-BE49-F238E27FC236}">
                <a16:creationId xmlns:a16="http://schemas.microsoft.com/office/drawing/2014/main" id="{909631F2-0226-C0BC-288E-BB4E85038BE6}"/>
              </a:ext>
            </a:extLst>
          </p:cNvPr>
          <p:cNvSpPr txBox="1"/>
          <p:nvPr/>
        </p:nvSpPr>
        <p:spPr>
          <a:xfrm>
            <a:off x="4906926" y="5506"/>
            <a:ext cx="4139524" cy="54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9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  <a:cs typeface="Raleway"/>
                <a:sym typeface="Raleway"/>
              </a:rPr>
              <a:t>자연어처리를 활용하여 노래 가사 자동 생성 프로그램 제작</a:t>
            </a:r>
            <a:endParaRPr sz="9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  <a:cs typeface="Raleway"/>
              <a:sym typeface="Raleway"/>
            </a:endParaRPr>
          </a:p>
          <a:p>
            <a:pPr marL="152400" lvl="0" indent="0" algn="r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ko" sz="7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  <a:cs typeface="Raleway"/>
                <a:sym typeface="Raleway"/>
              </a:rPr>
              <a:t>- 발라드 장르 내 가사에 따른 곡 상세 카테고리 분류</a:t>
            </a:r>
            <a:endParaRPr sz="7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+mn-ea"/>
                <a:ea typeface="+mn-ea"/>
              </a:rPr>
              <a:t>2.   실행 계획</a:t>
            </a:r>
            <a:endParaRPr sz="1800" dirty="0">
              <a:latin typeface="+mn-ea"/>
              <a:ea typeface="+mn-ea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725850" y="1820338"/>
            <a:ext cx="8035804" cy="3039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400" b="1" dirty="0">
                <a:solidFill>
                  <a:schemeClr val="dk1"/>
                </a:solidFill>
                <a:latin typeface="+mn-ea"/>
                <a:ea typeface="+mn-ea"/>
              </a:rPr>
              <a:t>2) 프로젝트 프로세스</a:t>
            </a:r>
            <a:endParaRPr sz="500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777150" indent="-342900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Font typeface="+mj-lt"/>
              <a:buAutoNum type="alphaLcPeriod"/>
            </a:pPr>
            <a:r>
              <a:rPr lang="ko" sz="1200" b="1" dirty="0">
                <a:solidFill>
                  <a:schemeClr val="tx1"/>
                </a:solidFill>
                <a:latin typeface="+mn-ea"/>
                <a:ea typeface="+mn-ea"/>
              </a:rPr>
              <a:t>가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설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가</a:t>
            </a:r>
            <a:r>
              <a:rPr lang="ko" sz="1200" dirty="0">
                <a:solidFill>
                  <a:schemeClr val="tx1"/>
                </a:solidFill>
                <a:latin typeface="+mn-ea"/>
                <a:ea typeface="+mn-ea"/>
              </a:rPr>
              <a:t>사를 토큰화하여 그 사이사이의 연관성을 학습시키면, 단어 추천과 같이 다음에 나올 단어를</a:t>
            </a:r>
            <a:r>
              <a:rPr lang="en-US" altLang="ko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" sz="1200" dirty="0">
                <a:solidFill>
                  <a:schemeClr val="tx1"/>
                </a:solidFill>
                <a:latin typeface="+mn-ea"/>
                <a:ea typeface="+mn-ea"/>
              </a:rPr>
              <a:t>선택해줄 것이다.</a:t>
            </a:r>
            <a:endParaRPr lang="en-US" altLang="ko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77150" indent="-342900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Font typeface="+mj-lt"/>
              <a:buAutoNum type="alphaLcPeriod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데</a:t>
            </a:r>
            <a:r>
              <a:rPr lang="ko" sz="1200" b="1" dirty="0">
                <a:solidFill>
                  <a:schemeClr val="tx1"/>
                </a:solidFill>
                <a:latin typeface="+mn-ea"/>
                <a:ea typeface="+mn-ea"/>
              </a:rPr>
              <a:t>이터셋</a:t>
            </a:r>
            <a:r>
              <a:rPr lang="en-US" altLang="ko" sz="1200" dirty="0">
                <a:solidFill>
                  <a:schemeClr val="tx1"/>
                </a:solidFill>
                <a:latin typeface="+mn-ea"/>
                <a:ea typeface="+mn-ea"/>
              </a:rPr>
              <a:t> : </a:t>
            </a:r>
            <a:r>
              <a:rPr lang="ko" sz="1200" dirty="0">
                <a:solidFill>
                  <a:schemeClr val="tx1"/>
                </a:solidFill>
                <a:latin typeface="+mn-ea"/>
                <a:ea typeface="+mn-ea"/>
              </a:rPr>
              <a:t>멜론(Melon)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" sz="1200" dirty="0">
                <a:solidFill>
                  <a:schemeClr val="tx1"/>
                </a:solidFill>
                <a:latin typeface="+mn-ea"/>
                <a:ea typeface="+mn-ea"/>
              </a:rPr>
              <a:t>발라드 차트를 인기순으로 정렬</a:t>
            </a:r>
            <a:r>
              <a:rPr lang="en-US" altLang="ko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후</a:t>
            </a:r>
            <a:r>
              <a:rPr lang="ko" sz="1200" dirty="0">
                <a:solidFill>
                  <a:schemeClr val="tx1"/>
                </a:solidFill>
                <a:latin typeface="+mn-ea"/>
                <a:ea typeface="+mn-ea"/>
              </a:rPr>
              <a:t> 400page까지 크롤링 진행 중</a:t>
            </a:r>
            <a:br>
              <a:rPr lang="en-US" altLang="ko" sz="105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" sz="105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크롤링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" sz="1200" dirty="0">
                <a:solidFill>
                  <a:schemeClr val="tx1"/>
                </a:solidFill>
                <a:latin typeface="+mn-ea"/>
                <a:ea typeface="+mn-ea"/>
              </a:rPr>
              <a:t>곡 수</a:t>
            </a:r>
            <a:r>
              <a:rPr lang="en-US" altLang="ko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약 </a:t>
            </a:r>
            <a:r>
              <a:rPr lang="ko" sz="12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en-US" altLang="ko" sz="1200" dirty="0">
                <a:solidFill>
                  <a:schemeClr val="tx1"/>
                </a:solidFill>
                <a:latin typeface="+mn-ea"/>
                <a:ea typeface="+mn-ea"/>
              </a:rPr>
              <a:t>0,</a:t>
            </a:r>
            <a:r>
              <a:rPr lang="ko" sz="1200" dirty="0">
                <a:solidFill>
                  <a:schemeClr val="tx1"/>
                </a:solidFill>
                <a:latin typeface="+mn-ea"/>
                <a:ea typeface="+mn-ea"/>
              </a:rPr>
              <a:t>000개</a:t>
            </a:r>
            <a:r>
              <a:rPr lang="en-US" altLang="ko" sz="12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" sz="1200" dirty="0">
                <a:solidFill>
                  <a:schemeClr val="tx1"/>
                </a:solidFill>
                <a:latin typeface="+mn-ea"/>
                <a:ea typeface="+mn-ea"/>
              </a:rPr>
              <a:t>학습시킬 문장의 수는 약 2</a:t>
            </a:r>
            <a:r>
              <a:rPr lang="en-US" altLang="ko" sz="1200" dirty="0">
                <a:solidFill>
                  <a:schemeClr val="tx1"/>
                </a:solidFill>
                <a:latin typeface="+mn-ea"/>
                <a:ea typeface="+mn-ea"/>
              </a:rPr>
              <a:t>0,</a:t>
            </a:r>
            <a:r>
              <a:rPr lang="ko" sz="1200" dirty="0">
                <a:solidFill>
                  <a:schemeClr val="tx1"/>
                </a:solidFill>
                <a:latin typeface="+mn-ea"/>
                <a:ea typeface="+mn-ea"/>
              </a:rPr>
              <a:t>000 x 15가 될 예정</a:t>
            </a:r>
            <a:r>
              <a:rPr lang="en-US" altLang="ko" sz="12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777150" indent="-342900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Font typeface="+mj-lt"/>
              <a:buAutoNum type="alphaLcPeriod"/>
            </a:pPr>
            <a:r>
              <a:rPr lang="ko" sz="1200" b="1" dirty="0">
                <a:solidFill>
                  <a:schemeClr val="tx1"/>
                </a:solidFill>
                <a:latin typeface="+mn-ea"/>
                <a:ea typeface="+mn-ea"/>
              </a:rPr>
              <a:t>데이터셋 활용 방안</a:t>
            </a:r>
            <a:br>
              <a:rPr lang="en-US" altLang="ko" sz="12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" sz="1200" dirty="0">
                <a:solidFill>
                  <a:schemeClr val="tx1"/>
                </a:solidFill>
                <a:latin typeface="+mn-ea"/>
                <a:ea typeface="+mn-ea"/>
              </a:rPr>
              <a:t>가사 연관성과 감정 분석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을 통해</a:t>
            </a:r>
            <a:r>
              <a:rPr lang="ko" sz="1200" dirty="0">
                <a:solidFill>
                  <a:schemeClr val="tx1"/>
                </a:solidFill>
                <a:latin typeface="+mn-ea"/>
                <a:ea typeface="+mn-ea"/>
              </a:rPr>
              <a:t> 다음에 나올 단어를 모델이 예측할 수 있도록</a:t>
            </a:r>
            <a:r>
              <a:rPr lang="en-US" altLang="ko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함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77150" indent="-342900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Font typeface="+mj-lt"/>
              <a:buAutoNum type="alphaLcPeriod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이후 진행 방향</a:t>
            </a:r>
            <a:br>
              <a:rPr lang="en-US" altLang="ko" sz="12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장르 확장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힙합 등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시 데이터를 추가하여 가사 생성 시도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플라스크 사용하여 포트폴리오화</a:t>
            </a:r>
            <a:endParaRPr lang="en-US" altLang="ko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34250" indent="0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None/>
            </a:pPr>
            <a:endParaRPr lang="en-US" altLang="ko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Google Shape;95;p14">
            <a:extLst>
              <a:ext uri="{FF2B5EF4-FFF2-40B4-BE49-F238E27FC236}">
                <a16:creationId xmlns:a16="http://schemas.microsoft.com/office/drawing/2014/main" id="{DEB059F2-9CF9-E662-DAB6-0CEDC0A0D216}"/>
              </a:ext>
            </a:extLst>
          </p:cNvPr>
          <p:cNvSpPr txBox="1"/>
          <p:nvPr/>
        </p:nvSpPr>
        <p:spPr>
          <a:xfrm>
            <a:off x="4906926" y="5506"/>
            <a:ext cx="4139524" cy="54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9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  <a:cs typeface="Raleway"/>
                <a:sym typeface="Raleway"/>
              </a:rPr>
              <a:t>자연어처리를 활용하여 노래 가사 자동 생성 프로그램 제작</a:t>
            </a:r>
            <a:endParaRPr sz="9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  <a:cs typeface="Raleway"/>
              <a:sym typeface="Raleway"/>
            </a:endParaRPr>
          </a:p>
          <a:p>
            <a:pPr marL="152400" lvl="0" indent="0" algn="r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ko" sz="7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  <a:cs typeface="Raleway"/>
                <a:sym typeface="Raleway"/>
              </a:rPr>
              <a:t>- 발라드 장르 내 가사에 따른 곡 상세 카테고리 분류</a:t>
            </a:r>
            <a:endParaRPr sz="7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462EE97-E35D-C5A6-0E62-3DEEF618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922" y="1581265"/>
            <a:ext cx="7688400" cy="1244700"/>
          </a:xfrm>
        </p:spPr>
        <p:txBody>
          <a:bodyPr>
            <a:normAutofit fontScale="90000"/>
          </a:bodyPr>
          <a:lstStyle/>
          <a:p>
            <a:r>
              <a:rPr lang="en-US" altLang="ko-KR" sz="8000" dirty="0"/>
              <a:t>Thank</a:t>
            </a:r>
            <a:r>
              <a:rPr lang="ko-KR" altLang="en-US" sz="8000" dirty="0"/>
              <a:t> </a:t>
            </a:r>
            <a:r>
              <a:rPr lang="en-US" altLang="ko-KR" sz="8000" dirty="0"/>
              <a:t>you!</a:t>
            </a:r>
            <a:br>
              <a:rPr lang="ko-KR" altLang="en-US" sz="800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30518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640</Words>
  <Application>Microsoft Office PowerPoint</Application>
  <PresentationFormat>화면 슬라이드 쇼(16:9)</PresentationFormat>
  <Paragraphs>60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Lato</vt:lpstr>
      <vt:lpstr>맑은 고딕</vt:lpstr>
      <vt:lpstr>Raleway</vt:lpstr>
      <vt:lpstr>Arial</vt:lpstr>
      <vt:lpstr>Streamline</vt:lpstr>
      <vt:lpstr>자연어처리를 활용한 노래 가사 자동 생성 프로그램 제작   - 발라드 장르 내 가사에 따른 곡 상세 카테고리 분류 </vt:lpstr>
      <vt:lpstr>배경 및 동기</vt:lpstr>
      <vt:lpstr>2.   실행 계획</vt:lpstr>
      <vt:lpstr>2.   실행 계획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자연어처리를 활용하여 노래 가사 자동 생성 프로그램 제작 - 발라드 장르 내 가사에 따른 곡 상세 카테고리 분류 </dc:title>
  <cp:lastModifiedBy>김 성수</cp:lastModifiedBy>
  <cp:revision>13</cp:revision>
  <dcterms:modified xsi:type="dcterms:W3CDTF">2022-07-28T16:17:18Z</dcterms:modified>
</cp:coreProperties>
</file>