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76" r:id="rId8"/>
    <p:sldId id="261" r:id="rId9"/>
    <p:sldId id="278" r:id="rId10"/>
    <p:sldId id="279" r:id="rId11"/>
    <p:sldId id="281" r:id="rId12"/>
    <p:sldId id="262" r:id="rId13"/>
    <p:sldId id="263" r:id="rId14"/>
    <p:sldId id="264" r:id="rId15"/>
    <p:sldId id="265" r:id="rId16"/>
    <p:sldId id="270" r:id="rId17"/>
    <p:sldId id="267" r:id="rId18"/>
    <p:sldId id="268" r:id="rId19"/>
    <p:sldId id="269" r:id="rId20"/>
    <p:sldId id="271" r:id="rId21"/>
    <p:sldId id="272" r:id="rId22"/>
    <p:sldId id="275" r:id="rId23"/>
    <p:sldId id="28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EC1-9114-4BBF-8340-DB89B28FC88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A014-900B-4325-841A-81FEEC47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3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EC1-9114-4BBF-8340-DB89B28FC88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A014-900B-4325-841A-81FEEC47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8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EC1-9114-4BBF-8340-DB89B28FC88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A014-900B-4325-841A-81FEEC47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2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EC1-9114-4BBF-8340-DB89B28FC88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A014-900B-4325-841A-81FEEC47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EC1-9114-4BBF-8340-DB89B28FC88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A014-900B-4325-841A-81FEEC47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8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EC1-9114-4BBF-8340-DB89B28FC88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A014-900B-4325-841A-81FEEC47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0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EC1-9114-4BBF-8340-DB89B28FC88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A014-900B-4325-841A-81FEEC47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1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EC1-9114-4BBF-8340-DB89B28FC88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A014-900B-4325-841A-81FEEC47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3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EC1-9114-4BBF-8340-DB89B28FC88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A014-900B-4325-841A-81FEEC47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9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EC1-9114-4BBF-8340-DB89B28FC88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A014-900B-4325-841A-81FEEC47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2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EEC1-9114-4BBF-8340-DB89B28FC88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A014-900B-4325-841A-81FEEC47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2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EEC1-9114-4BBF-8340-DB89B28FC885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3A014-900B-4325-841A-81FEEC47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6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0.png"/><Relationship Id="rId7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460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5.png"/><Relationship Id="rId3" Type="http://schemas.openxmlformats.org/officeDocument/2006/relationships/image" Target="../media/image520.png"/><Relationship Id="rId7" Type="http://schemas.openxmlformats.org/officeDocument/2006/relationships/image" Target="../media/image580.png"/><Relationship Id="rId12" Type="http://schemas.openxmlformats.org/officeDocument/2006/relationships/image" Target="../media/image70.png"/><Relationship Id="rId17" Type="http://schemas.openxmlformats.org/officeDocument/2006/relationships/image" Target="../media/image74.png"/><Relationship Id="rId2" Type="http://schemas.openxmlformats.org/officeDocument/2006/relationships/image" Target="../media/image57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9.png"/><Relationship Id="rId5" Type="http://schemas.openxmlformats.org/officeDocument/2006/relationships/image" Target="../media/image550.png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4" Type="http://schemas.openxmlformats.org/officeDocument/2006/relationships/image" Target="../media/image540.png"/><Relationship Id="rId9" Type="http://schemas.openxmlformats.org/officeDocument/2006/relationships/image" Target="../media/image67.png"/><Relationship Id="rId1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615" y="826477"/>
            <a:ext cx="8176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+mj-ea"/>
                <a:ea typeface="+mj-ea"/>
              </a:rPr>
              <a:t>Word Window classification and Neural Networks</a:t>
            </a:r>
            <a:endParaRPr lang="ko-KR" altLang="en-US" sz="40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3739" y="2523392"/>
            <a:ext cx="391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2017-03-24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조수현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503" r="1771"/>
          <a:stretch/>
        </p:blipFill>
        <p:spPr>
          <a:xfrm>
            <a:off x="2844311" y="3169723"/>
            <a:ext cx="3367453" cy="297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5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+mj-ea"/>
                <a:ea typeface="+mj-ea"/>
              </a:rPr>
              <a:t>Softmax</a:t>
            </a:r>
            <a:r>
              <a:rPr lang="en-US" altLang="ko-KR" sz="3600" dirty="0" smtClean="0">
                <a:latin typeface="+mj-ea"/>
                <a:ea typeface="+mj-ea"/>
              </a:rPr>
              <a:t> classification and regularization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Why do we use cross entropy error</a:t>
            </a:r>
            <a:r>
              <a:rPr lang="en-US" altLang="ko-KR" dirty="0" smtClean="0">
                <a:latin typeface="+mn-ea"/>
              </a:rPr>
              <a:t>? Instead of MSE and classification error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992" y="1295805"/>
            <a:ext cx="29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MSE VS Cross entropy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102252" y="1773925"/>
            <a:ext cx="1541634" cy="638088"/>
            <a:chOff x="755702" y="1757489"/>
            <a:chExt cx="1541634" cy="638088"/>
          </a:xfrm>
        </p:grpSpPr>
        <p:grpSp>
          <p:nvGrpSpPr>
            <p:cNvPr id="19" name="그룹 18"/>
            <p:cNvGrpSpPr/>
            <p:nvPr/>
          </p:nvGrpSpPr>
          <p:grpSpPr>
            <a:xfrm>
              <a:off x="1035312" y="1942155"/>
              <a:ext cx="1262024" cy="453422"/>
              <a:chOff x="1035312" y="1942155"/>
              <a:chExt cx="1262024" cy="453422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503848" y="1942155"/>
                <a:ext cx="453422" cy="4534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화살표 연결선 15"/>
              <p:cNvCxnSpPr>
                <a:stCxn id="9" idx="6"/>
              </p:cNvCxnSpPr>
              <p:nvPr/>
            </p:nvCxnSpPr>
            <p:spPr>
              <a:xfrm>
                <a:off x="1957270" y="2168866"/>
                <a:ext cx="3400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1035312" y="2168866"/>
                <a:ext cx="4685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55702" y="1974975"/>
                  <a:ext cx="67031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02" y="1974975"/>
                  <a:ext cx="670312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8182" t="-6667" r="-1818" b="-3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11507" y="1757489"/>
                  <a:ext cx="44576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507" y="1757489"/>
                  <a:ext cx="44576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9589" r="-6849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510650" y="1775967"/>
                <a:ext cx="10449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50" y="1775967"/>
                <a:ext cx="1044966" cy="246221"/>
              </a:xfrm>
              <a:prstGeom prst="rect">
                <a:avLst/>
              </a:prstGeom>
              <a:blipFill>
                <a:blip r:embed="rId4"/>
                <a:stretch>
                  <a:fillRect l="-2339" r="-4094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510650" y="2165792"/>
                <a:ext cx="8312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50" y="2165792"/>
                <a:ext cx="831253" cy="246221"/>
              </a:xfrm>
              <a:prstGeom prst="rect">
                <a:avLst/>
              </a:prstGeom>
              <a:blipFill>
                <a:blip r:embed="rId5"/>
                <a:stretch>
                  <a:fillRect l="-3676" r="-8088" b="-31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016447" y="3257592"/>
                <a:ext cx="13445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447" y="3257592"/>
                <a:ext cx="134459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252" y="4615650"/>
            <a:ext cx="2064141" cy="18909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510650" y="4352276"/>
                <a:ext cx="3009478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50" y="4352276"/>
                <a:ext cx="3009478" cy="5267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252" y="2746102"/>
            <a:ext cx="2132154" cy="15066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510650" y="5186174"/>
                <a:ext cx="2850396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50" y="5186174"/>
                <a:ext cx="2850396" cy="526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398188" y="3349925"/>
            <a:ext cx="161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Cost function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41903" y="6611779"/>
            <a:ext cx="38020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http://laonple.blog.me/220548474619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0369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+mj-ea"/>
                <a:ea typeface="+mj-ea"/>
              </a:rPr>
              <a:t>Softmax</a:t>
            </a:r>
            <a:r>
              <a:rPr lang="en-US" altLang="ko-KR" sz="3600" dirty="0" smtClean="0">
                <a:latin typeface="+mj-ea"/>
                <a:ea typeface="+mj-ea"/>
              </a:rPr>
              <a:t> classification and regularization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Why do we use cross entropy error</a:t>
            </a:r>
            <a:r>
              <a:rPr lang="en-US" altLang="ko-KR" dirty="0" smtClean="0">
                <a:latin typeface="+mn-ea"/>
              </a:rPr>
              <a:t>? Instead of MSE and classification error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992" y="1295805"/>
            <a:ext cx="29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MSE VS Cross entropy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166392" y="2394306"/>
                <a:ext cx="7255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392" y="2394306"/>
                <a:ext cx="725520" cy="215444"/>
              </a:xfrm>
              <a:prstGeom prst="rect">
                <a:avLst/>
              </a:prstGeom>
              <a:blipFill>
                <a:blip r:embed="rId2"/>
                <a:stretch>
                  <a:fillRect l="-2521" r="-8403" b="-3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0" y="1773925"/>
            <a:ext cx="2046458" cy="10506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166392" y="1773925"/>
                <a:ext cx="1347357" cy="422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392" y="1773925"/>
                <a:ext cx="1347357" cy="422680"/>
              </a:xfrm>
              <a:prstGeom prst="rect">
                <a:avLst/>
              </a:prstGeom>
              <a:blipFill>
                <a:blip r:embed="rId4"/>
                <a:stretch>
                  <a:fillRect l="-23982" t="-192754" r="-41176" b="-26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37923" y="2899665"/>
                <a:ext cx="371851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𝑦𝑙𝑛𝑎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923" y="2899665"/>
                <a:ext cx="3718518" cy="672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194011" y="3051085"/>
            <a:ext cx="161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Cost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86711" y="4129143"/>
                <a:ext cx="6506717" cy="613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𝜕𝜎</m:t>
                              </m:r>
                            </m:num>
                            <m:den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11" y="4129143"/>
                <a:ext cx="6506717" cy="6130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010577" y="4947508"/>
                <a:ext cx="4417427" cy="601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)(1−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77" y="4947508"/>
                <a:ext cx="4417427" cy="6018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/>
          <p:cNvGrpSpPr/>
          <p:nvPr/>
        </p:nvGrpSpPr>
        <p:grpSpPr>
          <a:xfrm>
            <a:off x="6597744" y="1793033"/>
            <a:ext cx="2132582" cy="807143"/>
            <a:chOff x="6756441" y="4742196"/>
            <a:chExt cx="2132582" cy="8071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782485" y="4761944"/>
                  <a:ext cx="1384673" cy="466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485" y="4761944"/>
                  <a:ext cx="1384673" cy="4667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782485" y="5248423"/>
                  <a:ext cx="210653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485" y="5248423"/>
                  <a:ext cx="2106538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1159" r="-3188" b="-317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직사각형 12"/>
            <p:cNvSpPr/>
            <p:nvPr/>
          </p:nvSpPr>
          <p:spPr>
            <a:xfrm>
              <a:off x="6756441" y="4742196"/>
              <a:ext cx="2132582" cy="807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6711" y="5884423"/>
                <a:ext cx="1918539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11" y="5884423"/>
                <a:ext cx="1918539" cy="5974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6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+mj-ea"/>
                <a:ea typeface="+mj-ea"/>
              </a:rPr>
              <a:t>Softmax</a:t>
            </a:r>
            <a:r>
              <a:rPr lang="en-US" altLang="ko-KR" sz="3600" dirty="0" smtClean="0">
                <a:latin typeface="+mj-ea"/>
                <a:ea typeface="+mj-ea"/>
              </a:rPr>
              <a:t> classification and regularization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Parameters</a:t>
            </a: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169" y="1143654"/>
            <a:ext cx="862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Weight update</a:t>
            </a:r>
            <a:endParaRPr lang="ko-KR" altLang="en-US" sz="16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01211" y="1539535"/>
                <a:ext cx="262123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(:)∈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𝐶𝑑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1" y="1539535"/>
                <a:ext cx="2621230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6169" y="2450527"/>
            <a:ext cx="8625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Weight update + update word vectors for every word in the vocabulary V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01211" y="3026406"/>
            <a:ext cx="7470253" cy="1760006"/>
            <a:chOff x="901211" y="3747375"/>
            <a:chExt cx="7470253" cy="1760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901211" y="3747375"/>
                  <a:ext cx="3284232" cy="1515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𝑎𝑟𝑑𝑣𝑎𝑟𝑘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𝑧𝑒𝑏𝑟𝑎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𝐶𝑑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𝑉𝑑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211" y="3747375"/>
                  <a:ext cx="3284232" cy="15159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3566401" y="4360984"/>
              <a:ext cx="574838" cy="161939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8" idx="3"/>
            </p:cNvCxnSpPr>
            <p:nvPr/>
          </p:nvCxnSpPr>
          <p:spPr>
            <a:xfrm flipV="1">
              <a:off x="4141239" y="4441953"/>
              <a:ext cx="79124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77633" y="4257287"/>
              <a:ext cx="3393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 large number of parameters</a:t>
              </a:r>
              <a:endParaRPr lang="ko-KR" altLang="en-US" dirty="0"/>
            </a:p>
          </p:txBody>
        </p:sp>
        <p:sp>
          <p:nvSpPr>
            <p:cNvPr id="12" name="아래쪽 화살표 11"/>
            <p:cNvSpPr/>
            <p:nvPr/>
          </p:nvSpPr>
          <p:spPr>
            <a:xfrm>
              <a:off x="6251330" y="4686703"/>
              <a:ext cx="316523" cy="360484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36879" y="5107271"/>
              <a:ext cx="2945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C00000"/>
                  </a:solidFill>
                </a:rPr>
                <a:t>Overfitting</a:t>
              </a:r>
              <a:endParaRPr lang="ko-KR" alt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3769" y="4974931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Regularization</a:t>
            </a:r>
            <a:endParaRPr lang="ko-KR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7104" y="5567352"/>
                <a:ext cx="4541115" cy="789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ko-K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altLang="ko-KR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" y="5567352"/>
                <a:ext cx="4541115" cy="789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659" y="999658"/>
            <a:ext cx="3435805" cy="1243894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5108219" y="4966532"/>
            <a:ext cx="3508242" cy="1893300"/>
            <a:chOff x="5108219" y="4966532"/>
            <a:chExt cx="3508242" cy="1893300"/>
          </a:xfrm>
        </p:grpSpPr>
        <p:grpSp>
          <p:nvGrpSpPr>
            <p:cNvPr id="21" name="그룹 20"/>
            <p:cNvGrpSpPr/>
            <p:nvPr/>
          </p:nvGrpSpPr>
          <p:grpSpPr>
            <a:xfrm>
              <a:off x="5108219" y="4966532"/>
              <a:ext cx="3508242" cy="1893300"/>
              <a:chOff x="5108219" y="4966532"/>
              <a:chExt cx="3508242" cy="1893300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5823" y="4966532"/>
                <a:ext cx="2347546" cy="1636575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108219" y="4983352"/>
                <a:ext cx="10376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600" dirty="0" smtClean="0"/>
                  <a:t>error</a:t>
                </a:r>
                <a:endParaRPr lang="ko-KR" altLang="en-US" sz="16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945922" y="6552055"/>
                <a:ext cx="16705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Power or iteration</a:t>
                </a:r>
                <a:endParaRPr lang="ko-KR" altLang="en-US" sz="14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8001000" y="5915304"/>
              <a:ext cx="553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Tr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0999" y="5215586"/>
              <a:ext cx="553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Ts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77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Window classification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Backgrounds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169" y="1143654"/>
            <a:ext cx="8625254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Classifying single words is rare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Ambiguity of words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254" y="1876162"/>
            <a:ext cx="8264769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Example: auto-antonyms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905608" y="2310919"/>
            <a:ext cx="4114800" cy="976417"/>
            <a:chOff x="914400" y="2253253"/>
            <a:chExt cx="4114800" cy="976417"/>
          </a:xfrm>
        </p:grpSpPr>
        <p:grpSp>
          <p:nvGrpSpPr>
            <p:cNvPr id="25" name="그룹 24"/>
            <p:cNvGrpSpPr/>
            <p:nvPr/>
          </p:nvGrpSpPr>
          <p:grpSpPr>
            <a:xfrm>
              <a:off x="914400" y="2405588"/>
              <a:ext cx="1465381" cy="639416"/>
              <a:chOff x="1107831" y="2361626"/>
              <a:chExt cx="1465381" cy="639416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107831" y="2496668"/>
                <a:ext cx="1230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“sanction”</a:t>
                </a:r>
                <a:endParaRPr lang="ko-KR" altLang="en-US" dirty="0"/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2332891" y="2361626"/>
                <a:ext cx="240321" cy="639416"/>
                <a:chOff x="2470640" y="2245599"/>
                <a:chExt cx="240321" cy="639416"/>
              </a:xfrm>
            </p:grpSpPr>
            <p:cxnSp>
              <p:nvCxnSpPr>
                <p:cNvPr id="21" name="직선 연결선 20"/>
                <p:cNvCxnSpPr/>
                <p:nvPr/>
              </p:nvCxnSpPr>
              <p:spPr>
                <a:xfrm>
                  <a:off x="2470640" y="2565307"/>
                  <a:ext cx="1260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왼쪽 대괄호 21"/>
                <p:cNvSpPr/>
                <p:nvPr/>
              </p:nvSpPr>
              <p:spPr>
                <a:xfrm>
                  <a:off x="2596661" y="2245599"/>
                  <a:ext cx="114300" cy="639416"/>
                </a:xfrm>
                <a:prstGeom prst="lef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6" name="TextBox 25"/>
            <p:cNvSpPr txBox="1"/>
            <p:nvPr/>
          </p:nvSpPr>
          <p:spPr>
            <a:xfrm>
              <a:off x="2379781" y="2253253"/>
              <a:ext cx="2649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“permit”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9781" y="2860338"/>
              <a:ext cx="224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“punish”</a:t>
              </a:r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481749" y="2557814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Same words for different meaning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4254" y="3402977"/>
            <a:ext cx="8264769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Example: </a:t>
            </a:r>
            <a:r>
              <a:rPr lang="en-US" altLang="ko-KR" sz="1600" dirty="0" smtClean="0">
                <a:latin typeface="+mn-ea"/>
              </a:rPr>
              <a:t>ambiguous named entities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89232" y="3932686"/>
            <a:ext cx="80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“Paris”</a:t>
            </a:r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53" y="4659191"/>
            <a:ext cx="1475136" cy="98551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949" y="4302018"/>
            <a:ext cx="1039749" cy="134046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126769" y="3932686"/>
            <a:ext cx="138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“Hathaway”</a:t>
            </a:r>
            <a:endParaRPr lang="ko-KR" altLang="en-US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75" y="4806700"/>
            <a:ext cx="2555264" cy="38562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343" y="4306876"/>
            <a:ext cx="1521067" cy="130377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24254" y="6115330"/>
            <a:ext cx="790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Context of the word is needed to discriminate between meanings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8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Window classification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Idea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169" y="1143654"/>
            <a:ext cx="862525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Classify a word in its context window of neighboring words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Train </a:t>
            </a:r>
            <a:r>
              <a:rPr lang="en-US" altLang="ko-KR" sz="1600" dirty="0" err="1" smtClean="0">
                <a:latin typeface="+mn-ea"/>
              </a:rPr>
              <a:t>softmax</a:t>
            </a:r>
            <a:r>
              <a:rPr lang="en-US" altLang="ko-KR" sz="1600" dirty="0" smtClean="0">
                <a:latin typeface="+mn-ea"/>
              </a:rPr>
              <a:t> classifier by assigning a label to a center word and concatenating all word vectors surrounding it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15" y="2407265"/>
            <a:ext cx="6283569" cy="1073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46334" y="3692257"/>
                <a:ext cx="3451329" cy="868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𝑤𝑖𝑛𝑑𝑜𝑤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solidFill>
                                                    <a:schemeClr val="accent5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𝑤𝑖𝑛𝑑𝑜𝑤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34" y="3692257"/>
                <a:ext cx="3451329" cy="868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6169" y="4772164"/>
                <a:ext cx="8625254" cy="1058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+mn-ea"/>
                  </a:rPr>
                  <a:t>Result: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𝑤𝑖𝑛𝑑𝑜𝑤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ko-KR" sz="1600" b="0" dirty="0" smtClean="0">
                  <a:latin typeface="+mn-ea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+mn-ea"/>
                  </a:rPr>
                  <a:t>Narrower window size leads to better performance in syntactic tests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+mn-ea"/>
                  </a:rPr>
                  <a:t>Wider  window size leads to better performance in semantic tests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9" y="4772164"/>
                <a:ext cx="8625254" cy="1058367"/>
              </a:xfrm>
              <a:prstGeom prst="rect">
                <a:avLst/>
              </a:prstGeom>
              <a:blipFill>
                <a:blip r:embed="rId4"/>
                <a:stretch>
                  <a:fillRect l="-283" b="-3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7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Window classification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Updating concatenated word vectors</a:t>
            </a:r>
            <a:endParaRPr lang="ko-KR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6169" y="1143654"/>
                <a:ext cx="9035562" cy="749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+mn-ea"/>
                  </a:rPr>
                  <a:t>The gradient that updates the word vectors can simply be split up for each word vector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𝑤𝑖𝑛𝑑𝑜𝑤</m:t>
                            </m:r>
                          </m:sub>
                        </m:sSub>
                      </m:sub>
                    </m:sSub>
                  </m:oMath>
                </a14:m>
                <a:endParaRPr lang="ko-KR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9" y="1143654"/>
                <a:ext cx="9035562" cy="749821"/>
              </a:xfrm>
              <a:prstGeom prst="rect">
                <a:avLst/>
              </a:prstGeom>
              <a:blipFill>
                <a:blip r:embed="rId2"/>
                <a:stretch>
                  <a:fillRect l="-270" b="-4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4399" y="2093259"/>
                <a:ext cx="1663404" cy="1236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𝑤𝑖𝑛𝑑𝑜𝑤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+2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2093259"/>
                <a:ext cx="1663404" cy="1236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50023" y="2093259"/>
                <a:ext cx="1699760" cy="1341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𝑤𝑖𝑛𝑑𝑜𝑤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e>
                                    </m:d>
                                  </m:sup>
                                </m:sSup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sub>
                            </m:sSub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+2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23" y="2093259"/>
                <a:ext cx="1699760" cy="13413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24632" y="2093259"/>
                <a:ext cx="1988173" cy="1225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𝑤𝑖𝑛𝑑𝑜𝑤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𝑢𝑠𝑒𝑢𝑚𝑠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𝑃𝑎𝑟𝑖𝑠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𝑎𝑟𝑒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𝑎𝑚𝑎𝑧𝑖𝑛𝑔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32" y="2093259"/>
                <a:ext cx="1988173" cy="1225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74763" y="3855044"/>
                <a:ext cx="254597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/>
                  <a:t>W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763" y="3855044"/>
                <a:ext cx="2545976" cy="342979"/>
              </a:xfrm>
              <a:prstGeom prst="rect">
                <a:avLst/>
              </a:prstGeom>
              <a:blipFill>
                <a:blip r:embed="rId6"/>
                <a:stretch>
                  <a:fillRect t="-3509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그룹 61"/>
          <p:cNvGrpSpPr/>
          <p:nvPr/>
        </p:nvGrpSpPr>
        <p:grpSpPr>
          <a:xfrm>
            <a:off x="462628" y="3434652"/>
            <a:ext cx="4787155" cy="3251044"/>
            <a:chOff x="1746100" y="3426987"/>
            <a:chExt cx="4787155" cy="3251044"/>
          </a:xfrm>
        </p:grpSpPr>
        <p:grpSp>
          <p:nvGrpSpPr>
            <p:cNvPr id="37" name="그룹 36"/>
            <p:cNvGrpSpPr/>
            <p:nvPr/>
          </p:nvGrpSpPr>
          <p:grpSpPr>
            <a:xfrm>
              <a:off x="1746100" y="3426987"/>
              <a:ext cx="4787155" cy="3251044"/>
              <a:chOff x="1746100" y="3426987"/>
              <a:chExt cx="4787155" cy="3251044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746100" y="3434652"/>
                <a:ext cx="1140535" cy="3243379"/>
                <a:chOff x="1746100" y="3434652"/>
                <a:chExt cx="1140535" cy="3243379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707341" y="3434652"/>
                  <a:ext cx="179294" cy="51810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2707341" y="4115970"/>
                  <a:ext cx="179294" cy="51810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2707341" y="4797288"/>
                  <a:ext cx="179294" cy="51810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707341" y="5478606"/>
                  <a:ext cx="179294" cy="51810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707341" y="6159924"/>
                  <a:ext cx="179294" cy="51810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왼쪽 대괄호 8"/>
                <p:cNvSpPr/>
                <p:nvPr/>
              </p:nvSpPr>
              <p:spPr>
                <a:xfrm>
                  <a:off x="2577803" y="3434652"/>
                  <a:ext cx="129538" cy="518107"/>
                </a:xfrm>
                <a:prstGeom prst="lef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왼쪽 대괄호 23"/>
                <p:cNvSpPr/>
                <p:nvPr/>
              </p:nvSpPr>
              <p:spPr>
                <a:xfrm>
                  <a:off x="2577803" y="4115969"/>
                  <a:ext cx="129538" cy="518107"/>
                </a:xfrm>
                <a:prstGeom prst="lef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왼쪽 대괄호 24"/>
                <p:cNvSpPr/>
                <p:nvPr/>
              </p:nvSpPr>
              <p:spPr>
                <a:xfrm>
                  <a:off x="2568838" y="4797288"/>
                  <a:ext cx="129538" cy="518107"/>
                </a:xfrm>
                <a:prstGeom prst="lef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왼쪽 대괄호 25"/>
                <p:cNvSpPr/>
                <p:nvPr/>
              </p:nvSpPr>
              <p:spPr>
                <a:xfrm>
                  <a:off x="2568838" y="5475331"/>
                  <a:ext cx="129538" cy="518107"/>
                </a:xfrm>
                <a:prstGeom prst="lef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왼쪽 대괄호 26"/>
                <p:cNvSpPr/>
                <p:nvPr/>
              </p:nvSpPr>
              <p:spPr>
                <a:xfrm>
                  <a:off x="2577803" y="6153374"/>
                  <a:ext cx="129538" cy="518107"/>
                </a:xfrm>
                <a:prstGeom prst="lef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746101" y="3523129"/>
                  <a:ext cx="8227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dirty="0" smtClean="0"/>
                    <a:t>d-dim</a:t>
                  </a:r>
                  <a:endParaRPr lang="ko-KR" alt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746101" y="4190358"/>
                  <a:ext cx="8227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dirty="0" smtClean="0"/>
                    <a:t>d-dim</a:t>
                  </a:r>
                  <a:endParaRPr lang="ko-KR" alt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755066" y="4885764"/>
                  <a:ext cx="8227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dirty="0" smtClean="0"/>
                    <a:t>d-dim</a:t>
                  </a:r>
                  <a:endParaRPr lang="ko-KR" alt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755066" y="5552993"/>
                  <a:ext cx="8227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dirty="0" smtClean="0"/>
                    <a:t>d-dim</a:t>
                  </a:r>
                  <a:endParaRPr lang="ko-KR" altLang="en-US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746100" y="6217297"/>
                  <a:ext cx="8227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dirty="0" smtClean="0"/>
                    <a:t>d-dim</a:t>
                  </a:r>
                  <a:endParaRPr lang="ko-KR" altLang="en-US" dirty="0"/>
                </a:p>
              </p:txBody>
            </p:sp>
          </p:grpSp>
          <p:sp>
            <p:nvSpPr>
              <p:cNvPr id="35" name="직사각형 34"/>
              <p:cNvSpPr/>
              <p:nvPr/>
            </p:nvSpPr>
            <p:spPr>
              <a:xfrm>
                <a:off x="5531224" y="4797287"/>
                <a:ext cx="179294" cy="518107"/>
              </a:xfrm>
              <a:prstGeom prst="rect">
                <a:avLst/>
              </a:prstGeom>
              <a:solidFill>
                <a:srgbClr val="D8BE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710518" y="4885764"/>
                <a:ext cx="822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/>
                  <a:t>C</a:t>
                </a:r>
                <a:r>
                  <a:rPr lang="en-US" altLang="ko-KR" dirty="0" smtClean="0"/>
                  <a:t>-dim</a:t>
                </a:r>
                <a:endParaRPr lang="ko-KR" altLang="en-US" dirty="0"/>
              </a:p>
            </p:txBody>
          </p:sp>
          <p:sp>
            <p:nvSpPr>
              <p:cNvPr id="28" name="사다리꼴 27"/>
              <p:cNvSpPr/>
              <p:nvPr/>
            </p:nvSpPr>
            <p:spPr>
              <a:xfrm rot="5400000">
                <a:off x="2586680" y="3726940"/>
                <a:ext cx="3244495" cy="2644590"/>
              </a:xfrm>
              <a:prstGeom prst="trapezoid">
                <a:avLst>
                  <a:gd name="adj" fmla="val 5305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881718" y="4115969"/>
              <a:ext cx="1272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/>
                <a:t>W</a:t>
              </a:r>
              <a:endParaRPr lang="ko-KR" altLang="en-US" sz="2800" dirty="0"/>
            </a:p>
          </p:txBody>
        </p:sp>
        <p:cxnSp>
          <p:nvCxnSpPr>
            <p:cNvPr id="41" name="직선 연결선 40"/>
            <p:cNvCxnSpPr>
              <a:endCxn id="35" idx="2"/>
            </p:cNvCxnSpPr>
            <p:nvPr/>
          </p:nvCxnSpPr>
          <p:spPr>
            <a:xfrm>
              <a:off x="2886632" y="3952759"/>
              <a:ext cx="2734239" cy="1362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886632" y="4115969"/>
              <a:ext cx="2644591" cy="681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endCxn id="35" idx="2"/>
            </p:cNvCxnSpPr>
            <p:nvPr/>
          </p:nvCxnSpPr>
          <p:spPr>
            <a:xfrm>
              <a:off x="2886632" y="4634076"/>
              <a:ext cx="2734239" cy="681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886632" y="4797287"/>
              <a:ext cx="26445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endCxn id="35" idx="2"/>
            </p:cNvCxnSpPr>
            <p:nvPr/>
          </p:nvCxnSpPr>
          <p:spPr>
            <a:xfrm>
              <a:off x="2886632" y="5315394"/>
              <a:ext cx="27342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V="1">
              <a:off x="2886632" y="4797287"/>
              <a:ext cx="2644591" cy="678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35" idx="2"/>
            </p:cNvCxnSpPr>
            <p:nvPr/>
          </p:nvCxnSpPr>
          <p:spPr>
            <a:xfrm flipV="1">
              <a:off x="2886632" y="5315394"/>
              <a:ext cx="2734239" cy="678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2886632" y="4797287"/>
              <a:ext cx="2644591" cy="1362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5398477" y="4520735"/>
            <a:ext cx="349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This will push word vectors into areas such they will be helpful in determining named entities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92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Window classification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Matrix implementations</a:t>
            </a:r>
            <a:endParaRPr lang="ko-KR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6169" y="1143654"/>
                <a:ext cx="8472854" cy="137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+mn-ea"/>
                  </a:rPr>
                  <a:t>2 expensive operations in </a:t>
                </a:r>
                <a:r>
                  <a:rPr lang="en-US" altLang="ko-KR" sz="1600" dirty="0" err="1" smtClean="0">
                    <a:latin typeface="+mn-ea"/>
                  </a:rPr>
                  <a:t>softmax</a:t>
                </a:r>
                <a:endParaRPr lang="en-US" altLang="ko-KR" sz="1600" dirty="0" smtClean="0">
                  <a:latin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en-US" altLang="ko-KR" sz="1600" dirty="0" smtClean="0">
                    <a:latin typeface="+mn-ea"/>
                  </a:rPr>
                  <a:t>  - matrix multiplication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endParaRPr lang="en-US" altLang="ko-KR" sz="1600" dirty="0" smtClean="0">
                  <a:latin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sz="1600" dirty="0">
                    <a:latin typeface="+mn-ea"/>
                  </a:rPr>
                  <a:t> </a:t>
                </a:r>
                <a:r>
                  <a:rPr lang="en-US" altLang="ko-KR" sz="1600" dirty="0" smtClean="0">
                    <a:latin typeface="+mn-ea"/>
                  </a:rPr>
                  <a:t>  - exponential function</a:t>
                </a:r>
              </a:p>
              <a:p>
                <a:pPr marL="285750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+mn-ea"/>
                  </a:rPr>
                  <a:t>Matrix implementations is more efficient than using for loops</a:t>
                </a:r>
                <a:endParaRPr lang="ko-KR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9" y="1143654"/>
                <a:ext cx="8472854" cy="1372683"/>
              </a:xfrm>
              <a:prstGeom prst="rect">
                <a:avLst/>
              </a:prstGeom>
              <a:blipFill>
                <a:blip r:embed="rId2"/>
                <a:stretch>
                  <a:fillRect l="-288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90" y="2842306"/>
            <a:ext cx="5319433" cy="200645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16169" y="4998478"/>
            <a:ext cx="8472854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Using for loop: 639 us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One large matrix: 53.85 us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65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Non-linear classifiers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Need for non-linear classification models</a:t>
            </a:r>
            <a:endParaRPr lang="ko-KR" altLang="en-US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28" y="1655948"/>
            <a:ext cx="3349007" cy="33177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84" y="1655948"/>
            <a:ext cx="3338792" cy="3323263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4285129" y="3068309"/>
            <a:ext cx="573741" cy="49305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0" y="5351929"/>
            <a:ext cx="571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Better classification is possible </a:t>
            </a:r>
          </a:p>
          <a:p>
            <a:pPr algn="ctr"/>
            <a:r>
              <a:rPr lang="en-US" altLang="ko-KR" dirty="0" smtClean="0">
                <a:latin typeface="+mn-ea"/>
              </a:rPr>
              <a:t>when using neural networks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15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Neural networks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Neuron</a:t>
            </a:r>
            <a:endParaRPr lang="ko-KR" altLang="en-US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63871" y="1800195"/>
            <a:ext cx="2672820" cy="1356243"/>
            <a:chOff x="756872" y="1543050"/>
            <a:chExt cx="2452320" cy="124435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872" y="1543050"/>
              <a:ext cx="2346813" cy="124435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892669" y="2549769"/>
              <a:ext cx="316523" cy="2373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180" y="1433955"/>
            <a:ext cx="3415208" cy="22412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3046" y="4401042"/>
            <a:ext cx="8115300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Computation unit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n inputs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Single output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Parameters(weights) differentiate the outputs of different neurons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Choices of neurons: sigmoid, binary classification….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Activation: weighted combination of features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177" y="3244362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Inputs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5517" y="2951974"/>
            <a:ext cx="1125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Activation function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8023" y="2712500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Output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3692" y="3798277"/>
            <a:ext cx="248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Sigmoid neuron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96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Neural networks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A Neural network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69" y="1143654"/>
            <a:ext cx="809133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Most data are not linearly separable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Classification performance on them is limited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Same as running several logistic regressions at the same time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04" y="2398059"/>
            <a:ext cx="2956863" cy="220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89534" y="2522219"/>
                <a:ext cx="3831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34" y="2522219"/>
                <a:ext cx="3831049" cy="276999"/>
              </a:xfrm>
              <a:prstGeom prst="rect">
                <a:avLst/>
              </a:prstGeom>
              <a:blipFill>
                <a:blip r:embed="rId3"/>
                <a:stretch>
                  <a:fillRect t="-2222" r="-143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89534" y="2986687"/>
                <a:ext cx="3831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34" y="2986687"/>
                <a:ext cx="3831049" cy="276999"/>
              </a:xfrm>
              <a:prstGeom prst="rect">
                <a:avLst/>
              </a:prstGeom>
              <a:blipFill>
                <a:blip r:embed="rId4"/>
                <a:stretch>
                  <a:fillRect l="-477" t="-2222" r="-1749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89534" y="3451155"/>
                <a:ext cx="3887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34" y="3451155"/>
                <a:ext cx="3887987" cy="276999"/>
              </a:xfrm>
              <a:prstGeom prst="rect">
                <a:avLst/>
              </a:prstGeom>
              <a:blipFill>
                <a:blip r:embed="rId5"/>
                <a:stretch>
                  <a:fillRect t="-2174" r="-1097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89534" y="4104979"/>
                <a:ext cx="930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34" y="4104979"/>
                <a:ext cx="930063" cy="276999"/>
              </a:xfrm>
              <a:prstGeom prst="rect">
                <a:avLst/>
              </a:prstGeom>
              <a:blipFill>
                <a:blip r:embed="rId6"/>
                <a:stretch>
                  <a:fillRect l="-3268" t="-2174" r="-8497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89534" y="4517618"/>
                <a:ext cx="1226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34" y="4517618"/>
                <a:ext cx="1226298" cy="276999"/>
              </a:xfrm>
              <a:prstGeom prst="rect">
                <a:avLst/>
              </a:prstGeom>
              <a:blipFill>
                <a:blip r:embed="rId7"/>
                <a:stretch>
                  <a:fillRect l="-2488" r="-3980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90112" y="5511613"/>
                <a:ext cx="185897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12" y="5511613"/>
                <a:ext cx="1858970" cy="5695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89534" y="4946272"/>
                <a:ext cx="3595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34" y="4946272"/>
                <a:ext cx="3595023" cy="276999"/>
              </a:xfrm>
              <a:prstGeom prst="rect">
                <a:avLst/>
              </a:prstGeom>
              <a:blipFill>
                <a:blip r:embed="rId9"/>
                <a:stretch>
                  <a:fillRect l="-1864" t="-2174" r="-203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6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Contents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354" y="879231"/>
            <a:ext cx="7886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smtClean="0"/>
              <a:t>Extrinsic task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 err="1" smtClean="0"/>
              <a:t>Softmax</a:t>
            </a:r>
            <a:r>
              <a:rPr lang="en-US" altLang="ko-KR" sz="2400" dirty="0" smtClean="0"/>
              <a:t> classification and regularization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Window classification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 smtClean="0"/>
              <a:t>Neural networks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442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Neural networks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A Neural network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169" y="1143654"/>
            <a:ext cx="80913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Most data are not linearly separable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Classification performance on them is limited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Same as running several logistic regressions at the same time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Build much mode complex decision boundaries</a:t>
            </a:r>
            <a:r>
              <a:rPr lang="ko-KR" altLang="en-US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with mode layers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Extra layers could be compiled down into a single linear transform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" y="3830010"/>
            <a:ext cx="2836985" cy="1311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6911" y="2836425"/>
                <a:ext cx="1421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1" y="2836425"/>
                <a:ext cx="1421992" cy="276999"/>
              </a:xfrm>
              <a:prstGeom prst="rect">
                <a:avLst/>
              </a:prstGeom>
              <a:blipFill>
                <a:blip r:embed="rId3"/>
                <a:stretch>
                  <a:fillRect l="-3433" r="-3433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3573815" y="4023594"/>
            <a:ext cx="5315208" cy="1118061"/>
            <a:chOff x="3760724" y="3733067"/>
            <a:chExt cx="5315208" cy="111806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0724" y="3733067"/>
              <a:ext cx="1622552" cy="111806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5386" y="3733068"/>
              <a:ext cx="1679331" cy="109462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/>
            <a:srcRect l="3463"/>
            <a:stretch/>
          </p:blipFill>
          <p:spPr>
            <a:xfrm>
              <a:off x="7453380" y="3774629"/>
              <a:ext cx="1622552" cy="1019043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786911" y="5231423"/>
            <a:ext cx="21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Classification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98477" y="5231423"/>
            <a:ext cx="21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Regression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0459" y="3580651"/>
            <a:ext cx="317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/>
              <a:t>M: the number of hidden layers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56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Neural networks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Feed  forward computation</a:t>
            </a:r>
            <a:endParaRPr lang="ko-KR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0197" y="1485900"/>
                <a:ext cx="5278112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𝑤𝑖𝑛𝑑𝑜𝑤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𝑚𝑢𝑠𝑒𝑢𝑚𝑠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𝑃𝑎𝑟𝑖𝑠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𝑎𝑚𝑎𝑧𝑖𝑛𝑔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97" y="1485900"/>
                <a:ext cx="5278112" cy="332720"/>
              </a:xfrm>
              <a:prstGeom prst="rect">
                <a:avLst/>
              </a:prstGeom>
              <a:blipFill>
                <a:blip r:embed="rId2"/>
                <a:stretch>
                  <a:fillRect l="-115" r="-1386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/>
          <p:cNvGrpSpPr/>
          <p:nvPr/>
        </p:nvGrpSpPr>
        <p:grpSpPr>
          <a:xfrm>
            <a:off x="606668" y="2421546"/>
            <a:ext cx="3973229" cy="1965815"/>
            <a:chOff x="826477" y="2360001"/>
            <a:chExt cx="4427858" cy="2190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360" y="2360001"/>
              <a:ext cx="4371975" cy="2190750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826477" y="3490546"/>
              <a:ext cx="184638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02872" y="3760992"/>
                <a:ext cx="930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872" y="3760992"/>
                <a:ext cx="930063" cy="276999"/>
              </a:xfrm>
              <a:prstGeom prst="rect">
                <a:avLst/>
              </a:prstGeom>
              <a:blipFill>
                <a:blip r:embed="rId4"/>
                <a:stretch>
                  <a:fillRect l="-3268" t="-2222" r="-8497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02872" y="4173631"/>
                <a:ext cx="1226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872" y="4173631"/>
                <a:ext cx="1226298" cy="276999"/>
              </a:xfrm>
              <a:prstGeom prst="rect">
                <a:avLst/>
              </a:prstGeom>
              <a:blipFill>
                <a:blip r:embed="rId5"/>
                <a:stretch>
                  <a:fillRect l="-2488" r="-3980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02872" y="3348353"/>
                <a:ext cx="8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872" y="3348353"/>
                <a:ext cx="886268" cy="276999"/>
              </a:xfrm>
              <a:prstGeom prst="rect">
                <a:avLst/>
              </a:prstGeom>
              <a:blipFill>
                <a:blip r:embed="rId6"/>
                <a:stretch>
                  <a:fillRect l="-3425" t="-4348" r="-2740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372158" y="2772637"/>
                <a:ext cx="183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58" y="2772637"/>
                <a:ext cx="1833964" cy="276999"/>
              </a:xfrm>
              <a:prstGeom prst="rect">
                <a:avLst/>
              </a:prstGeom>
              <a:blipFill>
                <a:blip r:embed="rId7"/>
                <a:stretch>
                  <a:fillRect l="-1329" t="-4444" r="-3987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158762" y="2117503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=score(museums in Paris are amazing)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39606" y="3049636"/>
                <a:ext cx="1050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20×1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606" y="3049636"/>
                <a:ext cx="1050479" cy="276999"/>
              </a:xfrm>
              <a:prstGeom prst="rect">
                <a:avLst/>
              </a:prstGeom>
              <a:blipFill>
                <a:blip r:embed="rId8"/>
                <a:stretch>
                  <a:fillRect l="-2907" t="-4348" r="-1744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39605" y="3486852"/>
                <a:ext cx="1148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8×20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605" y="3486852"/>
                <a:ext cx="1148712" cy="276999"/>
              </a:xfrm>
              <a:prstGeom prst="rect">
                <a:avLst/>
              </a:prstGeom>
              <a:blipFill>
                <a:blip r:embed="rId9"/>
                <a:stretch>
                  <a:fillRect l="-4787" t="-4444" r="-2128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539605" y="3924068"/>
                <a:ext cx="985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8×1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605" y="3924068"/>
                <a:ext cx="985462" cy="276999"/>
              </a:xfrm>
              <a:prstGeom prst="rect">
                <a:avLst/>
              </a:prstGeom>
              <a:blipFill>
                <a:blip r:embed="rId10"/>
                <a:stretch>
                  <a:fillRect l="-5590" t="-4444" r="-2484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89508" y="4976446"/>
            <a:ext cx="799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8 hidden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4 dimensional word vectors and 5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If center word is at location, the score is very large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11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+mj-ea"/>
                <a:ea typeface="+mj-ea"/>
              </a:rPr>
              <a:t>Neural networks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 smtClean="0">
                <a:latin typeface="+mn-ea"/>
              </a:rPr>
              <a:t>Feed  forward computation</a:t>
            </a:r>
            <a:endParaRPr lang="ko-KR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0197" y="1485900"/>
                <a:ext cx="5278112" cy="332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𝑤𝑖𝑛𝑑𝑜𝑤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𝑚𝑢𝑠𝑒𝑢𝑚𝑠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𝑃𝑎𝑟𝑖𝑠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𝑎𝑚𝑎𝑧𝑖𝑛𝑔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97" y="1485900"/>
                <a:ext cx="5278112" cy="332720"/>
              </a:xfrm>
              <a:prstGeom prst="rect">
                <a:avLst/>
              </a:prstGeom>
              <a:blipFill>
                <a:blip r:embed="rId2"/>
                <a:stretch>
                  <a:fillRect l="-115" r="-1386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54890" y="2581000"/>
                <a:ext cx="930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90" y="2581000"/>
                <a:ext cx="93006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289" t="-2174" r="-921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01198" y="2578247"/>
                <a:ext cx="1226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98" y="2578247"/>
                <a:ext cx="122629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488" r="-3980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14347" y="2129184"/>
                <a:ext cx="8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347" y="2129184"/>
                <a:ext cx="88626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25" t="-4348" r="-2740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54890" y="2129185"/>
                <a:ext cx="183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90" y="2129185"/>
                <a:ext cx="18339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333" t="-4348" r="-4333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372896" y="2084167"/>
                <a:ext cx="1050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20×1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896" y="2084167"/>
                <a:ext cx="105047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90" t="-4444" r="-1734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72896" y="2488213"/>
                <a:ext cx="1148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8×20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896" y="2488213"/>
                <a:ext cx="114871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233" t="-4348" r="-2116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72896" y="2892259"/>
                <a:ext cx="985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8×1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896" y="2892259"/>
                <a:ext cx="985462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938" t="-4348" r="-2469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10"/>
          <a:srcRect l="16596" t="49195" r="44574" b="1443"/>
          <a:stretch/>
        </p:blipFill>
        <p:spPr>
          <a:xfrm>
            <a:off x="5968309" y="1113687"/>
            <a:ext cx="3101739" cy="221795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275105" y="3331644"/>
            <a:ext cx="4680019" cy="2014538"/>
            <a:chOff x="1275105" y="3331644"/>
            <a:chExt cx="4680019" cy="2014538"/>
          </a:xfrm>
        </p:grpSpPr>
        <p:sp>
          <p:nvSpPr>
            <p:cNvPr id="3" name="직사각형 2"/>
            <p:cNvSpPr/>
            <p:nvPr/>
          </p:nvSpPr>
          <p:spPr>
            <a:xfrm>
              <a:off x="1292948" y="3580598"/>
              <a:ext cx="1193533" cy="10684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W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980306" y="3331644"/>
              <a:ext cx="473791" cy="15579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x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/>
                <p:cNvSpPr/>
                <p:nvPr/>
              </p:nvSpPr>
              <p:spPr>
                <a:xfrm>
                  <a:off x="2537969" y="3930134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직사각형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7969" y="3930134"/>
                  <a:ext cx="40267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580790" y="3976300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790" y="3976300"/>
                  <a:ext cx="22602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622" r="-21622"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직사각형 62"/>
            <p:cNvSpPr/>
            <p:nvPr/>
          </p:nvSpPr>
          <p:spPr>
            <a:xfrm>
              <a:off x="3933508" y="3580598"/>
              <a:ext cx="505166" cy="10684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b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663689" y="397213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689" y="3972139"/>
                  <a:ext cx="2260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811" r="-108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1275105" y="4889634"/>
              <a:ext cx="1193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(8*20)</a:t>
              </a:r>
              <a:endParaRPr lang="ko-KR" alt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13281" y="4976850"/>
              <a:ext cx="1193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(20*1)</a:t>
              </a:r>
              <a:endParaRPr lang="ko-KR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24126" y="4976850"/>
              <a:ext cx="1193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(8*1)</a:t>
              </a:r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105775" y="3580598"/>
              <a:ext cx="505166" cy="10684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z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1591" y="4976850"/>
              <a:ext cx="1193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(8*1)</a:t>
              </a:r>
              <a:endParaRPr lang="ko-KR" altLang="en-US" dirty="0"/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32768" y="4512416"/>
            <a:ext cx="2756255" cy="2059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268643" y="5823416"/>
                <a:ext cx="1520211" cy="3604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43" y="5823416"/>
                <a:ext cx="1520211" cy="3604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2926579" y="5823415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579" y="5823415"/>
                <a:ext cx="40267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62003" y="5602614"/>
                <a:ext cx="752065" cy="798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003" y="5602614"/>
                <a:ext cx="752065" cy="79887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458988" y="581697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88" y="5816979"/>
                <a:ext cx="22602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3210047" y="6502413"/>
            <a:ext cx="119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(8*1)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31981" y="6192747"/>
            <a:ext cx="119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(1*8)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742168" y="5722155"/>
            <a:ext cx="344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17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89" y="1969000"/>
            <a:ext cx="2257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2" y="0"/>
            <a:ext cx="53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Extrinsic task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769" y="817685"/>
            <a:ext cx="862525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Extrinsic task:</a:t>
            </a:r>
            <a:r>
              <a:rPr lang="en-US" altLang="ko-KR" dirty="0" smtClean="0"/>
              <a:t> Using the resulting word vectors for some other extrinsic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Extrinsic evaluation:</a:t>
            </a:r>
            <a:r>
              <a:rPr lang="en-US" altLang="ko-KR" dirty="0" smtClean="0"/>
              <a:t> evaluation of a set of word vectors generated by an embedding technique on the real task at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Most NLP extrinsic tasks can be formulated as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classification tasks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422" y="2480745"/>
            <a:ext cx="770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 1) “We will keep out happiness to ourselves”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47" y="2316961"/>
            <a:ext cx="2047875" cy="696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8035" r="3100"/>
          <a:stretch/>
        </p:blipFill>
        <p:spPr>
          <a:xfrm>
            <a:off x="8263133" y="2129513"/>
            <a:ext cx="584314" cy="10717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9422" y="3125430"/>
            <a:ext cx="770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 2) Named entity recognition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7876" y="3642985"/>
            <a:ext cx="412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“Jim bought 300 shares of Acme Corp. in 2006”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906106" y="3642985"/>
            <a:ext cx="412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“</a:t>
            </a:r>
            <a:r>
              <a:rPr lang="en-US" altLang="ko-KR" sz="1600" u="sng" dirty="0" smtClean="0"/>
              <a:t>Jim</a:t>
            </a:r>
            <a:r>
              <a:rPr lang="en-US" altLang="ko-KR" sz="1600" dirty="0" smtClean="0"/>
              <a:t> bought 300 shares of </a:t>
            </a:r>
            <a:r>
              <a:rPr lang="en-US" altLang="ko-KR" sz="1600" u="sng" dirty="0" smtClean="0"/>
              <a:t>Acme Corp.</a:t>
            </a:r>
            <a:r>
              <a:rPr lang="en-US" altLang="ko-KR" sz="1600" dirty="0" smtClean="0"/>
              <a:t> in </a:t>
            </a:r>
            <a:r>
              <a:rPr lang="en-US" altLang="ko-KR" sz="1600" u="sng" dirty="0" smtClean="0"/>
              <a:t>2006</a:t>
            </a:r>
            <a:r>
              <a:rPr lang="en-US" altLang="ko-KR" sz="1600" dirty="0" smtClean="0"/>
              <a:t>”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endCxn id="16" idx="1"/>
          </p:cNvCxnSpPr>
          <p:nvPr/>
        </p:nvCxnSpPr>
        <p:spPr>
          <a:xfrm>
            <a:off x="4572000" y="3812262"/>
            <a:ext cx="3341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09391" y="3975873"/>
            <a:ext cx="844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N</a:t>
            </a:r>
            <a:r>
              <a:rPr lang="en-US" altLang="ko-KR" sz="1400" dirty="0" smtClean="0">
                <a:solidFill>
                  <a:srgbClr val="C00000"/>
                </a:solidFill>
              </a:rPr>
              <a:t>ame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2211" y="3975872"/>
            <a:ext cx="123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Organization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33258" y="3975872"/>
            <a:ext cx="844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Time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3769" y="4449592"/>
                <a:ext cx="8625254" cy="2276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Training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 smtClean="0"/>
                  <a:t>: d- dimensional word vectors generated by some word embedding techniques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 smtClean="0"/>
                  <a:t>: C-dimensional one-hot vector indicating the labels we wish to predict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Typical machine learning tasks:</a:t>
                </a:r>
                <a:r>
                  <a:rPr lang="en-US" altLang="ko-KR" dirty="0" smtClean="0"/>
                  <a:t> hold input data and target labels fixed and train weights using optimization techniques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NLP application:</a:t>
                </a:r>
                <a:r>
                  <a:rPr lang="en-US" altLang="ko-KR" dirty="0" smtClean="0"/>
                  <a:t> retrain the input word vectors when training for extrinsic tasks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69" y="4449592"/>
                <a:ext cx="8625254" cy="2276521"/>
              </a:xfrm>
              <a:prstGeom prst="rect">
                <a:avLst/>
              </a:prstGeom>
              <a:blipFill>
                <a:blip r:embed="rId4"/>
                <a:stretch>
                  <a:fillRect l="-424" r="-636" b="-3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22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7139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Retraining word vectors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9277" y="1494692"/>
            <a:ext cx="2312377" cy="38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Optimize word vectors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34508" y="967153"/>
            <a:ext cx="5266592" cy="1441938"/>
            <a:chOff x="3103685" y="826477"/>
            <a:chExt cx="5266592" cy="1441938"/>
          </a:xfrm>
        </p:grpSpPr>
        <p:sp>
          <p:nvSpPr>
            <p:cNvPr id="3" name="직사각형 2"/>
            <p:cNvSpPr/>
            <p:nvPr/>
          </p:nvSpPr>
          <p:spPr>
            <a:xfrm>
              <a:off x="3314700" y="1055077"/>
              <a:ext cx="2031023" cy="931985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Pre trained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word 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vectors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" name="직선 화살표 연결선 14"/>
            <p:cNvCxnSpPr>
              <a:stCxn id="3" idx="3"/>
            </p:cNvCxnSpPr>
            <p:nvPr/>
          </p:nvCxnSpPr>
          <p:spPr>
            <a:xfrm>
              <a:off x="5345723" y="1521070"/>
              <a:ext cx="940777" cy="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282102" y="1301262"/>
              <a:ext cx="1907931" cy="474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Classification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03685" y="826477"/>
              <a:ext cx="5266592" cy="14419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화살표 연결선 26"/>
          <p:cNvCxnSpPr>
            <a:stCxn id="2" idx="3"/>
            <a:endCxn id="24" idx="1"/>
          </p:cNvCxnSpPr>
          <p:nvPr/>
        </p:nvCxnSpPr>
        <p:spPr>
          <a:xfrm flipV="1">
            <a:off x="2681654" y="1688122"/>
            <a:ext cx="8528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6669" y="1881553"/>
            <a:ext cx="18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Intrinsic task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59865" y="2409091"/>
            <a:ext cx="18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Extrinsic task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33" name="꺾인 연결선 32"/>
          <p:cNvCxnSpPr/>
          <p:nvPr/>
        </p:nvCxnSpPr>
        <p:spPr>
          <a:xfrm rot="10800000" flipV="1">
            <a:off x="2492619" y="1978269"/>
            <a:ext cx="1252906" cy="935264"/>
          </a:xfrm>
          <a:prstGeom prst="bentConnector3">
            <a:avLst>
              <a:gd name="adj1" fmla="val 99824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6711" y="2848707"/>
            <a:ext cx="785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Pre trained word vectors could be retrained using extrinsic task</a:t>
            </a:r>
          </a:p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to perform better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 r="1155"/>
          <a:stretch/>
        </p:blipFill>
        <p:spPr>
          <a:xfrm>
            <a:off x="916232" y="3880688"/>
            <a:ext cx="2618276" cy="263169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085" y="3880688"/>
            <a:ext cx="2631698" cy="263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1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7139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+mj-ea"/>
                <a:ea typeface="+mj-ea"/>
              </a:rPr>
              <a:t>Retraining word vectors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9277" y="1494692"/>
            <a:ext cx="2312377" cy="38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Optimize word vectors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34508" y="967153"/>
            <a:ext cx="5266592" cy="1441938"/>
            <a:chOff x="3103685" y="826477"/>
            <a:chExt cx="5266592" cy="1441938"/>
          </a:xfrm>
        </p:grpSpPr>
        <p:sp>
          <p:nvSpPr>
            <p:cNvPr id="3" name="직사각형 2"/>
            <p:cNvSpPr/>
            <p:nvPr/>
          </p:nvSpPr>
          <p:spPr>
            <a:xfrm>
              <a:off x="3314700" y="1055077"/>
              <a:ext cx="2031023" cy="931985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Pre trained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n-ea"/>
                </a:rPr>
                <a:t>word 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vectors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5" name="직선 화살표 연결선 14"/>
            <p:cNvCxnSpPr>
              <a:stCxn id="3" idx="3"/>
            </p:cNvCxnSpPr>
            <p:nvPr/>
          </p:nvCxnSpPr>
          <p:spPr>
            <a:xfrm>
              <a:off x="5345723" y="1521070"/>
              <a:ext cx="940777" cy="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282102" y="1301262"/>
              <a:ext cx="1907931" cy="474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Classification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03685" y="826477"/>
              <a:ext cx="5266592" cy="14419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화살표 연결선 26"/>
          <p:cNvCxnSpPr>
            <a:stCxn id="2" idx="3"/>
            <a:endCxn id="24" idx="1"/>
          </p:cNvCxnSpPr>
          <p:nvPr/>
        </p:nvCxnSpPr>
        <p:spPr>
          <a:xfrm flipV="1">
            <a:off x="2681654" y="1688122"/>
            <a:ext cx="8528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6669" y="1881553"/>
            <a:ext cx="18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Intrinsic task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59865" y="2409091"/>
            <a:ext cx="183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Extrinsic task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33" name="꺾인 연결선 32"/>
          <p:cNvCxnSpPr/>
          <p:nvPr/>
        </p:nvCxnSpPr>
        <p:spPr>
          <a:xfrm rot="10800000" flipV="1">
            <a:off x="2492619" y="1978269"/>
            <a:ext cx="1252906" cy="935264"/>
          </a:xfrm>
          <a:prstGeom prst="bentConnector3">
            <a:avLst>
              <a:gd name="adj1" fmla="val 99824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6711" y="2848707"/>
            <a:ext cx="785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Pre trained word vectors could be retrained using extrinsic task</a:t>
            </a:r>
          </a:p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to perform better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69" y="3880688"/>
            <a:ext cx="2631698" cy="26316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31223" y="3880688"/>
            <a:ext cx="5249008" cy="858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Word vectors should not be retrained </a:t>
            </a:r>
          </a:p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if the training data set is small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31223" y="5124704"/>
            <a:ext cx="5249008" cy="858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It may work better to train word vectors to the task if you have a very large dataset</a:t>
            </a:r>
            <a:endParaRPr lang="ko-KR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3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+mj-ea"/>
                <a:ea typeface="+mj-ea"/>
              </a:rPr>
              <a:t>Softmax</a:t>
            </a:r>
            <a:r>
              <a:rPr lang="en-US" altLang="ko-KR" sz="3600" dirty="0" smtClean="0">
                <a:latin typeface="+mj-ea"/>
                <a:ea typeface="+mj-ea"/>
              </a:rPr>
              <a:t> classification and regularization</a:t>
            </a:r>
            <a:endParaRPr lang="ko-KR" altLang="en-US" sz="3600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59" y="1345308"/>
            <a:ext cx="2036168" cy="202516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+mn-ea"/>
              </a:rPr>
              <a:t>Softmax</a:t>
            </a:r>
            <a:r>
              <a:rPr lang="en-US" altLang="ko-KR" dirty="0" smtClean="0">
                <a:latin typeface="+mn-ea"/>
              </a:rPr>
              <a:t> classification</a:t>
            </a:r>
            <a:endParaRPr lang="ko-KR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7104" y="1286173"/>
                <a:ext cx="3153171" cy="607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" y="1286173"/>
                <a:ext cx="3153171" cy="6077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59373" y="2202038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Cross-entropy loss function</a:t>
            </a:r>
            <a:endParaRPr lang="ko-KR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7104" y="2879505"/>
                <a:ext cx="5763373" cy="811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" y="2879505"/>
                <a:ext cx="5763373" cy="811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59373" y="3902190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Simplified version</a:t>
            </a:r>
            <a:endParaRPr lang="ko-KR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7104" y="4407469"/>
                <a:ext cx="2066528" cy="502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2000" dirty="0" smtClean="0"/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" y="4407469"/>
                <a:ext cx="2066528" cy="502382"/>
              </a:xfrm>
              <a:prstGeom prst="rect">
                <a:avLst/>
              </a:prstGeom>
              <a:blipFill>
                <a:blip r:embed="rId5"/>
                <a:stretch>
                  <a:fillRect r="-6785" b="-85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40462" y="4520160"/>
                <a:ext cx="2959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𝑐𝑜𝑟𝑟𝑒𝑐𝑡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462" y="4520160"/>
                <a:ext cx="2959785" cy="276999"/>
              </a:xfrm>
              <a:prstGeom prst="rect">
                <a:avLst/>
              </a:prstGeom>
              <a:blipFill>
                <a:blip r:embed="rId6"/>
                <a:stretch>
                  <a:fillRect l="-1440" t="-2174" r="-1440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59373" y="5068142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Loss to a dataset of N points</a:t>
            </a:r>
            <a:endParaRPr lang="ko-KR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7104" y="5587886"/>
                <a:ext cx="294285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" y="5587886"/>
                <a:ext cx="2942857" cy="7789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46597" y="1178468"/>
                <a:ext cx="1550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𝑤𝑜𝑟𝑑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97" y="1178468"/>
                <a:ext cx="1550233" cy="276999"/>
              </a:xfrm>
              <a:prstGeom prst="rect">
                <a:avLst/>
              </a:prstGeom>
              <a:blipFill>
                <a:blip r:embed="rId8"/>
                <a:stretch>
                  <a:fillRect l="-1961" r="-2745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46597" y="1539251"/>
                <a:ext cx="1104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97" y="1539251"/>
                <a:ext cx="1104726" cy="276999"/>
              </a:xfrm>
              <a:prstGeom prst="rect">
                <a:avLst/>
              </a:prstGeom>
              <a:blipFill>
                <a:blip r:embed="rId9"/>
                <a:stretch>
                  <a:fillRect l="-4420" t="-4444" r="-7182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46597" y="1925039"/>
                <a:ext cx="825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97" y="1925039"/>
                <a:ext cx="825995" cy="276999"/>
              </a:xfrm>
              <a:prstGeom prst="rect">
                <a:avLst/>
              </a:prstGeom>
              <a:blipFill>
                <a:blip r:embed="rId10"/>
                <a:stretch>
                  <a:fillRect l="-5882" r="-6618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9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+mj-ea"/>
                <a:ea typeface="+mj-ea"/>
              </a:rPr>
              <a:t>Softmax</a:t>
            </a:r>
            <a:r>
              <a:rPr lang="en-US" altLang="ko-KR" sz="3600" dirty="0" smtClean="0">
                <a:latin typeface="+mj-ea"/>
                <a:ea typeface="+mj-ea"/>
              </a:rPr>
              <a:t> classification and regularization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Why do we use cross entropy error</a:t>
            </a:r>
            <a:r>
              <a:rPr lang="en-US" altLang="ko-KR" dirty="0" smtClean="0">
                <a:latin typeface="+mn-ea"/>
              </a:rPr>
              <a:t>? Instead </a:t>
            </a:r>
            <a:r>
              <a:rPr lang="en-US" altLang="ko-KR" dirty="0">
                <a:latin typeface="+mn-ea"/>
              </a:rPr>
              <a:t>of MSE and classification error</a:t>
            </a: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6169" y="1143654"/>
            <a:ext cx="862525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Most basic one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Easy to understand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Speed up training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when there are many classes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Squared error doesn’t work well in neural network empirically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9070" y="2733575"/>
            <a:ext cx="615553" cy="11935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217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+mj-ea"/>
                <a:ea typeface="+mj-ea"/>
              </a:rPr>
              <a:t>Softmax</a:t>
            </a:r>
            <a:r>
              <a:rPr lang="en-US" altLang="ko-KR" sz="3600" dirty="0" smtClean="0">
                <a:latin typeface="+mj-ea"/>
                <a:ea typeface="+mj-ea"/>
              </a:rPr>
              <a:t> classification and regularization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Why do we use cross entropy error</a:t>
            </a:r>
            <a:r>
              <a:rPr lang="en-US" altLang="ko-KR" dirty="0" smtClean="0">
                <a:latin typeface="+mn-ea"/>
              </a:rPr>
              <a:t>? Instead of MSE and classification error</a:t>
            </a:r>
            <a:endParaRPr lang="ko-KR" altLang="en-US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8" y="1725591"/>
            <a:ext cx="5468432" cy="13609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698" y="1356259"/>
            <a:ext cx="25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 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698" y="3625087"/>
            <a:ext cx="25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 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8" y="4109482"/>
            <a:ext cx="5468432" cy="13091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7698" y="5533654"/>
            <a:ext cx="313828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Classification error = 1/3= 0.33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7698" y="3144264"/>
            <a:ext cx="313828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Classification error = 1/3= 0.33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1187" y="6427113"/>
            <a:ext cx="68628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https://jamesmccaffrey.wordpress.com/2013/11/05/why-you-should-use-cross-entropy-error-instead-of-classification-error-or-mean-squared-error-for-neural-network-classifier-training/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9538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708896"/>
            <a:ext cx="9144000" cy="0"/>
          </a:xfrm>
          <a:prstGeom prst="line">
            <a:avLst/>
          </a:prstGeom>
          <a:ln w="47625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6711" y="0"/>
            <a:ext cx="904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latin typeface="+mj-ea"/>
                <a:ea typeface="+mj-ea"/>
              </a:rPr>
              <a:t>Softmax</a:t>
            </a:r>
            <a:r>
              <a:rPr lang="en-US" altLang="ko-KR" sz="3600" dirty="0" smtClean="0">
                <a:latin typeface="+mj-ea"/>
                <a:ea typeface="+mj-ea"/>
              </a:rPr>
              <a:t> classification and regularization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769" y="817685"/>
            <a:ext cx="86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Why do we use cross entropy error</a:t>
            </a:r>
            <a:r>
              <a:rPr lang="en-US" altLang="ko-KR" dirty="0" smtClean="0">
                <a:latin typeface="+mn-ea"/>
              </a:rPr>
              <a:t>? Instead of MSE and classification error</a:t>
            </a:r>
            <a:endParaRPr lang="ko-KR" altLang="en-US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56" y="1665137"/>
            <a:ext cx="5468432" cy="13609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2356" y="1295805"/>
            <a:ext cx="25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 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356" y="4055381"/>
            <a:ext cx="25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 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56" y="4539776"/>
            <a:ext cx="5468432" cy="13091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2355" y="3026059"/>
            <a:ext cx="691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Cross entropy: -(ln(0.4)+ln(0.4)+ln(0.1))/3=1.38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MSE: (0.54+0.54+1.34)/3=0.81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2355" y="5949991"/>
            <a:ext cx="691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Cross entropy: -(ln(0.7)+ln(0.7)+ln(0.3))/</a:t>
            </a:r>
            <a:r>
              <a:rPr lang="en-US" altLang="ko-KR" dirty="0" smtClean="0"/>
              <a:t>3=0.64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MSE: (0.14+0.14+0.74)/3=0.34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561970" y="2312450"/>
            <a:ext cx="521435" cy="415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32264" y="2759757"/>
            <a:ext cx="3143722" cy="723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-(ln(0.3)*0+ln(0.3)*0+ln(0.4)*1)=-ln(0.4)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5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(0.3-0)^2+</a:t>
            </a:r>
            <a:r>
              <a:rPr lang="en-US" altLang="ko-KR" sz="1200" dirty="0"/>
              <a:t> (0.3-0)^2</a:t>
            </a:r>
            <a:r>
              <a:rPr lang="en-US" altLang="ko-KR" sz="1200" dirty="0" smtClean="0"/>
              <a:t>+(0.4-1)^2</a:t>
            </a:r>
            <a:br>
              <a:rPr lang="en-US" altLang="ko-KR" sz="1200" dirty="0" smtClean="0"/>
            </a:br>
            <a:r>
              <a:rPr lang="en-US" altLang="ko-KR" sz="1200" dirty="0" smtClean="0"/>
              <a:t>=0.09+0.09+0.36=0.54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275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</TotalTime>
  <Words>976</Words>
  <Application>Microsoft Office PowerPoint</Application>
  <PresentationFormat>화면 슬라이드 쇼(4:3)</PresentationFormat>
  <Paragraphs>256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jogly</dc:creator>
  <cp:lastModifiedBy>jogly</cp:lastModifiedBy>
  <cp:revision>214</cp:revision>
  <dcterms:created xsi:type="dcterms:W3CDTF">2017-03-16T05:39:04Z</dcterms:created>
  <dcterms:modified xsi:type="dcterms:W3CDTF">2017-03-23T11:08:21Z</dcterms:modified>
</cp:coreProperties>
</file>