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4" r:id="rId6"/>
    <p:sldId id="265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81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</a:pPr>
            <a:r>
              <a:rPr lang="ko-KR" altLang="en-US" sz="1100" dirty="0">
                <a:solidFill>
                  <a:srgbClr val="4D4D4D"/>
                </a:solidFill>
              </a:rPr>
              <a:t>웹 </a:t>
            </a:r>
            <a:r>
              <a:rPr lang="ko-KR" altLang="en-US" sz="1100" dirty="0" err="1">
                <a:solidFill>
                  <a:srgbClr val="4D4D4D"/>
                </a:solidFill>
              </a:rPr>
              <a:t>프론트엔드는</a:t>
            </a:r>
            <a:r>
              <a:rPr lang="ko-KR" altLang="en-US" sz="1100" dirty="0">
                <a:solidFill>
                  <a:srgbClr val="4D4D4D"/>
                </a:solidFill>
              </a:rPr>
              <a:t> 사용자 인터페이스를 제공하며</a:t>
            </a:r>
            <a:r>
              <a:rPr lang="en-US" altLang="ko-KR" sz="1100" dirty="0">
                <a:solidFill>
                  <a:srgbClr val="4D4D4D"/>
                </a:solidFill>
              </a:rPr>
              <a:t>, 2D </a:t>
            </a:r>
            <a:r>
              <a:rPr lang="ko-KR" altLang="en-US" sz="1100" dirty="0">
                <a:solidFill>
                  <a:srgbClr val="4D4D4D"/>
                </a:solidFill>
              </a:rPr>
              <a:t>이미지 업로드 및 </a:t>
            </a:r>
            <a:r>
              <a:rPr lang="en-US" altLang="ko-KR" sz="1100" dirty="0">
                <a:solidFill>
                  <a:srgbClr val="4D4D4D"/>
                </a:solidFill>
              </a:rPr>
              <a:t>3D </a:t>
            </a:r>
            <a:r>
              <a:rPr lang="ko-KR" altLang="en-US" sz="1100" dirty="0">
                <a:solidFill>
                  <a:srgbClr val="4D4D4D"/>
                </a:solidFill>
              </a:rPr>
              <a:t>변환 요청을 처리합니다</a:t>
            </a:r>
            <a:r>
              <a:rPr lang="en-US" altLang="ko-KR" sz="1100" dirty="0">
                <a:solidFill>
                  <a:srgbClr val="4D4D4D"/>
                </a:solidFill>
              </a:rPr>
              <a:t>. </a:t>
            </a:r>
            <a:endParaRPr lang="ko-KR" altLang="en-US" sz="1100" dirty="0">
              <a:solidFill>
                <a:srgbClr val="4D4D4D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</a:pPr>
            <a:r>
              <a:rPr lang="ko-KR" altLang="en-US" sz="1100" dirty="0" err="1">
                <a:solidFill>
                  <a:srgbClr val="4D4D4D"/>
                </a:solidFill>
              </a:rPr>
              <a:t>백엔드</a:t>
            </a:r>
            <a:r>
              <a:rPr lang="ko-KR" altLang="en-US" sz="1100" dirty="0">
                <a:solidFill>
                  <a:srgbClr val="4D4D4D"/>
                </a:solidFill>
              </a:rPr>
              <a:t> 서버는 이미지 처리</a:t>
            </a:r>
            <a:r>
              <a:rPr lang="en-US" altLang="ko-KR" sz="1100" dirty="0">
                <a:solidFill>
                  <a:srgbClr val="4D4D4D"/>
                </a:solidFill>
              </a:rPr>
              <a:t>, 3D </a:t>
            </a:r>
            <a:r>
              <a:rPr lang="ko-KR" altLang="en-US" sz="1100" dirty="0">
                <a:solidFill>
                  <a:srgbClr val="4D4D4D"/>
                </a:solidFill>
              </a:rPr>
              <a:t>변환 및 모델 렌더링을 담당합니다</a:t>
            </a:r>
            <a:r>
              <a:rPr lang="en-US" altLang="ko-KR" sz="1100" dirty="0">
                <a:solidFill>
                  <a:srgbClr val="4D4D4D"/>
                </a:solidFill>
              </a:rPr>
              <a:t>. </a:t>
            </a:r>
            <a:endParaRPr lang="ko-KR" altLang="en-US" sz="1100" dirty="0">
              <a:solidFill>
                <a:srgbClr val="4D4D4D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</a:pPr>
            <a:r>
              <a:rPr lang="ko-KR" altLang="en-US" sz="1100" dirty="0">
                <a:solidFill>
                  <a:srgbClr val="4D4D4D"/>
                </a:solidFill>
              </a:rPr>
              <a:t>사용자는 변환된 </a:t>
            </a:r>
            <a:r>
              <a:rPr lang="en-US" altLang="ko-KR" sz="1100" dirty="0">
                <a:solidFill>
                  <a:srgbClr val="4D4D4D"/>
                </a:solidFill>
              </a:rPr>
              <a:t>3D </a:t>
            </a:r>
            <a:r>
              <a:rPr lang="ko-KR" altLang="en-US" sz="1100" dirty="0">
                <a:solidFill>
                  <a:srgbClr val="4D4D4D"/>
                </a:solidFill>
              </a:rPr>
              <a:t>모델을 자신의 집 이미지 위에 배치하고 조정할 수 있습니다</a:t>
            </a:r>
            <a:r>
              <a:rPr lang="en-US" altLang="ko-KR" sz="1100" dirty="0">
                <a:solidFill>
                  <a:srgbClr val="4D4D4D"/>
                </a:solidFill>
              </a:rPr>
              <a:t>.</a:t>
            </a:r>
            <a:endParaRPr lang="ko-KR" altLang="en-US" dirty="0"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34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35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60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3366"/>
                </a:solidFill>
              </a:rPr>
              <a:t>주제 선정 배경 (기획의도)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</a:pPr>
            <a:r>
              <a:rPr lang="en-US" sz="1800" dirty="0" err="1">
                <a:solidFill>
                  <a:srgbClr val="4D4D4D"/>
                </a:solidFill>
              </a:rPr>
              <a:t>가정</a:t>
            </a:r>
            <a:r>
              <a:rPr lang="en-US" sz="1800" dirty="0">
                <a:solidFill>
                  <a:srgbClr val="4D4D4D"/>
                </a:solidFill>
              </a:rPr>
              <a:t> 내 </a:t>
            </a:r>
            <a:r>
              <a:rPr lang="en-US" sz="1800" dirty="0" err="1">
                <a:solidFill>
                  <a:srgbClr val="4D4D4D"/>
                </a:solidFill>
              </a:rPr>
              <a:t>공간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활용의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최적화와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가상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인테리어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디자인의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편리성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제공을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목표로</a:t>
            </a:r>
            <a:r>
              <a:rPr lang="en-US" sz="1800" dirty="0">
                <a:solidFill>
                  <a:srgbClr val="4D4D4D"/>
                </a:solidFill>
              </a:rPr>
              <a:t>, </a:t>
            </a:r>
            <a:endParaRPr sz="1800" dirty="0">
              <a:solidFill>
                <a:srgbClr val="4D4D4D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4D4D4D"/>
                </a:solidFill>
              </a:rPr>
              <a:t>사용자가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직접</a:t>
            </a:r>
            <a:r>
              <a:rPr lang="en-US" sz="1800" dirty="0">
                <a:solidFill>
                  <a:srgbClr val="4D4D4D"/>
                </a:solidFill>
              </a:rPr>
              <a:t> 2D </a:t>
            </a:r>
            <a:r>
              <a:rPr lang="en-US" sz="1800" dirty="0" err="1">
                <a:solidFill>
                  <a:srgbClr val="4D4D4D"/>
                </a:solidFill>
              </a:rPr>
              <a:t>가구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이미지를</a:t>
            </a:r>
            <a:r>
              <a:rPr lang="en-US" sz="1800" dirty="0">
                <a:solidFill>
                  <a:srgbClr val="4D4D4D"/>
                </a:solidFill>
              </a:rPr>
              <a:t> 3D </a:t>
            </a:r>
            <a:r>
              <a:rPr lang="en-US" sz="1800" dirty="0" err="1">
                <a:solidFill>
                  <a:srgbClr val="4D4D4D"/>
                </a:solidFill>
              </a:rPr>
              <a:t>모델로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변환하여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자신의</a:t>
            </a:r>
            <a:r>
              <a:rPr lang="en-US" sz="1800" dirty="0">
                <a:solidFill>
                  <a:srgbClr val="4D4D4D"/>
                </a:solidFill>
              </a:rPr>
              <a:t> 집 </a:t>
            </a:r>
            <a:r>
              <a:rPr lang="en-US" sz="1800" dirty="0" err="1">
                <a:solidFill>
                  <a:srgbClr val="4D4D4D"/>
                </a:solidFill>
              </a:rPr>
              <a:t>안에서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가상으로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배치해볼</a:t>
            </a:r>
            <a:r>
              <a:rPr lang="en-US" sz="1800" dirty="0">
                <a:solidFill>
                  <a:srgbClr val="4D4D4D"/>
                </a:solidFill>
              </a:rPr>
              <a:t> 수 </a:t>
            </a:r>
            <a:r>
              <a:rPr lang="en-US" sz="1800" dirty="0" err="1">
                <a:solidFill>
                  <a:srgbClr val="4D4D4D"/>
                </a:solidFill>
              </a:rPr>
              <a:t>있는</a:t>
            </a:r>
            <a:r>
              <a:rPr lang="en-US" sz="1800" dirty="0">
                <a:solidFill>
                  <a:srgbClr val="4D4D4D"/>
                </a:solidFill>
              </a:rPr>
              <a:t> 웹 </a:t>
            </a:r>
            <a:r>
              <a:rPr lang="en-US" sz="1800" dirty="0" err="1">
                <a:solidFill>
                  <a:srgbClr val="4D4D4D"/>
                </a:solidFill>
              </a:rPr>
              <a:t>기반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플랫폼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개발</a:t>
            </a:r>
            <a:r>
              <a:rPr lang="en-US" sz="1800" dirty="0">
                <a:solidFill>
                  <a:srgbClr val="4D4D4D"/>
                </a:solidFill>
              </a:rPr>
              <a:t>.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3366"/>
                </a:solidFill>
              </a:rPr>
              <a:t>프로젝트 개요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</a:pPr>
            <a:r>
              <a:rPr lang="en-US" sz="1800" dirty="0" err="1">
                <a:solidFill>
                  <a:srgbClr val="4D4D4D"/>
                </a:solidFill>
              </a:rPr>
              <a:t>사용자는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자신의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집의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이미지를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업로드하고</a:t>
            </a:r>
            <a:r>
              <a:rPr lang="en-US" sz="1800" dirty="0">
                <a:solidFill>
                  <a:srgbClr val="4D4D4D"/>
                </a:solidFill>
              </a:rPr>
              <a:t>, </a:t>
            </a:r>
            <a:r>
              <a:rPr lang="en-US" sz="1800" dirty="0" err="1">
                <a:solidFill>
                  <a:srgbClr val="4D4D4D"/>
                </a:solidFill>
              </a:rPr>
              <a:t>선택한</a:t>
            </a:r>
            <a:r>
              <a:rPr lang="en-US" sz="1800" dirty="0">
                <a:solidFill>
                  <a:srgbClr val="4D4D4D"/>
                </a:solidFill>
              </a:rPr>
              <a:t> 2D </a:t>
            </a:r>
            <a:r>
              <a:rPr lang="en-US" sz="1800" dirty="0" err="1">
                <a:solidFill>
                  <a:srgbClr val="4D4D4D"/>
                </a:solidFill>
              </a:rPr>
              <a:t>가구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이미지를</a:t>
            </a:r>
            <a:r>
              <a:rPr lang="en-US" sz="1800" dirty="0">
                <a:solidFill>
                  <a:srgbClr val="4D4D4D"/>
                </a:solidFill>
              </a:rPr>
              <a:t> 3D로 </a:t>
            </a:r>
            <a:r>
              <a:rPr lang="en-US" sz="1800" dirty="0" err="1">
                <a:solidFill>
                  <a:srgbClr val="4D4D4D"/>
                </a:solidFill>
              </a:rPr>
              <a:t>변환하여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실제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공간에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배치하는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모습을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시뮬레이션할</a:t>
            </a:r>
            <a:r>
              <a:rPr lang="en-US" sz="1800" dirty="0">
                <a:solidFill>
                  <a:srgbClr val="4D4D4D"/>
                </a:solidFill>
              </a:rPr>
              <a:t> 수 </a:t>
            </a:r>
            <a:r>
              <a:rPr lang="en-US" sz="1800" dirty="0" err="1">
                <a:solidFill>
                  <a:srgbClr val="4D4D4D"/>
                </a:solidFill>
              </a:rPr>
              <a:t>있는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웹애플리케이션을</a:t>
            </a:r>
            <a:r>
              <a:rPr lang="en-US" sz="1800" dirty="0">
                <a:solidFill>
                  <a:srgbClr val="4D4D4D"/>
                </a:solidFill>
              </a:rPr>
              <a:t> </a:t>
            </a:r>
            <a:r>
              <a:rPr lang="en-US" sz="1800" dirty="0" err="1">
                <a:solidFill>
                  <a:srgbClr val="4D4D4D"/>
                </a:solidFill>
              </a:rPr>
              <a:t>개발</a:t>
            </a:r>
            <a:r>
              <a:rPr lang="en-US" sz="1800" dirty="0">
                <a:solidFill>
                  <a:srgbClr val="4D4D4D"/>
                </a:solidFill>
              </a:rPr>
              <a:t>.</a:t>
            </a: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3366"/>
                </a:solidFill>
              </a:rPr>
              <a:t>활용 프로그램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6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Clr>
                <a:srgbClr val="4D4D4D"/>
              </a:buClr>
              <a:buSzPts val="180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웹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개발</a:t>
            </a:r>
            <a:b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프론트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앤드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JavaScript, Bootstrap</a:t>
            </a:r>
            <a:b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백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앤드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Flask</a:t>
            </a: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Clr>
                <a:srgbClr val="4D4D4D"/>
              </a:buClr>
              <a:buSzPts val="1800"/>
              <a:buChar char="•"/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객체 모델링</a:t>
            </a:r>
            <a:b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2D 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이미지 </a:t>
            </a:r>
            <a:r>
              <a:rPr lang="ko-KR" altLang="en-US" sz="18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한장을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6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개 시점에 대한 이미지화 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Zero123++</a:t>
            </a: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Clr>
                <a:srgbClr val="4D4D4D"/>
              </a:buClr>
              <a:buSzPts val="1800"/>
              <a:buChar char="•"/>
            </a:pP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- 6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장의 이미지를 바탕으로 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3D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모델을 생성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DUSt3r 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18DE15-69F4-4DEF-9B69-AE133D6B3871}"/>
              </a:ext>
            </a:extLst>
          </p:cNvPr>
          <p:cNvSpPr/>
          <p:nvPr/>
        </p:nvSpPr>
        <p:spPr>
          <a:xfrm>
            <a:off x="1828800" y="746210"/>
            <a:ext cx="5345330" cy="5069888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3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3366"/>
                </a:solidFill>
              </a:rPr>
              <a:t>프로그램 구조 </a:t>
            </a:r>
            <a:r>
              <a:rPr lang="ko-KR" altLang="en-US" sz="2400" b="1">
                <a:solidFill>
                  <a:srgbClr val="003366"/>
                </a:solidFill>
              </a:rPr>
              <a:t>설명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8C2B17-5354-4171-AAFC-8107049ED1D0}"/>
              </a:ext>
            </a:extLst>
          </p:cNvPr>
          <p:cNvSpPr/>
          <p:nvPr/>
        </p:nvSpPr>
        <p:spPr>
          <a:xfrm>
            <a:off x="3491297" y="2938405"/>
            <a:ext cx="1059256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8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27B814-4D5B-44AB-AE51-30454726A780}"/>
              </a:ext>
            </a:extLst>
          </p:cNvPr>
          <p:cNvSpPr/>
          <p:nvPr/>
        </p:nvSpPr>
        <p:spPr>
          <a:xfrm>
            <a:off x="3733798" y="1355764"/>
            <a:ext cx="1676403" cy="7174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공간에</a:t>
            </a:r>
            <a:endParaRPr lang="en-US" altLang="ko-KR" sz="100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업로드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A3B56F-C5E8-4707-8ACA-39A6CD01ED9C}"/>
              </a:ext>
            </a:extLst>
          </p:cNvPr>
          <p:cNvSpPr/>
          <p:nvPr/>
        </p:nvSpPr>
        <p:spPr>
          <a:xfrm>
            <a:off x="1898991" y="4100842"/>
            <a:ext cx="1995608" cy="104114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>
              <a:lnSpc>
                <a:spcPts val="16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ko-KR" sz="2000" b="1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Zero123++</a:t>
            </a:r>
          </a:p>
          <a:p>
            <a:pPr algn="ctr">
              <a:lnSpc>
                <a:spcPts val="1500"/>
              </a:lnSpc>
            </a:pPr>
            <a:r>
              <a:rPr lang="en-US" altLang="ko-KR" sz="1000" spc="-5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(2D </a:t>
            </a:r>
            <a:r>
              <a:rPr lang="ko-KR" altLang="en-US" sz="1000" spc="-5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한장을</a:t>
            </a:r>
            <a:endParaRPr lang="en-US" altLang="ko-KR" sz="1000" spc="-50">
              <a:solidFill>
                <a:schemeClr val="bg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en-US" altLang="ko-KR" sz="1000" spc="-5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spc="-5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시점에 대한 이미지화</a:t>
            </a:r>
            <a:r>
              <a:rPr lang="en-US" altLang="ko-KR" sz="1000" spc="-5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7B285F-3381-4604-95FE-7670E27FC5D1}"/>
              </a:ext>
            </a:extLst>
          </p:cNvPr>
          <p:cNvSpPr/>
          <p:nvPr/>
        </p:nvSpPr>
        <p:spPr>
          <a:xfrm>
            <a:off x="5175733" y="4100844"/>
            <a:ext cx="1942731" cy="104114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>
              <a:lnSpc>
                <a:spcPts val="16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Dust3r</a:t>
            </a:r>
          </a:p>
          <a:p>
            <a:pPr algn="ctr">
              <a:lnSpc>
                <a:spcPts val="1500"/>
              </a:lnSpc>
            </a:pPr>
            <a:r>
              <a:rPr lang="en-US" altLang="ko-KR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시점의 </a:t>
            </a:r>
            <a:r>
              <a:rPr lang="en-US" altLang="ko-KR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바탕으로</a:t>
            </a:r>
            <a:r>
              <a:rPr lang="en-US" altLang="ko-KR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r>
              <a:rPr lang="en-US" altLang="ko-KR" sz="1000" spc="-50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spc="-50" dirty="0">
              <a:solidFill>
                <a:schemeClr val="bg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E0E31F-FDD3-4593-98DD-5E729FB9BDDC}"/>
              </a:ext>
            </a:extLst>
          </p:cNvPr>
          <p:cNvSpPr/>
          <p:nvPr/>
        </p:nvSpPr>
        <p:spPr>
          <a:xfrm>
            <a:off x="206717" y="1355764"/>
            <a:ext cx="1250891" cy="7174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상에</a:t>
            </a:r>
            <a:endParaRPr lang="en-US" altLang="ko-KR" sz="100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공간 생성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4CBBC0-278F-4BA6-B00B-9E00FD72C12B}"/>
              </a:ext>
            </a:extLst>
          </p:cNvPr>
          <p:cNvSpPr/>
          <p:nvPr/>
        </p:nvSpPr>
        <p:spPr>
          <a:xfrm>
            <a:off x="7511362" y="1355764"/>
            <a:ext cx="1425921" cy="7174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endParaRPr lang="en-US" altLang="ko-KR" sz="100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공간 내에서</a:t>
            </a:r>
            <a:endParaRPr lang="en-US" altLang="ko-KR" sz="100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0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위치에 배치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453AC-9F85-42C4-A44A-D112878FB7B4}"/>
              </a:ext>
            </a:extLst>
          </p:cNvPr>
          <p:cNvSpPr/>
          <p:nvPr/>
        </p:nvSpPr>
        <p:spPr>
          <a:xfrm>
            <a:off x="4646105" y="2943224"/>
            <a:ext cx="1059256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화된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8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95126B-7E45-4805-85EE-83BC4643910C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457608" y="1714508"/>
            <a:ext cx="227619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84A875-64FD-4C0E-93E0-2FD21D22BB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10201" y="1714508"/>
            <a:ext cx="2101161" cy="0"/>
          </a:xfrm>
          <a:prstGeom prst="straightConnector1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2612A6-BAEC-4764-AB14-DF11139B1559}"/>
              </a:ext>
            </a:extLst>
          </p:cNvPr>
          <p:cNvCxnSpPr>
            <a:cxnSpLocks/>
          </p:cNvCxnSpPr>
          <p:nvPr/>
        </p:nvCxnSpPr>
        <p:spPr>
          <a:xfrm>
            <a:off x="108642" y="2614200"/>
            <a:ext cx="896293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C2B78115-6004-4C36-A26E-1B9FF3B63B6A}"/>
              </a:ext>
            </a:extLst>
          </p:cNvPr>
          <p:cNvSpPr/>
          <p:nvPr/>
        </p:nvSpPr>
        <p:spPr>
          <a:xfrm>
            <a:off x="1880819" y="2110205"/>
            <a:ext cx="1561721" cy="503995"/>
          </a:xfrm>
          <a:prstGeom prst="cloudCallout">
            <a:avLst>
              <a:gd name="adj1" fmla="val 59991"/>
              <a:gd name="adj2" fmla="val -68818"/>
            </a:avLst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b="1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영역</a:t>
            </a:r>
          </a:p>
        </p:txBody>
      </p:sp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4976996E-1766-477F-BF93-DF66F7254386}"/>
              </a:ext>
            </a:extLst>
          </p:cNvPr>
          <p:cNvSpPr/>
          <p:nvPr/>
        </p:nvSpPr>
        <p:spPr>
          <a:xfrm>
            <a:off x="1898991" y="2614200"/>
            <a:ext cx="1561721" cy="503995"/>
          </a:xfrm>
          <a:prstGeom prst="cloudCallout">
            <a:avLst>
              <a:gd name="adj1" fmla="val 46246"/>
              <a:gd name="adj2" fmla="val 55764"/>
            </a:avLst>
          </a:prstGeom>
          <a:solidFill>
            <a:srgbClr val="536EC5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1500" b="1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영역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F748DB-783C-4C94-B15F-1D0B692E3BAB}"/>
              </a:ext>
            </a:extLst>
          </p:cNvPr>
          <p:cNvCxnSpPr>
            <a:cxnSpLocks/>
          </p:cNvCxnSpPr>
          <p:nvPr/>
        </p:nvCxnSpPr>
        <p:spPr>
          <a:xfrm>
            <a:off x="4089837" y="2117192"/>
            <a:ext cx="0" cy="79802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B0D918-16FE-487C-8C1F-1D1A5E64445A}"/>
              </a:ext>
            </a:extLst>
          </p:cNvPr>
          <p:cNvCxnSpPr>
            <a:cxnSpLocks/>
          </p:cNvCxnSpPr>
          <p:nvPr/>
        </p:nvCxnSpPr>
        <p:spPr>
          <a:xfrm flipV="1">
            <a:off x="5054164" y="2108856"/>
            <a:ext cx="0" cy="7882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12D3991-9779-44F3-92EC-B714FBC851FD}"/>
              </a:ext>
            </a:extLst>
          </p:cNvPr>
          <p:cNvSpPr/>
          <p:nvPr/>
        </p:nvSpPr>
        <p:spPr>
          <a:xfrm rot="2185579">
            <a:off x="3270627" y="3836286"/>
            <a:ext cx="343825" cy="22861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140E40C-ABA5-4ACE-87FD-B941D4A4EE35}"/>
              </a:ext>
            </a:extLst>
          </p:cNvPr>
          <p:cNvSpPr/>
          <p:nvPr/>
        </p:nvSpPr>
        <p:spPr>
          <a:xfrm rot="8504733">
            <a:off x="5553906" y="3836286"/>
            <a:ext cx="343825" cy="22861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2FAEF55-DE3D-48B6-94B8-61D66C36AB94}"/>
              </a:ext>
            </a:extLst>
          </p:cNvPr>
          <p:cNvSpPr/>
          <p:nvPr/>
        </p:nvSpPr>
        <p:spPr>
          <a:xfrm rot="16200000">
            <a:off x="4320811" y="4855766"/>
            <a:ext cx="343825" cy="22861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  <p:sp>
        <p:nvSpPr>
          <p:cNvPr id="9" name="Google Shape;99;p15">
            <a:extLst>
              <a:ext uri="{FF2B5EF4-FFF2-40B4-BE49-F238E27FC236}">
                <a16:creationId xmlns:a16="http://schemas.microsoft.com/office/drawing/2014/main" id="{0ACBFFF5-46C3-4D24-B8E3-926047258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6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sz="1600" dirty="0"/>
          </a:p>
          <a:p>
            <a:r>
              <a:rPr sz="1800" dirty="0"/>
              <a:t>2D </a:t>
            </a:r>
            <a:r>
              <a:rPr sz="1800" dirty="0" err="1"/>
              <a:t>이미지를</a:t>
            </a:r>
            <a:r>
              <a:rPr sz="1800" dirty="0"/>
              <a:t> </a:t>
            </a:r>
            <a:r>
              <a:rPr sz="1800" dirty="0" err="1"/>
              <a:t>수집</a:t>
            </a:r>
            <a:r>
              <a:rPr sz="1800" dirty="0"/>
              <a:t>, </a:t>
            </a:r>
            <a:r>
              <a:rPr sz="1800" dirty="0" err="1"/>
              <a:t>사용자의</a:t>
            </a:r>
            <a:r>
              <a:rPr sz="1800" dirty="0"/>
              <a:t> </a:t>
            </a:r>
            <a:r>
              <a:rPr sz="1800" dirty="0" err="1"/>
              <a:t>공간에</a:t>
            </a:r>
            <a:r>
              <a:rPr sz="1800" dirty="0"/>
              <a:t> </a:t>
            </a:r>
            <a:r>
              <a:rPr sz="1800" dirty="0" err="1"/>
              <a:t>이미지를</a:t>
            </a:r>
            <a:r>
              <a:rPr sz="1800" dirty="0"/>
              <a:t> </a:t>
            </a:r>
            <a:r>
              <a:rPr sz="1800" dirty="0" err="1"/>
              <a:t>업로드</a:t>
            </a:r>
            <a:endParaRPr sz="1800" dirty="0"/>
          </a:p>
          <a:p>
            <a:r>
              <a:rPr sz="1800" dirty="0"/>
              <a:t>ZERO123++을 </a:t>
            </a:r>
            <a:r>
              <a:rPr sz="1800" dirty="0" err="1"/>
              <a:t>사용하여</a:t>
            </a:r>
            <a:r>
              <a:rPr sz="1800" dirty="0"/>
              <a:t> 2D </a:t>
            </a:r>
            <a:r>
              <a:rPr sz="1800" dirty="0" err="1"/>
              <a:t>이미지에서</a:t>
            </a:r>
            <a:r>
              <a:rPr sz="1800" dirty="0"/>
              <a:t> </a:t>
            </a:r>
            <a:r>
              <a:rPr sz="1800" dirty="0" err="1"/>
              <a:t>정보를</a:t>
            </a:r>
            <a:r>
              <a:rPr sz="1800" dirty="0"/>
              <a:t> </a:t>
            </a:r>
            <a:r>
              <a:rPr sz="1800" dirty="0" err="1"/>
              <a:t>추출하여</a:t>
            </a:r>
            <a:r>
              <a:rPr sz="1800" dirty="0"/>
              <a:t> </a:t>
            </a:r>
            <a:r>
              <a:rPr sz="1800" dirty="0" err="1"/>
              <a:t>이미지를</a:t>
            </a:r>
            <a:r>
              <a:rPr sz="1800" dirty="0"/>
              <a:t> </a:t>
            </a:r>
            <a:r>
              <a:rPr sz="1800" dirty="0" err="1"/>
              <a:t>다양한</a:t>
            </a:r>
            <a:r>
              <a:rPr sz="1800" dirty="0"/>
              <a:t> </a:t>
            </a:r>
            <a:r>
              <a:rPr sz="1800" dirty="0" err="1"/>
              <a:t>시점에서</a:t>
            </a:r>
            <a:r>
              <a:rPr sz="1800" dirty="0"/>
              <a:t> 증</a:t>
            </a:r>
            <a:r>
              <a:rPr lang="ko-KR" altLang="en-US" sz="1800" dirty="0"/>
              <a:t>강</a:t>
            </a:r>
            <a:endParaRPr sz="1800" dirty="0"/>
          </a:p>
          <a:p>
            <a:r>
              <a:rPr sz="1800" dirty="0"/>
              <a:t>DUSt3r </a:t>
            </a:r>
            <a:r>
              <a:rPr sz="1800" dirty="0" err="1"/>
              <a:t>모델을</a:t>
            </a:r>
            <a:r>
              <a:rPr sz="1800" dirty="0"/>
              <a:t> </a:t>
            </a:r>
            <a:r>
              <a:rPr sz="1800" dirty="0" err="1"/>
              <a:t>이용하여</a:t>
            </a:r>
            <a:r>
              <a:rPr sz="1800" dirty="0"/>
              <a:t> </a:t>
            </a:r>
            <a:r>
              <a:rPr sz="1800" dirty="0" err="1"/>
              <a:t>증강된</a:t>
            </a:r>
            <a:r>
              <a:rPr sz="1800" dirty="0"/>
              <a:t> </a:t>
            </a:r>
            <a:r>
              <a:rPr sz="1800" dirty="0" err="1"/>
              <a:t>이미지들을</a:t>
            </a:r>
            <a:r>
              <a:rPr sz="1800" dirty="0"/>
              <a:t> </a:t>
            </a:r>
            <a:r>
              <a:rPr sz="1800" dirty="0" err="1"/>
              <a:t>병합하여</a:t>
            </a:r>
            <a:r>
              <a:rPr sz="1800" dirty="0"/>
              <a:t> </a:t>
            </a:r>
            <a:r>
              <a:rPr sz="1800" dirty="0" err="1"/>
              <a:t>하나의</a:t>
            </a:r>
            <a:r>
              <a:rPr sz="1800" dirty="0"/>
              <a:t> 3D </a:t>
            </a:r>
            <a:r>
              <a:rPr sz="1800" dirty="0" err="1"/>
              <a:t>객체로</a:t>
            </a:r>
            <a:r>
              <a:rPr sz="1800" dirty="0"/>
              <a:t> </a:t>
            </a:r>
            <a:r>
              <a:rPr sz="1800" dirty="0" err="1"/>
              <a:t>변환</a:t>
            </a:r>
            <a:endParaRPr sz="1800" dirty="0"/>
          </a:p>
          <a:p>
            <a:r>
              <a:rPr sz="1800" dirty="0" err="1"/>
              <a:t>생성된</a:t>
            </a:r>
            <a:r>
              <a:rPr sz="1800" dirty="0"/>
              <a:t> 3D </a:t>
            </a:r>
            <a:r>
              <a:rPr sz="1800" dirty="0" err="1"/>
              <a:t>객체를</a:t>
            </a:r>
            <a:r>
              <a:rPr sz="1800" dirty="0"/>
              <a:t> </a:t>
            </a:r>
            <a:r>
              <a:rPr sz="1800" dirty="0" err="1"/>
              <a:t>사용자의</a:t>
            </a:r>
            <a:r>
              <a:rPr sz="1800" dirty="0"/>
              <a:t> 웹 </a:t>
            </a:r>
            <a:r>
              <a:rPr sz="1800" dirty="0" err="1"/>
              <a:t>공간</a:t>
            </a:r>
            <a:r>
              <a:rPr sz="1800" dirty="0"/>
              <a:t> </a:t>
            </a:r>
            <a:r>
              <a:rPr sz="1800" dirty="0" err="1"/>
              <a:t>내에서</a:t>
            </a:r>
            <a:r>
              <a:rPr sz="1800" dirty="0"/>
              <a:t> </a:t>
            </a:r>
            <a:r>
              <a:rPr sz="1800" dirty="0" err="1"/>
              <a:t>원하는</a:t>
            </a:r>
            <a:r>
              <a:rPr sz="1800" dirty="0"/>
              <a:t> </a:t>
            </a:r>
            <a:r>
              <a:rPr sz="1800" dirty="0" err="1"/>
              <a:t>위치에</a:t>
            </a:r>
            <a:r>
              <a:rPr sz="1800" dirty="0"/>
              <a:t> </a:t>
            </a:r>
            <a:r>
              <a:rPr sz="1800" dirty="0" err="1"/>
              <a:t>배치</a:t>
            </a:r>
            <a:endParaRPr lang="en-US" sz="1800" dirty="0"/>
          </a:p>
          <a:p>
            <a:r>
              <a:rPr lang="ko-KR" altLang="en-US" sz="1800" dirty="0"/>
              <a:t>이 과정은 사용자 영역과 시스템 영역으로 나누어 처리</a:t>
            </a:r>
            <a:endParaRPr sz="1800" dirty="0"/>
          </a:p>
        </p:txBody>
      </p:sp>
      <p:sp>
        <p:nvSpPr>
          <p:cNvPr id="10" name="Google Shape;91;p14">
            <a:extLst>
              <a:ext uri="{FF2B5EF4-FFF2-40B4-BE49-F238E27FC236}">
                <a16:creationId xmlns:a16="http://schemas.microsoft.com/office/drawing/2014/main" id="{44F4796E-7A89-43D2-9771-368DB7C4FC0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3366"/>
              </a:buClr>
              <a:buSzPts val="2400"/>
            </a:pPr>
            <a:r>
              <a:rPr lang="ko-KR" altLang="en-US" sz="2400" b="1" dirty="0">
                <a:solidFill>
                  <a:srgbClr val="003366"/>
                </a:solidFill>
              </a:rPr>
              <a:t>프로그램 구조 및 모델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8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003366"/>
                </a:solidFill>
              </a:rPr>
              <a:t>프로젝트</a:t>
            </a:r>
            <a:r>
              <a:rPr lang="en-US" sz="2400" b="1" dirty="0">
                <a:solidFill>
                  <a:srgbClr val="003366"/>
                </a:solidFill>
              </a:rPr>
              <a:t> </a:t>
            </a:r>
            <a:r>
              <a:rPr lang="ko-KR" altLang="en-US" sz="2400" b="1" dirty="0">
                <a:solidFill>
                  <a:srgbClr val="003366"/>
                </a:solidFill>
              </a:rPr>
              <a:t>수행 절차 및 방법</a:t>
            </a: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15377A-DD81-4E0B-8580-89580FEDC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93097"/>
              </p:ext>
            </p:extLst>
          </p:nvPr>
        </p:nvGraphicFramePr>
        <p:xfrm>
          <a:off x="457199" y="1350512"/>
          <a:ext cx="8297500" cy="443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75">
                  <a:extLst>
                    <a:ext uri="{9D8B030D-6E8A-4147-A177-3AD203B41FA5}">
                      <a16:colId xmlns:a16="http://schemas.microsoft.com/office/drawing/2014/main" val="40633592"/>
                    </a:ext>
                  </a:extLst>
                </a:gridCol>
                <a:gridCol w="2074375">
                  <a:extLst>
                    <a:ext uri="{9D8B030D-6E8A-4147-A177-3AD203B41FA5}">
                      <a16:colId xmlns:a16="http://schemas.microsoft.com/office/drawing/2014/main" val="3778191120"/>
                    </a:ext>
                  </a:extLst>
                </a:gridCol>
                <a:gridCol w="2074375">
                  <a:extLst>
                    <a:ext uri="{9D8B030D-6E8A-4147-A177-3AD203B41FA5}">
                      <a16:colId xmlns:a16="http://schemas.microsoft.com/office/drawing/2014/main" val="1093979558"/>
                    </a:ext>
                  </a:extLst>
                </a:gridCol>
                <a:gridCol w="2074375">
                  <a:extLst>
                    <a:ext uri="{9D8B030D-6E8A-4147-A177-3AD203B41FA5}">
                      <a16:colId xmlns:a16="http://schemas.microsoft.com/office/drawing/2014/main" val="1078404626"/>
                    </a:ext>
                  </a:extLst>
                </a:gridCol>
              </a:tblGrid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30626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사전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3/18(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3/23(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기획 및 주제 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기획안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23024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3/20(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 ~ 3/29(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 데이터 수집 및 절차 정의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 데이터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33222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4/5(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정제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66500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4/8(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4/12(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모형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63056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4/15(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4/19(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서비스 시스템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 플랫폼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39499"/>
                  </a:ext>
                </a:extLst>
              </a:tr>
              <a:tr h="616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개발기간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3/18(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4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19(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7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0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3366"/>
                </a:solidFill>
              </a:rPr>
              <a:t>기대효과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5943600"/>
            <a:ext cx="9144000" cy="457200"/>
          </a:xfrm>
          <a:prstGeom prst="rect">
            <a:avLst/>
          </a:prstGeom>
          <a:solidFill>
            <a:srgbClr val="00336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0F8FF"/>
                </a:solidFill>
                <a:latin typeface="Calibri"/>
                <a:ea typeface="Calibri"/>
                <a:cs typeface="Calibri"/>
                <a:sym typeface="Calibri"/>
              </a:rPr>
              <a:t>2D to 3D Furniture Planning Project</a:t>
            </a:r>
            <a:endParaRPr/>
          </a:p>
        </p:txBody>
      </p:sp>
      <p:sp>
        <p:nvSpPr>
          <p:cNvPr id="7" name="Google Shape;99;p15">
            <a:extLst>
              <a:ext uri="{FF2B5EF4-FFF2-40B4-BE49-F238E27FC236}">
                <a16:creationId xmlns:a16="http://schemas.microsoft.com/office/drawing/2014/main" id="{F3E41D41-DB9B-41DE-ADE9-31F3853E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6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ko-KR" altLang="en-US" sz="1600" dirty="0"/>
              <a:t>사용자와 가구 판매자 모두에게 혁신적인 혜택을 제공</a:t>
            </a:r>
            <a:endParaRPr lang="en-US" altLang="ko-KR" sz="1600" dirty="0"/>
          </a:p>
          <a:p>
            <a:r>
              <a:rPr lang="en-US" sz="1600" dirty="0"/>
              <a:t>3D </a:t>
            </a:r>
            <a:r>
              <a:rPr lang="ko-KR" altLang="en-US" sz="1600" dirty="0"/>
              <a:t>모델 변환 기술을 통해 사용자는 실제 공간에 가구를 배치하기 전 보다 정확한 시각적 예측이 가능해지며 이를 통해 공간 활용 최적화와 인테리어 디자인의 편의성이 크게 향상됨</a:t>
            </a:r>
            <a:endParaRPr lang="en-US" altLang="ko-KR" sz="1600" dirty="0"/>
          </a:p>
          <a:p>
            <a:pPr marL="11430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사용자 혜택 </a:t>
            </a:r>
            <a:r>
              <a:rPr lang="en-US" altLang="ko-KR" sz="1600" dirty="0"/>
              <a:t>:</a:t>
            </a:r>
          </a:p>
          <a:p>
            <a:pPr>
              <a:buAutoNum type="arabicPeriod"/>
            </a:pPr>
            <a:r>
              <a:rPr lang="ko-KR" altLang="en-US" sz="1600" dirty="0"/>
              <a:t>실시간 </a:t>
            </a:r>
            <a:r>
              <a:rPr lang="en-US" altLang="ko-KR" sz="1600" dirty="0"/>
              <a:t>3D </a:t>
            </a:r>
            <a:r>
              <a:rPr lang="ko-KR" altLang="en-US" sz="1600" dirty="0"/>
              <a:t>가구 배치 시뮬레이션을 통해 사용자는 자신의 집안 공간을 효율적으로 계획</a:t>
            </a:r>
            <a:endParaRPr lang="en-US" altLang="ko-KR" sz="1600" dirty="0"/>
          </a:p>
          <a:p>
            <a:pPr>
              <a:buAutoNum type="arabicPeriod"/>
            </a:pPr>
            <a:r>
              <a:rPr lang="ko-KR" altLang="en-US" sz="1600" dirty="0"/>
              <a:t>다양한 가구 옵션을 가상으로 시험해볼 수 있어</a:t>
            </a:r>
            <a:r>
              <a:rPr lang="en-US" altLang="ko-KR" sz="1600" dirty="0"/>
              <a:t>, </a:t>
            </a:r>
            <a:r>
              <a:rPr lang="ko-KR" altLang="en-US" sz="1600" dirty="0"/>
              <a:t>구매 결정 전 실제 공간에 얼마나 어울리는지 확인</a:t>
            </a:r>
            <a:endParaRPr lang="en-US" altLang="ko-KR" sz="1600" dirty="0"/>
          </a:p>
          <a:p>
            <a:pPr marL="11430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가구 판매자 혜택</a:t>
            </a:r>
            <a:r>
              <a:rPr lang="en-US" altLang="ko-KR" sz="1600" dirty="0"/>
              <a:t> :</a:t>
            </a:r>
          </a:p>
          <a:p>
            <a:pPr>
              <a:buAutoNum type="arabicPeriod"/>
            </a:pPr>
            <a:r>
              <a:rPr lang="ko-KR" altLang="en-US" sz="1600" dirty="0"/>
              <a:t>가상 시뮬레이션을 통해 고객이 가구를 시험해볼 수 있게 함으로써</a:t>
            </a:r>
            <a:r>
              <a:rPr lang="en-US" altLang="ko-KR" sz="1600" dirty="0"/>
              <a:t> </a:t>
            </a:r>
            <a:r>
              <a:rPr lang="ko-KR" altLang="en-US" sz="1600" dirty="0"/>
              <a:t>고객 만족도와 구매욕구 상승</a:t>
            </a:r>
            <a:endParaRPr lang="en-US" altLang="ko-KR" sz="1600" dirty="0"/>
          </a:p>
          <a:p>
            <a:pPr>
              <a:buAutoNum type="arabicPeriod"/>
            </a:pPr>
            <a:r>
              <a:rPr lang="ko-KR" altLang="en-US" sz="1600" dirty="0"/>
              <a:t>고객의 구매 경험을 개선하여 브랜드 충성도와 시장 경쟁력 강화</a:t>
            </a:r>
            <a:endParaRPr lang="en-US" altLang="ko-K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507</Words>
  <Application>Microsoft Office PowerPoint</Application>
  <PresentationFormat>화면 슬라이드 쇼(4:3)</PresentationFormat>
  <Paragraphs>93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맑은 고딕</vt:lpstr>
      <vt:lpstr>Office Theme</vt:lpstr>
      <vt:lpstr>주제 선정 배경 (기획의도)</vt:lpstr>
      <vt:lpstr>프로젝트 개요</vt:lpstr>
      <vt:lpstr>활용 프로그램</vt:lpstr>
      <vt:lpstr>프로그램 구조 설명</vt:lpstr>
      <vt:lpstr>PowerPoint 프레젠테이션</vt:lpstr>
      <vt:lpstr>프로젝트 수행 절차 및 방법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배경 (기획의도)</dc:title>
  <dc:creator>Administrator</dc:creator>
  <cp:lastModifiedBy>Administrator</cp:lastModifiedBy>
  <cp:revision>12</cp:revision>
  <dcterms:modified xsi:type="dcterms:W3CDTF">2024-04-08T05:16:58Z</dcterms:modified>
</cp:coreProperties>
</file>