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6" r:id="rId4"/>
    <p:sldId id="280" r:id="rId5"/>
    <p:sldId id="267" r:id="rId6"/>
    <p:sldId id="277" r:id="rId7"/>
    <p:sldId id="281" r:id="rId8"/>
    <p:sldId id="282" r:id="rId9"/>
    <p:sldId id="283" r:id="rId10"/>
    <p:sldId id="287" r:id="rId11"/>
    <p:sldId id="276" r:id="rId12"/>
    <p:sldId id="286" r:id="rId13"/>
    <p:sldId id="284" r:id="rId14"/>
    <p:sldId id="274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9F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5" y="2294572"/>
            <a:ext cx="91970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err="1">
                <a:solidFill>
                  <a:schemeClr val="bg1"/>
                </a:solidFill>
              </a:rPr>
              <a:t>DimensionalPioneers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686815" y="3640808"/>
            <a:ext cx="37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다차원 시각화 </a:t>
            </a:r>
            <a:r>
              <a:rPr lang="en-US" altLang="ko-KR" dirty="0">
                <a:solidFill>
                  <a:schemeClr val="bg1"/>
                </a:solidFill>
              </a:rPr>
              <a:t>: 2D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en-US" altLang="ko-KR" dirty="0">
                <a:solidFill>
                  <a:schemeClr val="bg1"/>
                </a:solidFill>
              </a:rPr>
              <a:t>3D</a:t>
            </a:r>
            <a:r>
              <a:rPr lang="ko-KR" altLang="en-US" dirty="0">
                <a:solidFill>
                  <a:schemeClr val="bg1"/>
                </a:solidFill>
              </a:rPr>
              <a:t>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87609-F2AC-5A70-1135-5C04EC703632}"/>
              </a:ext>
            </a:extLst>
          </p:cNvPr>
          <p:cNvSpPr txBox="1"/>
          <p:nvPr/>
        </p:nvSpPr>
        <p:spPr>
          <a:xfrm>
            <a:off x="11086888" y="6586181"/>
            <a:ext cx="10951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코리아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아카데미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9987228" y="6255238"/>
            <a:ext cx="209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팀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서영우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김신미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윤성민</a:t>
            </a: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과정 및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E58553-7F92-002C-99C8-DC73258C84C7}"/>
              </a:ext>
            </a:extLst>
          </p:cNvPr>
          <p:cNvSpPr/>
          <p:nvPr/>
        </p:nvSpPr>
        <p:spPr>
          <a:xfrm>
            <a:off x="1882302" y="1240142"/>
            <a:ext cx="3665101" cy="2117278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E82B-FE47-B3D6-1EF5-453A2B0D7532}"/>
              </a:ext>
            </a:extLst>
          </p:cNvPr>
          <p:cNvSpPr txBox="1"/>
          <p:nvPr/>
        </p:nvSpPr>
        <p:spPr>
          <a:xfrm>
            <a:off x="1882302" y="3525683"/>
            <a:ext cx="366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이미지 생성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F3E132F-4347-4834-B505-25056B900CD7}"/>
              </a:ext>
            </a:extLst>
          </p:cNvPr>
          <p:cNvSpPr/>
          <p:nvPr/>
        </p:nvSpPr>
        <p:spPr>
          <a:xfrm>
            <a:off x="6368132" y="1240142"/>
            <a:ext cx="3665101" cy="2117278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CF7BCAA-B514-42CE-B885-54C84623D3E5}"/>
              </a:ext>
            </a:extLst>
          </p:cNvPr>
          <p:cNvSpPr/>
          <p:nvPr/>
        </p:nvSpPr>
        <p:spPr>
          <a:xfrm>
            <a:off x="1882302" y="4094056"/>
            <a:ext cx="3665101" cy="2117278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C93DC8D-478B-468C-ADC3-DBB18AE31B5A}"/>
              </a:ext>
            </a:extLst>
          </p:cNvPr>
          <p:cNvSpPr/>
          <p:nvPr/>
        </p:nvSpPr>
        <p:spPr>
          <a:xfrm>
            <a:off x="6368132" y="4094056"/>
            <a:ext cx="3665101" cy="2117278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C3ED4-764D-4619-9536-07A278440488}"/>
              </a:ext>
            </a:extLst>
          </p:cNvPr>
          <p:cNvSpPr txBox="1"/>
          <p:nvPr/>
        </p:nvSpPr>
        <p:spPr>
          <a:xfrm>
            <a:off x="6368131" y="3525683"/>
            <a:ext cx="366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이미지 동일크기 및 비율 맞춤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7A4DC-4E94-4692-97CC-7E9211259DAF}"/>
              </a:ext>
            </a:extLst>
          </p:cNvPr>
          <p:cNvSpPr txBox="1"/>
          <p:nvPr/>
        </p:nvSpPr>
        <p:spPr>
          <a:xfrm>
            <a:off x="1876193" y="6379597"/>
            <a:ext cx="366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이미지 </a:t>
            </a:r>
            <a:r>
              <a:rPr lang="ko-KR" altLang="en-US" sz="2000" b="1" dirty="0" err="1"/>
              <a:t>샤프닝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7D4E5-5E88-426C-BE57-7378EF316709}"/>
              </a:ext>
            </a:extLst>
          </p:cNvPr>
          <p:cNvSpPr txBox="1"/>
          <p:nvPr/>
        </p:nvSpPr>
        <p:spPr>
          <a:xfrm>
            <a:off x="6368131" y="6379597"/>
            <a:ext cx="366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노이즈 제거 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DEDE8D-89EE-4E96-8880-CC9009B62533}"/>
              </a:ext>
            </a:extLst>
          </p:cNvPr>
          <p:cNvSpPr/>
          <p:nvPr/>
        </p:nvSpPr>
        <p:spPr>
          <a:xfrm>
            <a:off x="5712902" y="2290194"/>
            <a:ext cx="570451" cy="151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140EDF3-370F-4845-9D94-9536DC27EAEE}"/>
              </a:ext>
            </a:extLst>
          </p:cNvPr>
          <p:cNvSpPr/>
          <p:nvPr/>
        </p:nvSpPr>
        <p:spPr>
          <a:xfrm rot="8100000">
            <a:off x="5712901" y="3650237"/>
            <a:ext cx="570451" cy="151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3738434-B2F2-43D6-BCA7-E69966C28216}"/>
              </a:ext>
            </a:extLst>
          </p:cNvPr>
          <p:cNvSpPr/>
          <p:nvPr/>
        </p:nvSpPr>
        <p:spPr>
          <a:xfrm>
            <a:off x="5672542" y="5077194"/>
            <a:ext cx="570451" cy="151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7B3C05-1B0D-4752-B6A2-18840EDD3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136" y="1231554"/>
            <a:ext cx="2125865" cy="212586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3689DA-4867-4532-BE69-357629016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611" y="1240143"/>
            <a:ext cx="2117278" cy="21172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A01B18F-D00E-4ECA-83CC-17F73EEF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958" y="4094056"/>
            <a:ext cx="2131457" cy="21314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AE0A7E3-201B-440D-91B2-9C558DE40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195" y="4094056"/>
            <a:ext cx="2120075" cy="21200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741FF2-72A4-4818-887B-C3590B38147E}"/>
              </a:ext>
            </a:extLst>
          </p:cNvPr>
          <p:cNvSpPr/>
          <p:nvPr/>
        </p:nvSpPr>
        <p:spPr>
          <a:xfrm>
            <a:off x="9904732" y="6384022"/>
            <a:ext cx="227887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6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7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70924-4818-4712-415A-E82893DAF5FB}"/>
              </a:ext>
            </a:extLst>
          </p:cNvPr>
          <p:cNvSpPr txBox="1"/>
          <p:nvPr/>
        </p:nvSpPr>
        <p:spPr>
          <a:xfrm>
            <a:off x="2101964" y="2672718"/>
            <a:ext cx="7988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/>
              <a:t>프로젝트 결과 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5045871" y="4096357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프로젝트 사진</a:t>
            </a:r>
            <a:endParaRPr lang="en-US" altLang="ko-KR" sz="2400" dirty="0"/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D02149-9AE9-4453-9205-F6C22EF52552}"/>
              </a:ext>
            </a:extLst>
          </p:cNvPr>
          <p:cNvSpPr/>
          <p:nvPr/>
        </p:nvSpPr>
        <p:spPr>
          <a:xfrm>
            <a:off x="9904732" y="6384022"/>
            <a:ext cx="227887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170748-91BD-4C94-80C1-CFA1AB92360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43" y="1318149"/>
            <a:ext cx="9269835" cy="47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기대효과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824DB3-5AC0-154D-0CB3-4A5C9E4D5CC9}"/>
              </a:ext>
            </a:extLst>
          </p:cNvPr>
          <p:cNvSpPr/>
          <p:nvPr/>
        </p:nvSpPr>
        <p:spPr>
          <a:xfrm>
            <a:off x="1102297" y="1683260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0A5674-2ABC-87CD-093F-69DC0E37039B}"/>
              </a:ext>
            </a:extLst>
          </p:cNvPr>
          <p:cNvSpPr/>
          <p:nvPr/>
        </p:nvSpPr>
        <p:spPr>
          <a:xfrm>
            <a:off x="2740420" y="168326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D5B30-EDC6-EA9B-A35F-460E19E4B47C}"/>
              </a:ext>
            </a:extLst>
          </p:cNvPr>
          <p:cNvSpPr txBox="1"/>
          <p:nvPr/>
        </p:nvSpPr>
        <p:spPr>
          <a:xfrm>
            <a:off x="1102294" y="1975472"/>
            <a:ext cx="163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접근성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2919369" y="1690642"/>
            <a:ext cx="82092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저비용 및  낮은 기술력  환경 지원 </a:t>
            </a:r>
            <a:r>
              <a:rPr lang="en-US" altLang="ko-KR" sz="2000" dirty="0"/>
              <a:t>:</a:t>
            </a:r>
          </a:p>
          <a:p>
            <a:endParaRPr lang="en-US" altLang="ko-KR" sz="800" dirty="0"/>
          </a:p>
          <a:p>
            <a:r>
              <a:rPr lang="ko-KR" altLang="en-US" sz="1400" dirty="0"/>
              <a:t>개인 사용자</a:t>
            </a:r>
            <a:r>
              <a:rPr lang="en-US" altLang="ko-KR" sz="1400" dirty="0"/>
              <a:t>, </a:t>
            </a:r>
            <a:r>
              <a:rPr lang="ko-KR" altLang="en-US" sz="1400" dirty="0"/>
              <a:t>작은 스튜디오</a:t>
            </a:r>
            <a:r>
              <a:rPr lang="en-US" altLang="ko-KR" sz="1400" dirty="0"/>
              <a:t>, </a:t>
            </a:r>
            <a:r>
              <a:rPr lang="ko-KR" altLang="en-US" sz="1400" dirty="0"/>
              <a:t>교육 기관 등 자원이 제한된 환경에서도 </a:t>
            </a:r>
            <a:endParaRPr lang="en-US" altLang="ko-KR" sz="1400" dirty="0"/>
          </a:p>
          <a:p>
            <a:r>
              <a:rPr lang="ko-KR" altLang="en-US" sz="1400" dirty="0"/>
              <a:t>고급 </a:t>
            </a:r>
            <a:r>
              <a:rPr lang="en-US" altLang="ko-KR" sz="1400" dirty="0"/>
              <a:t>3D </a:t>
            </a:r>
            <a:r>
              <a:rPr lang="ko-KR" altLang="en-US" sz="1400" dirty="0"/>
              <a:t>모델링 툴이나 기술적 전문 지식 없이도 </a:t>
            </a:r>
            <a:r>
              <a:rPr lang="en-US" altLang="ko-KR" sz="1400" dirty="0"/>
              <a:t>3D </a:t>
            </a:r>
            <a:r>
              <a:rPr lang="ko-KR" altLang="en-US" sz="1400" dirty="0"/>
              <a:t>콘텐츠를 창출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4F7488-A278-8374-4BDE-F2F9572A3B54}"/>
              </a:ext>
            </a:extLst>
          </p:cNvPr>
          <p:cNvSpPr/>
          <p:nvPr/>
        </p:nvSpPr>
        <p:spPr>
          <a:xfrm>
            <a:off x="1102295" y="3268121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9AAEC1-75BD-CABA-39EB-5C3212BE23FD}"/>
              </a:ext>
            </a:extLst>
          </p:cNvPr>
          <p:cNvSpPr/>
          <p:nvPr/>
        </p:nvSpPr>
        <p:spPr>
          <a:xfrm>
            <a:off x="2740418" y="326812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088806" y="3406445"/>
            <a:ext cx="1651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시각적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경험 강화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42643-317C-A5F5-3E60-CF11698A3039}"/>
              </a:ext>
            </a:extLst>
          </p:cNvPr>
          <p:cNvSpPr txBox="1"/>
          <p:nvPr/>
        </p:nvSpPr>
        <p:spPr>
          <a:xfrm>
            <a:off x="2919368" y="3395349"/>
            <a:ext cx="8183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교육적 활용 </a:t>
            </a:r>
            <a:r>
              <a:rPr lang="en-US" altLang="ko-KR" sz="2000" dirty="0"/>
              <a:t>:</a:t>
            </a:r>
          </a:p>
          <a:p>
            <a:endParaRPr lang="en-US" altLang="ko-KR" sz="800" dirty="0"/>
          </a:p>
          <a:p>
            <a:r>
              <a:rPr lang="ko-KR" altLang="en-US" sz="1400" dirty="0"/>
              <a:t>복잡한 과학적 개념</a:t>
            </a:r>
            <a:r>
              <a:rPr lang="en-US" altLang="ko-KR" sz="1400" dirty="0"/>
              <a:t>, </a:t>
            </a:r>
            <a:r>
              <a:rPr lang="ko-KR" altLang="en-US" sz="1400" dirty="0"/>
              <a:t>역사적 장면</a:t>
            </a:r>
            <a:r>
              <a:rPr lang="en-US" altLang="ko-KR" sz="1400" dirty="0"/>
              <a:t>, </a:t>
            </a:r>
            <a:r>
              <a:rPr lang="ko-KR" altLang="en-US" sz="1400" dirty="0"/>
              <a:t>생물학적 구조 등을 </a:t>
            </a:r>
            <a:r>
              <a:rPr lang="en-US" altLang="ko-KR" sz="1400" dirty="0"/>
              <a:t>3D</a:t>
            </a:r>
            <a:r>
              <a:rPr lang="ko-KR" altLang="en-US" sz="1400" dirty="0"/>
              <a:t>로 시각화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A08D62-EBEB-41E1-FCAC-41EF43C82696}"/>
              </a:ext>
            </a:extLst>
          </p:cNvPr>
          <p:cNvSpPr/>
          <p:nvPr/>
        </p:nvSpPr>
        <p:spPr>
          <a:xfrm>
            <a:off x="1102293" y="4852982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EFBF44-C158-B7D4-13CC-901FFBE6E165}"/>
              </a:ext>
            </a:extLst>
          </p:cNvPr>
          <p:cNvSpPr/>
          <p:nvPr/>
        </p:nvSpPr>
        <p:spPr>
          <a:xfrm>
            <a:off x="2740416" y="4852983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102293" y="4991306"/>
            <a:ext cx="1651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업무 효율성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향상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84953-7CEE-05B2-ADF6-EEFD06DE43A7}"/>
              </a:ext>
            </a:extLst>
          </p:cNvPr>
          <p:cNvSpPr txBox="1"/>
          <p:nvPr/>
        </p:nvSpPr>
        <p:spPr>
          <a:xfrm>
            <a:off x="2919368" y="4860715"/>
            <a:ext cx="82092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0" dirty="0">
                <a:solidFill>
                  <a:srgbClr val="0D0D0D"/>
                </a:solidFill>
                <a:effectLst/>
                <a:latin typeface="Söhne"/>
              </a:rPr>
              <a:t>디자인 및 프로토타이핑 가속화</a:t>
            </a:r>
            <a:r>
              <a:rPr lang="en-US" altLang="ko-KR" sz="2000" dirty="0"/>
              <a:t>:</a:t>
            </a:r>
          </a:p>
          <a:p>
            <a:endParaRPr lang="en-US" altLang="ko-KR" sz="800" dirty="0"/>
          </a:p>
          <a:p>
            <a:r>
              <a:rPr lang="ko-KR" altLang="en-US" sz="1400" dirty="0"/>
              <a:t>캐릭터 디자인</a:t>
            </a:r>
            <a:r>
              <a:rPr lang="en-US" altLang="ko-KR" sz="1400" dirty="0"/>
              <a:t>, </a:t>
            </a:r>
            <a:r>
              <a:rPr lang="ko-KR" altLang="en-US" sz="1400" dirty="0"/>
              <a:t>건축 모델링</a:t>
            </a:r>
            <a:r>
              <a:rPr lang="en-US" altLang="ko-KR" sz="1400" dirty="0"/>
              <a:t>, </a:t>
            </a:r>
            <a:r>
              <a:rPr lang="ko-KR" altLang="en-US" sz="1400" dirty="0"/>
              <a:t>산업 디자인 등 다양한 분야에서 초기 컨셉을 신속하게 </a:t>
            </a:r>
            <a:r>
              <a:rPr lang="en-US" altLang="ko-KR" sz="1400" dirty="0"/>
              <a:t>3D </a:t>
            </a:r>
            <a:r>
              <a:rPr lang="ko-KR" altLang="en-US" sz="1400" dirty="0"/>
              <a:t>모델로 전환하여 </a:t>
            </a:r>
            <a:endParaRPr lang="en-US" altLang="ko-KR" sz="1400" dirty="0"/>
          </a:p>
          <a:p>
            <a:r>
              <a:rPr lang="ko-KR" altLang="en-US" sz="1400" dirty="0"/>
              <a:t>보다 빠른 피드백과 반복 수정이 가능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E5DA0E-867E-4341-94FF-FF72A5165EB9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4CA760-8BF9-4CE0-9BBE-6A1080D32964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8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357627-1FF4-4613-A113-34B9DE901D20}"/>
              </a:ext>
            </a:extLst>
          </p:cNvPr>
          <p:cNvSpPr/>
          <p:nvPr/>
        </p:nvSpPr>
        <p:spPr>
          <a:xfrm>
            <a:off x="9904732" y="6384022"/>
            <a:ext cx="227887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4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CA9C09-084A-6E76-4DBF-A458121FED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3500" y="0"/>
            <a:ext cx="57785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C3DE98-E9DC-B0B4-77D3-B616FF05B1F9}"/>
              </a:ext>
            </a:extLst>
          </p:cNvPr>
          <p:cNvCxnSpPr>
            <a:cxnSpLocks/>
          </p:cNvCxnSpPr>
          <p:nvPr/>
        </p:nvCxnSpPr>
        <p:spPr>
          <a:xfrm flipH="1">
            <a:off x="5300561" y="689305"/>
            <a:ext cx="152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74F3DE-B72A-8C64-EE6B-5EF9AB78C5E9}"/>
              </a:ext>
            </a:extLst>
          </p:cNvPr>
          <p:cNvSpPr txBox="1"/>
          <p:nvPr/>
        </p:nvSpPr>
        <p:spPr>
          <a:xfrm flipH="1">
            <a:off x="865967" y="335362"/>
            <a:ext cx="4840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자체평가의견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02CD2-9D8C-4ED6-9886-8FC64BD3C7F5}"/>
              </a:ext>
            </a:extLst>
          </p:cNvPr>
          <p:cNvSpPr txBox="1"/>
          <p:nvPr/>
        </p:nvSpPr>
        <p:spPr>
          <a:xfrm>
            <a:off x="0" y="1397191"/>
            <a:ext cx="648469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Z</a:t>
            </a:r>
            <a:r>
              <a:rPr lang="ko-KR" altLang="en-US" sz="1600" b="1" dirty="0"/>
              <a:t>ero123++</a:t>
            </a:r>
          </a:p>
          <a:p>
            <a:r>
              <a:rPr lang="ko-KR" altLang="en-US" sz="1300" spc="-100" dirty="0"/>
              <a:t>모델에 대한 견해:</a:t>
            </a:r>
          </a:p>
          <a:p>
            <a:r>
              <a:rPr lang="en-US" altLang="ko-KR" sz="1300" spc="-100" dirty="0"/>
              <a:t>- </a:t>
            </a:r>
            <a:r>
              <a:rPr lang="ko-KR" altLang="en-US" sz="1300" spc="-100" dirty="0"/>
              <a:t>생성한 결과물은 육안으론 만족할 수준이었으나 객체 간의 연관성이 부족하다.</a:t>
            </a:r>
            <a:endParaRPr lang="en-US" altLang="ko-KR" sz="1300" spc="-100" dirty="0"/>
          </a:p>
          <a:p>
            <a:endParaRPr lang="ko-KR" altLang="en-US" sz="1300" spc="-100" dirty="0"/>
          </a:p>
          <a:p>
            <a:r>
              <a:rPr lang="ko-KR" altLang="en-US" sz="1300" spc="-100" dirty="0"/>
              <a:t>문제점:</a:t>
            </a:r>
          </a:p>
          <a:p>
            <a:r>
              <a:rPr lang="ko-KR" altLang="en-US" sz="1300" spc="-100" dirty="0"/>
              <a:t>- 각 이미지의 객체 간의 연관성이 부족하여 </a:t>
            </a:r>
            <a:r>
              <a:rPr lang="ko-KR" altLang="en-US" sz="1300" spc="-100" dirty="0" err="1"/>
              <a:t>colmap</a:t>
            </a:r>
            <a:r>
              <a:rPr lang="ko-KR" altLang="en-US" sz="1300" spc="-100" dirty="0"/>
              <a:t> 사용이 불가능 해진다.</a:t>
            </a:r>
          </a:p>
          <a:p>
            <a:r>
              <a:rPr lang="ko-KR" altLang="en-US" sz="1300" spc="-100" dirty="0"/>
              <a:t>대안: 생성하는 객체들의 추가적인 학습을 해야 한다.</a:t>
            </a:r>
          </a:p>
          <a:p>
            <a:endParaRPr lang="ko-KR" altLang="en-US" sz="1400" dirty="0"/>
          </a:p>
          <a:p>
            <a:r>
              <a:rPr lang="ko-KR" altLang="en-US" sz="1600" b="1" dirty="0"/>
              <a:t>DUST3R</a:t>
            </a:r>
          </a:p>
          <a:p>
            <a:r>
              <a:rPr lang="ko-KR" altLang="en-US" sz="1300" spc="-100" dirty="0"/>
              <a:t>모델에 대한 견해:</a:t>
            </a:r>
          </a:p>
          <a:p>
            <a:r>
              <a:rPr lang="en-US" altLang="ko-KR" sz="1300" spc="-100" dirty="0"/>
              <a:t>- </a:t>
            </a:r>
            <a:r>
              <a:rPr lang="ko-KR" altLang="en-US" sz="1300" spc="-100" dirty="0"/>
              <a:t>생성한 모델이 50~60%정도의 정교함을 갖고있다. 그러나 노이즈와 형태는 불안정하다.</a:t>
            </a:r>
            <a:endParaRPr lang="en-US" altLang="ko-KR" sz="1300" spc="-100" dirty="0"/>
          </a:p>
          <a:p>
            <a:pPr marL="285750" indent="-285750">
              <a:buFontTx/>
              <a:buChar char="-"/>
            </a:pPr>
            <a:endParaRPr lang="ko-KR" altLang="en-US" sz="1300" spc="-100" dirty="0"/>
          </a:p>
          <a:p>
            <a:r>
              <a:rPr lang="ko-KR" altLang="en-US" sz="1300" spc="-100" dirty="0"/>
              <a:t>문제점:</a:t>
            </a:r>
          </a:p>
          <a:p>
            <a:r>
              <a:rPr lang="en-US" altLang="ko-KR" sz="1300" spc="-100" dirty="0"/>
              <a:t>- </a:t>
            </a:r>
            <a:r>
              <a:rPr lang="ko-KR" altLang="en-US" sz="1300" spc="-100" dirty="0"/>
              <a:t>생성한 객체는 바로 사용하기에는 형태의 불안전성과 불규칙한 노이즈를 갖고 있다. 이는 바로 사용하기엔 부적절하다.</a:t>
            </a:r>
            <a:endParaRPr lang="en-US" altLang="ko-KR" sz="1300" spc="-100" dirty="0"/>
          </a:p>
          <a:p>
            <a:endParaRPr lang="ko-KR" altLang="en-US" sz="1300" spc="-100" dirty="0"/>
          </a:p>
          <a:p>
            <a:r>
              <a:rPr lang="ko-KR" altLang="en-US" sz="1300" spc="-100" dirty="0"/>
              <a:t>대안: </a:t>
            </a:r>
          </a:p>
          <a:p>
            <a:r>
              <a:rPr lang="ko-KR" altLang="en-US" sz="1300" spc="-100" dirty="0"/>
              <a:t>1. 추가적인 학습을 통해 더욱 정교한 모델을 생성할 수 있게 한다.</a:t>
            </a:r>
          </a:p>
          <a:p>
            <a:r>
              <a:rPr lang="ko-KR" altLang="en-US" sz="1300" spc="-100" dirty="0"/>
              <a:t>2. 3d모델링 전문가의 스케일링을 통해 정교한 모델로 다듬는다.</a:t>
            </a:r>
          </a:p>
          <a:p>
            <a:endParaRPr lang="ko-KR" altLang="en-US" sz="1400" dirty="0"/>
          </a:p>
          <a:p>
            <a:r>
              <a:rPr lang="ko-KR" altLang="en-US" sz="1600" b="1" dirty="0"/>
              <a:t>총평:</a:t>
            </a:r>
          </a:p>
          <a:p>
            <a:r>
              <a:rPr lang="ko-KR" altLang="en-US" sz="1300" spc="-100" dirty="0"/>
              <a:t>- 1장의 2d이미지로 3d객체를 만드는 것을 성공하였으나 3d객체의 완성도가 40~60%정도이다.</a:t>
            </a:r>
          </a:p>
          <a:p>
            <a:r>
              <a:rPr lang="ko-KR" altLang="en-US" sz="1300" spc="-100" dirty="0"/>
              <a:t>각 모델별로 추가적인 학습과 결과물에 대한 전처리가 필요하며 이는 차후 개선될 가능성이 높다.</a:t>
            </a:r>
          </a:p>
        </p:txBody>
      </p:sp>
    </p:spTree>
    <p:extLst>
      <p:ext uri="{BB962C8B-B14F-4D97-AF65-F5344CB8AC3E}">
        <p14:creationId xmlns:p14="http://schemas.microsoft.com/office/powerpoint/2010/main" val="316888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1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Skill - Set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E54A95-F8BD-BC17-4185-75F26CAFCF07}"/>
              </a:ext>
            </a:extLst>
          </p:cNvPr>
          <p:cNvSpPr txBox="1"/>
          <p:nvPr/>
        </p:nvSpPr>
        <p:spPr>
          <a:xfrm>
            <a:off x="846806" y="1851645"/>
            <a:ext cx="1049838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              ]</a:t>
            </a:r>
            <a:endParaRPr lang="ko-KR" altLang="en-US" sz="19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AEEEAA-B7D2-4E74-814E-ACDBC42AE6D5}"/>
              </a:ext>
            </a:extLst>
          </p:cNvPr>
          <p:cNvSpPr/>
          <p:nvPr/>
        </p:nvSpPr>
        <p:spPr>
          <a:xfrm>
            <a:off x="1894234" y="2752434"/>
            <a:ext cx="1964246" cy="676563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B33419D-83D2-4B7F-8038-5478F3EE4D18}"/>
              </a:ext>
            </a:extLst>
          </p:cNvPr>
          <p:cNvSpPr/>
          <p:nvPr/>
        </p:nvSpPr>
        <p:spPr>
          <a:xfrm>
            <a:off x="1894234" y="4203666"/>
            <a:ext cx="1964246" cy="676563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80AE11C-8E47-40B2-8518-9453E592B241}"/>
              </a:ext>
            </a:extLst>
          </p:cNvPr>
          <p:cNvSpPr/>
          <p:nvPr/>
        </p:nvSpPr>
        <p:spPr>
          <a:xfrm>
            <a:off x="4220675" y="2746857"/>
            <a:ext cx="1964246" cy="67656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79C545B-68A6-479D-9224-136D3337BA3E}"/>
              </a:ext>
            </a:extLst>
          </p:cNvPr>
          <p:cNvSpPr/>
          <p:nvPr/>
        </p:nvSpPr>
        <p:spPr>
          <a:xfrm>
            <a:off x="6442020" y="2746856"/>
            <a:ext cx="1022135" cy="676563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844FF-858C-40F6-B404-C3502345F120}"/>
              </a:ext>
            </a:extLst>
          </p:cNvPr>
          <p:cNvSpPr txBox="1"/>
          <p:nvPr/>
        </p:nvSpPr>
        <p:spPr>
          <a:xfrm>
            <a:off x="1894234" y="3739419"/>
            <a:ext cx="1964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장의 이미지로</a:t>
            </a:r>
            <a:r>
              <a:rPr lang="en-US" altLang="ko-KR" sz="1100" dirty="0"/>
              <a:t> 6</a:t>
            </a:r>
            <a:r>
              <a:rPr lang="ko-KR" altLang="en-US" sz="1100" dirty="0"/>
              <a:t>장의 다른 각도에서 본 사진을 생성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C71D5-DEB8-4FC9-A1B3-FA4DE21CCC67}"/>
              </a:ext>
            </a:extLst>
          </p:cNvPr>
          <p:cNvSpPr txBox="1"/>
          <p:nvPr/>
        </p:nvSpPr>
        <p:spPr>
          <a:xfrm>
            <a:off x="2308733" y="5221303"/>
            <a:ext cx="113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6</a:t>
            </a:r>
            <a:r>
              <a:rPr lang="ko-KR" altLang="en-US" sz="1100" dirty="0"/>
              <a:t>장의 이미지로</a:t>
            </a:r>
            <a:endParaRPr lang="en-US" altLang="ko-KR" sz="1100" dirty="0"/>
          </a:p>
          <a:p>
            <a:pPr algn="ctr"/>
            <a:r>
              <a:rPr lang="en-US" altLang="ko-KR" sz="1100" dirty="0"/>
              <a:t>3D </a:t>
            </a:r>
            <a:r>
              <a:rPr lang="ko-KR" altLang="en-US" sz="1100" dirty="0"/>
              <a:t>모델 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034B3-219E-495A-9436-F9D2C9A17531}"/>
              </a:ext>
            </a:extLst>
          </p:cNvPr>
          <p:cNvSpPr txBox="1"/>
          <p:nvPr/>
        </p:nvSpPr>
        <p:spPr>
          <a:xfrm>
            <a:off x="5082990" y="3733841"/>
            <a:ext cx="18325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구성한 코드를 사용자에게</a:t>
            </a:r>
            <a:endParaRPr lang="en-US" altLang="ko-KR" sz="1100" dirty="0"/>
          </a:p>
          <a:p>
            <a:pPr algn="ctr"/>
            <a:r>
              <a:rPr lang="ko-KR" altLang="en-US" sz="1100" dirty="0"/>
              <a:t>웹으로 제공하기 위해 활용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E6A135-217D-443B-91B6-EA6955577D04}"/>
              </a:ext>
            </a:extLst>
          </p:cNvPr>
          <p:cNvSpPr/>
          <p:nvPr/>
        </p:nvSpPr>
        <p:spPr>
          <a:xfrm>
            <a:off x="9904732" y="6384022"/>
            <a:ext cx="227887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BF34EA7-BFA9-4EDB-962C-E279C8028BB7}"/>
              </a:ext>
            </a:extLst>
          </p:cNvPr>
          <p:cNvSpPr/>
          <p:nvPr/>
        </p:nvSpPr>
        <p:spPr>
          <a:xfrm>
            <a:off x="7861848" y="2746856"/>
            <a:ext cx="1022135" cy="676563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163862-4428-4B10-8430-DB5D913B1E7F}"/>
              </a:ext>
            </a:extLst>
          </p:cNvPr>
          <p:cNvSpPr txBox="1"/>
          <p:nvPr/>
        </p:nvSpPr>
        <p:spPr>
          <a:xfrm>
            <a:off x="7700295" y="3738126"/>
            <a:ext cx="13452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코드 구성</a:t>
            </a:r>
            <a:endParaRPr lang="en-US" altLang="ko-KR" sz="1100" dirty="0"/>
          </a:p>
          <a:p>
            <a:pPr algn="ctr"/>
            <a:r>
              <a:rPr lang="ko-KR" altLang="en-US" sz="1100" dirty="0"/>
              <a:t>자료 </a:t>
            </a:r>
            <a:r>
              <a:rPr lang="ko-KR" altLang="en-US" sz="1100" dirty="0" err="1"/>
              <a:t>전처리</a:t>
            </a:r>
            <a:r>
              <a:rPr lang="ko-KR" altLang="en-US" sz="1100" dirty="0"/>
              <a:t> 및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데이터프레임 활용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3A9717-C898-4489-8040-152D4E6A5FC2}"/>
              </a:ext>
            </a:extLst>
          </p:cNvPr>
          <p:cNvSpPr/>
          <p:nvPr/>
        </p:nvSpPr>
        <p:spPr>
          <a:xfrm>
            <a:off x="9261660" y="2752433"/>
            <a:ext cx="1022135" cy="676563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8F7AEE-0858-454A-A13F-BDDC44096B39}"/>
              </a:ext>
            </a:extLst>
          </p:cNvPr>
          <p:cNvSpPr txBox="1"/>
          <p:nvPr/>
        </p:nvSpPr>
        <p:spPr>
          <a:xfrm>
            <a:off x="8953682" y="3738126"/>
            <a:ext cx="1754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웹페이지에 </a:t>
            </a:r>
            <a:r>
              <a:rPr lang="en-US" altLang="ko-KR" sz="1100" dirty="0"/>
              <a:t>3D </a:t>
            </a:r>
            <a:r>
              <a:rPr lang="ko-KR" altLang="en-US" sz="1100" dirty="0"/>
              <a:t>객체를 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랜더링</a:t>
            </a:r>
            <a:r>
              <a:rPr lang="ko-KR" altLang="en-US" sz="1100" dirty="0"/>
              <a:t> 해주는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Javascript</a:t>
            </a:r>
            <a:r>
              <a:rPr lang="en-US" altLang="ko-KR" sz="1100" dirty="0"/>
              <a:t> 3D </a:t>
            </a:r>
            <a:r>
              <a:rPr lang="ko-KR" altLang="en-US" sz="1100" dirty="0"/>
              <a:t>라이브러리</a:t>
            </a:r>
            <a:endParaRPr lang="en-US" altLang="ko-K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5EA808-F11E-4DAA-8024-888148AE3F45}"/>
              </a:ext>
            </a:extLst>
          </p:cNvPr>
          <p:cNvSpPr txBox="1"/>
          <p:nvPr/>
        </p:nvSpPr>
        <p:spPr>
          <a:xfrm>
            <a:off x="2465507" y="3425977"/>
            <a:ext cx="82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Dust3r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1C817-7C67-4E28-881C-DD4ACDCE0249}"/>
              </a:ext>
            </a:extLst>
          </p:cNvPr>
          <p:cNvSpPr txBox="1"/>
          <p:nvPr/>
        </p:nvSpPr>
        <p:spPr>
          <a:xfrm>
            <a:off x="4813738" y="342809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Flask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CAC29E-22C2-48C3-AEFD-7EDA4300904C}"/>
              </a:ext>
            </a:extLst>
          </p:cNvPr>
          <p:cNvSpPr txBox="1"/>
          <p:nvPr/>
        </p:nvSpPr>
        <p:spPr>
          <a:xfrm>
            <a:off x="6510370" y="3419925"/>
            <a:ext cx="88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VScode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197B9-9459-40FF-8AEC-6086BE8DB6C8}"/>
              </a:ext>
            </a:extLst>
          </p:cNvPr>
          <p:cNvSpPr txBox="1"/>
          <p:nvPr/>
        </p:nvSpPr>
        <p:spPr>
          <a:xfrm>
            <a:off x="7968304" y="3413039"/>
            <a:ext cx="87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Python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B5D647-3078-4817-976C-428091BE08D9}"/>
              </a:ext>
            </a:extLst>
          </p:cNvPr>
          <p:cNvSpPr txBox="1"/>
          <p:nvPr/>
        </p:nvSpPr>
        <p:spPr>
          <a:xfrm>
            <a:off x="9281343" y="3414571"/>
            <a:ext cx="98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Three.JS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B6EF6-B364-4CD9-A94F-6DFC63033E8F}"/>
              </a:ext>
            </a:extLst>
          </p:cNvPr>
          <p:cNvSpPr txBox="1"/>
          <p:nvPr/>
        </p:nvSpPr>
        <p:spPr>
          <a:xfrm>
            <a:off x="2279206" y="488022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Zero123++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632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7985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11828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548642" y="229086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611944" y="229086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기획의도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537420" y="34617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611944" y="3461743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모델 및 라이센스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537420" y="46326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611944" y="4632618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수행절차 및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537421" y="582913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611944" y="5829131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960BB-54E5-4DB8-B77B-D22F50275965}"/>
              </a:ext>
            </a:extLst>
          </p:cNvPr>
          <p:cNvSpPr txBox="1"/>
          <p:nvPr/>
        </p:nvSpPr>
        <p:spPr>
          <a:xfrm>
            <a:off x="1505360" y="287625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9EA8A3-EE19-462F-82D0-6D52E15D9162}"/>
              </a:ext>
            </a:extLst>
          </p:cNvPr>
          <p:cNvSpPr txBox="1"/>
          <p:nvPr/>
        </p:nvSpPr>
        <p:spPr>
          <a:xfrm>
            <a:off x="2611944" y="2876251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 팀 구성 및 역할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8E485-4EAF-4ADA-8E08-B3AF59CBB3F0}"/>
              </a:ext>
            </a:extLst>
          </p:cNvPr>
          <p:cNvSpPr txBox="1"/>
          <p:nvPr/>
        </p:nvSpPr>
        <p:spPr>
          <a:xfrm>
            <a:off x="1537420" y="40471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AEE429-33BB-488A-90E6-2232EED0EDBB}"/>
              </a:ext>
            </a:extLst>
          </p:cNvPr>
          <p:cNvSpPr txBox="1"/>
          <p:nvPr/>
        </p:nvSpPr>
        <p:spPr>
          <a:xfrm>
            <a:off x="2611944" y="4047126"/>
            <a:ext cx="240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구조 설명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D8DE-A9BE-4595-BC84-ABA334CD7B56}"/>
              </a:ext>
            </a:extLst>
          </p:cNvPr>
          <p:cNvSpPr txBox="1"/>
          <p:nvPr/>
        </p:nvSpPr>
        <p:spPr>
          <a:xfrm>
            <a:off x="1537420" y="52350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D9648E-CC81-43E5-B586-3EF5F88B71B6}"/>
              </a:ext>
            </a:extLst>
          </p:cNvPr>
          <p:cNvSpPr txBox="1"/>
          <p:nvPr/>
        </p:nvSpPr>
        <p:spPr>
          <a:xfrm>
            <a:off x="2611944" y="5235093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과정 및 진행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AAB4A8-B322-4522-9BB9-87B30DD4E798}"/>
              </a:ext>
            </a:extLst>
          </p:cNvPr>
          <p:cNvSpPr/>
          <p:nvPr/>
        </p:nvSpPr>
        <p:spPr>
          <a:xfrm>
            <a:off x="6668692" y="1996092"/>
            <a:ext cx="4551370" cy="428295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84D5BB-F72F-41B7-86E7-51117D2672DD}"/>
              </a:ext>
            </a:extLst>
          </p:cNvPr>
          <p:cNvSpPr/>
          <p:nvPr/>
        </p:nvSpPr>
        <p:spPr>
          <a:xfrm>
            <a:off x="9904732" y="6384022"/>
            <a:ext cx="227887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기획의도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2" y="375058"/>
            <a:ext cx="745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57F41D-008B-D6D2-2273-16FA66D5349B}"/>
              </a:ext>
            </a:extLst>
          </p:cNvPr>
          <p:cNvSpPr/>
          <p:nvPr/>
        </p:nvSpPr>
        <p:spPr>
          <a:xfrm>
            <a:off x="2416322" y="1962615"/>
            <a:ext cx="2780148" cy="27801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사진과 그래픽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F1EABFD-5A07-4728-D709-00E97F2B7335}"/>
              </a:ext>
            </a:extLst>
          </p:cNvPr>
          <p:cNvSpPr/>
          <p:nvPr/>
        </p:nvSpPr>
        <p:spPr>
          <a:xfrm>
            <a:off x="6995530" y="1962615"/>
            <a:ext cx="2780148" cy="27801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AI </a:t>
            </a:r>
            <a:r>
              <a:rPr lang="ko-KR" altLang="en-US" dirty="0">
                <a:solidFill>
                  <a:schemeClr val="tx1"/>
                </a:solidFill>
              </a:rPr>
              <a:t>기술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F592A-A5D6-D536-2C7C-BEFEFCDE8135}"/>
              </a:ext>
            </a:extLst>
          </p:cNvPr>
          <p:cNvSpPr txBox="1"/>
          <p:nvPr/>
        </p:nvSpPr>
        <p:spPr>
          <a:xfrm>
            <a:off x="1617755" y="5244459"/>
            <a:ext cx="437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2D</a:t>
            </a:r>
            <a:r>
              <a:rPr lang="ko-KR" altLang="en-US" dirty="0"/>
              <a:t>이미지로부터 </a:t>
            </a:r>
            <a:r>
              <a:rPr lang="en-US" altLang="ko-KR" dirty="0"/>
              <a:t>3D</a:t>
            </a:r>
            <a:r>
              <a:rPr lang="ko-KR" altLang="en-US" dirty="0"/>
              <a:t>모델을 생성하여 </a:t>
            </a:r>
            <a:endParaRPr lang="en-US" altLang="ko-KR" dirty="0"/>
          </a:p>
          <a:p>
            <a:pPr algn="ctr"/>
            <a:r>
              <a:rPr lang="ko-KR" altLang="en-US" dirty="0"/>
              <a:t>사진과 그래픽 자료의 활용 가능성을 탐구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F8A90-B63D-DA3C-A6E1-77C323A4383E}"/>
              </a:ext>
            </a:extLst>
          </p:cNvPr>
          <p:cNvSpPr txBox="1"/>
          <p:nvPr/>
        </p:nvSpPr>
        <p:spPr>
          <a:xfrm>
            <a:off x="6588888" y="5244459"/>
            <a:ext cx="359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AI </a:t>
            </a:r>
            <a:r>
              <a:rPr lang="ko-KR" altLang="en-US" dirty="0"/>
              <a:t>기술을 활용하여 저비용 고효율 </a:t>
            </a:r>
            <a:r>
              <a:rPr lang="en-US" altLang="ko-KR" dirty="0"/>
              <a:t>3D </a:t>
            </a:r>
            <a:r>
              <a:rPr lang="ko-KR" altLang="en-US" dirty="0"/>
              <a:t>모델 생성 방법을 개발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7755E7-B15B-468F-AFFA-C664957C59B9}"/>
              </a:ext>
            </a:extLst>
          </p:cNvPr>
          <p:cNvSpPr/>
          <p:nvPr/>
        </p:nvSpPr>
        <p:spPr>
          <a:xfrm>
            <a:off x="9904732" y="6384022"/>
            <a:ext cx="227887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66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팀 구성 및 역할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F97E516F-FB56-5AC5-1C84-5CF063E1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31991"/>
              </p:ext>
            </p:extLst>
          </p:nvPr>
        </p:nvGraphicFramePr>
        <p:xfrm>
          <a:off x="811715" y="1696740"/>
          <a:ext cx="10568570" cy="372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12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7778441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700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훈련생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담당업무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1009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서영우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1009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김신미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1009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윤성민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933B73-6E6E-3593-EF89-9B4C792F7147}"/>
              </a:ext>
            </a:extLst>
          </p:cNvPr>
          <p:cNvSpPr txBox="1"/>
          <p:nvPr/>
        </p:nvSpPr>
        <p:spPr>
          <a:xfrm>
            <a:off x="3755455" y="25870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데이터 정제 및 정규화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모델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A98DB-9D68-3790-5CC4-920F586475F9}"/>
              </a:ext>
            </a:extLst>
          </p:cNvPr>
          <p:cNvSpPr txBox="1"/>
          <p:nvPr/>
        </p:nvSpPr>
        <p:spPr>
          <a:xfrm>
            <a:off x="3755452" y="3585766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외부 데이터 수집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웹 플랫폼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3D346-8233-FCB2-7DE6-602EB6B5CC43}"/>
              </a:ext>
            </a:extLst>
          </p:cNvPr>
          <p:cNvSpPr txBox="1"/>
          <p:nvPr/>
        </p:nvSpPr>
        <p:spPr>
          <a:xfrm>
            <a:off x="3755453" y="4606753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프로젝트 기획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CA22BD-DD4B-4640-B16D-9FA77D30D15A}"/>
              </a:ext>
            </a:extLst>
          </p:cNvPr>
          <p:cNvSpPr/>
          <p:nvPr/>
        </p:nvSpPr>
        <p:spPr>
          <a:xfrm>
            <a:off x="9904732" y="6384022"/>
            <a:ext cx="227887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4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모델 및 라이센스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F592A-A5D6-D536-2C7C-BEFEFCDE8135}"/>
              </a:ext>
            </a:extLst>
          </p:cNvPr>
          <p:cNvSpPr txBox="1"/>
          <p:nvPr/>
        </p:nvSpPr>
        <p:spPr>
          <a:xfrm>
            <a:off x="566632" y="5493554"/>
            <a:ext cx="52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1</a:t>
            </a:r>
            <a:r>
              <a:rPr lang="ko-KR" altLang="en-US" sz="2000" b="1" dirty="0"/>
              <a:t>장의 </a:t>
            </a:r>
            <a:r>
              <a:rPr lang="en-US" altLang="ko-KR" sz="2000" b="1" dirty="0"/>
              <a:t>2D </a:t>
            </a:r>
            <a:r>
              <a:rPr lang="ko-KR" altLang="en-US" sz="2000" b="1" dirty="0"/>
              <a:t>이미지로부터 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6</a:t>
            </a:r>
            <a:r>
              <a:rPr lang="ko-KR" altLang="en-US" sz="2000" b="1" dirty="0"/>
              <a:t>장의 다른 각도에서 본 이미지를 생성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E58553-7F92-002C-99C8-DC73258C84C7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ZERO123++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BA2D9A2-0444-14EB-71E1-02AE176B562A}"/>
              </a:ext>
            </a:extLst>
          </p:cNvPr>
          <p:cNvSpPr/>
          <p:nvPr/>
        </p:nvSpPr>
        <p:spPr>
          <a:xfrm>
            <a:off x="6415668" y="1605775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DUSt3r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E82B-FE47-B3D6-1EF5-453A2B0D7532}"/>
              </a:ext>
            </a:extLst>
          </p:cNvPr>
          <p:cNvSpPr txBox="1"/>
          <p:nvPr/>
        </p:nvSpPr>
        <p:spPr>
          <a:xfrm>
            <a:off x="6415668" y="5493554"/>
            <a:ext cx="5209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6</a:t>
            </a:r>
            <a:r>
              <a:rPr lang="ko-KR" altLang="en-US" sz="2000" b="1" dirty="0"/>
              <a:t>장의 이미지를 이용하여 </a:t>
            </a:r>
            <a:r>
              <a:rPr lang="en-US" altLang="ko-KR" sz="2000" b="1" dirty="0"/>
              <a:t>3D </a:t>
            </a:r>
            <a:r>
              <a:rPr lang="ko-KR" altLang="en-US" sz="2000" b="1" dirty="0"/>
              <a:t>모델을 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8B6D1D-0E38-4F05-AA28-E4151E35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178" y="2843750"/>
            <a:ext cx="2430675" cy="1979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4943B7-048B-431A-9E0C-F230D8E93FF9}"/>
              </a:ext>
            </a:extLst>
          </p:cNvPr>
          <p:cNvSpPr/>
          <p:nvPr/>
        </p:nvSpPr>
        <p:spPr>
          <a:xfrm>
            <a:off x="9904732" y="6384022"/>
            <a:ext cx="227887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Zero123++: 일관된 다중 뷰 확산 기반 모델을 위한 단일 이미지 - Unite.AI">
            <a:extLst>
              <a:ext uri="{FF2B5EF4-FFF2-40B4-BE49-F238E27FC236}">
                <a16:creationId xmlns:a16="http://schemas.microsoft.com/office/drawing/2014/main" id="{7AB3C114-E7BC-40F9-95FF-10E4D7BA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88" y="2745679"/>
            <a:ext cx="3192385" cy="21113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30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120DA48-A20E-4E82-A2E0-77902AFC9295}"/>
              </a:ext>
            </a:extLst>
          </p:cNvPr>
          <p:cNvSpPr/>
          <p:nvPr/>
        </p:nvSpPr>
        <p:spPr>
          <a:xfrm>
            <a:off x="4018436" y="909095"/>
            <a:ext cx="4072961" cy="56135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F2E87A-47AD-4D4D-ACC7-E97579222D6F}"/>
              </a:ext>
            </a:extLst>
          </p:cNvPr>
          <p:cNvSpPr/>
          <p:nvPr/>
        </p:nvSpPr>
        <p:spPr>
          <a:xfrm>
            <a:off x="8739933" y="3334229"/>
            <a:ext cx="2674380" cy="1155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구조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2A57E29-A1BC-C046-A923-9F5692D06098}"/>
              </a:ext>
            </a:extLst>
          </p:cNvPr>
          <p:cNvSpPr/>
          <p:nvPr/>
        </p:nvSpPr>
        <p:spPr>
          <a:xfrm>
            <a:off x="721774" y="1460811"/>
            <a:ext cx="2750304" cy="11552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239D0E-10F8-38E2-D121-FBA9DEE1CE54}"/>
              </a:ext>
            </a:extLst>
          </p:cNvPr>
          <p:cNvSpPr/>
          <p:nvPr/>
        </p:nvSpPr>
        <p:spPr>
          <a:xfrm>
            <a:off x="8739933" y="1460811"/>
            <a:ext cx="2653829" cy="1155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1296DFD-80B7-B517-6EFB-B5678FE27D98}"/>
              </a:ext>
            </a:extLst>
          </p:cNvPr>
          <p:cNvSpPr/>
          <p:nvPr/>
        </p:nvSpPr>
        <p:spPr>
          <a:xfrm>
            <a:off x="5131419" y="1460809"/>
            <a:ext cx="1929161" cy="11552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처리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874814" y="1784194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0982D6-23CD-0909-7492-094CC42E4AEF}"/>
              </a:ext>
            </a:extLst>
          </p:cNvPr>
          <p:cNvSpPr/>
          <p:nvPr/>
        </p:nvSpPr>
        <p:spPr>
          <a:xfrm>
            <a:off x="8822215" y="1784194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E6A05-8A50-08E6-D4C0-03D751572402}"/>
              </a:ext>
            </a:extLst>
          </p:cNvPr>
          <p:cNvSpPr txBox="1"/>
          <p:nvPr/>
        </p:nvSpPr>
        <p:spPr>
          <a:xfrm>
            <a:off x="766434" y="1872916"/>
            <a:ext cx="273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웹에 </a:t>
            </a:r>
            <a:r>
              <a:rPr lang="en-US" altLang="ko-KR" b="1" dirty="0"/>
              <a:t>2D </a:t>
            </a:r>
            <a:r>
              <a:rPr lang="ko-KR" altLang="en-US" b="1" dirty="0"/>
              <a:t>이미지 업로드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A70E52-FD1B-917F-A544-2C99FE03930B}"/>
              </a:ext>
            </a:extLst>
          </p:cNvPr>
          <p:cNvSpPr txBox="1"/>
          <p:nvPr/>
        </p:nvSpPr>
        <p:spPr>
          <a:xfrm>
            <a:off x="8932268" y="184485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웹 상에 </a:t>
            </a:r>
            <a:r>
              <a:rPr lang="en-US" altLang="ko-KR" b="1" dirty="0"/>
              <a:t>3D </a:t>
            </a:r>
            <a:r>
              <a:rPr lang="ko-KR" altLang="en-US" b="1" dirty="0"/>
              <a:t>파일 생성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D25EBF-1B12-0C76-C124-5CD134CC27F7}"/>
              </a:ext>
            </a:extLst>
          </p:cNvPr>
          <p:cNvCxnSpPr>
            <a:cxnSpLocks/>
          </p:cNvCxnSpPr>
          <p:nvPr/>
        </p:nvCxnSpPr>
        <p:spPr>
          <a:xfrm>
            <a:off x="3434576" y="2013478"/>
            <a:ext cx="195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F79CBB-ED09-2BD1-0994-EFD9B9A71B03}"/>
              </a:ext>
            </a:extLst>
          </p:cNvPr>
          <p:cNvCxnSpPr>
            <a:cxnSpLocks/>
          </p:cNvCxnSpPr>
          <p:nvPr/>
        </p:nvCxnSpPr>
        <p:spPr>
          <a:xfrm>
            <a:off x="6859959" y="2035780"/>
            <a:ext cx="195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03FF2AD-9E76-4796-B522-37AF5531F1AB}"/>
              </a:ext>
            </a:extLst>
          </p:cNvPr>
          <p:cNvSpPr/>
          <p:nvPr/>
        </p:nvSpPr>
        <p:spPr>
          <a:xfrm>
            <a:off x="4419280" y="3585516"/>
            <a:ext cx="1377688" cy="11552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2D </a:t>
            </a:r>
            <a:r>
              <a:rPr lang="ko-KR" altLang="en-US" dirty="0">
                <a:solidFill>
                  <a:schemeClr val="tx1"/>
                </a:solidFill>
              </a:rPr>
              <a:t>이미지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9A070FD-8736-4286-A735-78B0FA59D008}"/>
              </a:ext>
            </a:extLst>
          </p:cNvPr>
          <p:cNvSpPr/>
          <p:nvPr/>
        </p:nvSpPr>
        <p:spPr>
          <a:xfrm>
            <a:off x="6369556" y="3585516"/>
            <a:ext cx="1377689" cy="11552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3D</a:t>
            </a:r>
            <a:r>
              <a:rPr lang="ko-KR" altLang="en-US" dirty="0">
                <a:solidFill>
                  <a:schemeClr val="tx1"/>
                </a:solidFill>
              </a:rPr>
              <a:t>화된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출력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67D3531-8234-4415-95E1-03EDDE26D6CF}"/>
              </a:ext>
            </a:extLst>
          </p:cNvPr>
          <p:cNvSpPr/>
          <p:nvPr/>
        </p:nvSpPr>
        <p:spPr>
          <a:xfrm>
            <a:off x="3369899" y="5331904"/>
            <a:ext cx="2103120" cy="11552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7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Zero123++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(2D </a:t>
            </a:r>
            <a:r>
              <a:rPr lang="ko-KR" altLang="en-US" sz="1400" dirty="0">
                <a:solidFill>
                  <a:schemeClr val="tx1"/>
                </a:solidFill>
              </a:rPr>
              <a:t>이미지 한 장을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개 시점에 대한 이미지화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4C32CDF-44E5-4078-8B14-885B5C0195CB}"/>
              </a:ext>
            </a:extLst>
          </p:cNvPr>
          <p:cNvSpPr/>
          <p:nvPr/>
        </p:nvSpPr>
        <p:spPr>
          <a:xfrm>
            <a:off x="6697863" y="5331904"/>
            <a:ext cx="2103122" cy="11552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Dust3r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(6</a:t>
            </a:r>
            <a:r>
              <a:rPr lang="ko-KR" altLang="en-US" sz="1400" dirty="0">
                <a:solidFill>
                  <a:schemeClr val="tx1"/>
                </a:solidFill>
              </a:rPr>
              <a:t>개 시점의 </a:t>
            </a:r>
            <a:r>
              <a:rPr lang="en-US" altLang="ko-KR" sz="1400" dirty="0">
                <a:solidFill>
                  <a:schemeClr val="tx1"/>
                </a:solidFill>
              </a:rPr>
              <a:t>2D </a:t>
            </a:r>
            <a:r>
              <a:rPr lang="ko-KR" altLang="en-US" sz="1400" dirty="0">
                <a:solidFill>
                  <a:schemeClr val="tx1"/>
                </a:solidFill>
              </a:rPr>
              <a:t>이미지를 바탕으로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</a:rPr>
              <a:t>3D </a:t>
            </a:r>
            <a:r>
              <a:rPr lang="ko-KR" altLang="en-US" sz="1400" dirty="0">
                <a:solidFill>
                  <a:schemeClr val="tx1"/>
                </a:solidFill>
              </a:rPr>
              <a:t>객체 생성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A10717-8474-446E-92B8-4DACF8D2AD40}"/>
              </a:ext>
            </a:extLst>
          </p:cNvPr>
          <p:cNvCxnSpPr>
            <a:cxnSpLocks/>
          </p:cNvCxnSpPr>
          <p:nvPr/>
        </p:nvCxnSpPr>
        <p:spPr>
          <a:xfrm>
            <a:off x="5386039" y="2802939"/>
            <a:ext cx="0" cy="53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813A9CA-4B29-44CC-9AED-6849972343C3}"/>
              </a:ext>
            </a:extLst>
          </p:cNvPr>
          <p:cNvCxnSpPr>
            <a:cxnSpLocks/>
          </p:cNvCxnSpPr>
          <p:nvPr/>
        </p:nvCxnSpPr>
        <p:spPr>
          <a:xfrm flipV="1">
            <a:off x="6697863" y="2819744"/>
            <a:ext cx="0" cy="5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생각 풍선: 구름 모양 38">
            <a:extLst>
              <a:ext uri="{FF2B5EF4-FFF2-40B4-BE49-F238E27FC236}">
                <a16:creationId xmlns:a16="http://schemas.microsoft.com/office/drawing/2014/main" id="{59F691C2-8246-4B5C-9320-20EFBE70888E}"/>
              </a:ext>
            </a:extLst>
          </p:cNvPr>
          <p:cNvSpPr/>
          <p:nvPr/>
        </p:nvSpPr>
        <p:spPr>
          <a:xfrm>
            <a:off x="3451528" y="2319311"/>
            <a:ext cx="1561721" cy="503995"/>
          </a:xfrm>
          <a:prstGeom prst="cloudCallout">
            <a:avLst>
              <a:gd name="adj1" fmla="val 54619"/>
              <a:gd name="adj2" fmla="val -62160"/>
            </a:avLst>
          </a:prstGeom>
          <a:solidFill>
            <a:schemeClr val="bg2">
              <a:lumMod val="60000"/>
              <a:lumOff val="4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영역</a:t>
            </a:r>
          </a:p>
        </p:txBody>
      </p:sp>
      <p:sp>
        <p:nvSpPr>
          <p:cNvPr id="40" name="생각 풍선: 구름 모양 39">
            <a:extLst>
              <a:ext uri="{FF2B5EF4-FFF2-40B4-BE49-F238E27FC236}">
                <a16:creationId xmlns:a16="http://schemas.microsoft.com/office/drawing/2014/main" id="{DFE28C8D-2E3F-4B44-8FBF-EF3ABA283CDB}"/>
              </a:ext>
            </a:extLst>
          </p:cNvPr>
          <p:cNvSpPr/>
          <p:nvPr/>
        </p:nvSpPr>
        <p:spPr>
          <a:xfrm>
            <a:off x="3443684" y="2979303"/>
            <a:ext cx="1561721" cy="503995"/>
          </a:xfrm>
          <a:prstGeom prst="cloudCallout">
            <a:avLst>
              <a:gd name="adj1" fmla="val 46246"/>
              <a:gd name="adj2" fmla="val 55764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영역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569F27A-5259-47CF-85D5-80BA394D015D}"/>
              </a:ext>
            </a:extLst>
          </p:cNvPr>
          <p:cNvCxnSpPr>
            <a:cxnSpLocks/>
          </p:cNvCxnSpPr>
          <p:nvPr/>
        </p:nvCxnSpPr>
        <p:spPr>
          <a:xfrm>
            <a:off x="5836788" y="5878375"/>
            <a:ext cx="53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411E748-67BD-4505-814E-00B256074DED}"/>
              </a:ext>
            </a:extLst>
          </p:cNvPr>
          <p:cNvCxnSpPr>
            <a:cxnSpLocks/>
          </p:cNvCxnSpPr>
          <p:nvPr/>
        </p:nvCxnSpPr>
        <p:spPr>
          <a:xfrm flipH="1">
            <a:off x="4861669" y="4809926"/>
            <a:ext cx="287471" cy="40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28DCD95-CD82-432E-AF7C-7CF4E215531B}"/>
              </a:ext>
            </a:extLst>
          </p:cNvPr>
          <p:cNvCxnSpPr>
            <a:cxnSpLocks/>
          </p:cNvCxnSpPr>
          <p:nvPr/>
        </p:nvCxnSpPr>
        <p:spPr>
          <a:xfrm flipH="1" flipV="1">
            <a:off x="7042862" y="4843472"/>
            <a:ext cx="417221" cy="38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770943C-4F89-46E1-A860-84E61E860FD5}"/>
              </a:ext>
            </a:extLst>
          </p:cNvPr>
          <p:cNvSpPr/>
          <p:nvPr/>
        </p:nvSpPr>
        <p:spPr>
          <a:xfrm>
            <a:off x="8822215" y="3435626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76415-B3A7-7EE2-1282-B9809D71AC03}"/>
              </a:ext>
            </a:extLst>
          </p:cNvPr>
          <p:cNvSpPr txBox="1"/>
          <p:nvPr/>
        </p:nvSpPr>
        <p:spPr>
          <a:xfrm>
            <a:off x="8882573" y="3474499"/>
            <a:ext cx="2374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Three JS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웹 상에서 </a:t>
            </a:r>
            <a:r>
              <a:rPr lang="en-US" altLang="ko-KR" sz="1600" b="1" dirty="0"/>
              <a:t>3D </a:t>
            </a:r>
            <a:r>
              <a:rPr lang="ko-KR" altLang="en-US" sz="1600" b="1" dirty="0"/>
              <a:t>파일 확인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38961F-7A4F-47FE-BEEA-F666538BB1E8}"/>
              </a:ext>
            </a:extLst>
          </p:cNvPr>
          <p:cNvCxnSpPr>
            <a:cxnSpLocks/>
          </p:cNvCxnSpPr>
          <p:nvPr/>
        </p:nvCxnSpPr>
        <p:spPr>
          <a:xfrm flipV="1">
            <a:off x="10046468" y="2722060"/>
            <a:ext cx="0" cy="51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262659-9A9B-4C9E-87BE-8145D2F14CF9}"/>
              </a:ext>
            </a:extLst>
          </p:cNvPr>
          <p:cNvSpPr/>
          <p:nvPr/>
        </p:nvSpPr>
        <p:spPr>
          <a:xfrm>
            <a:off x="9904732" y="6384022"/>
            <a:ext cx="227887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수행 절차 및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5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EB2FBA94-1216-4BD3-AF22-D599215F3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83773"/>
              </p:ext>
            </p:extLst>
          </p:nvPr>
        </p:nvGraphicFramePr>
        <p:xfrm>
          <a:off x="342145" y="1235075"/>
          <a:ext cx="11507709" cy="4590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063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2999289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352945">
                  <a:extLst>
                    <a:ext uri="{9D8B030D-6E8A-4147-A177-3AD203B41FA5}">
                      <a16:colId xmlns:a16="http://schemas.microsoft.com/office/drawing/2014/main" val="2093125331"/>
                    </a:ext>
                  </a:extLst>
                </a:gridCol>
                <a:gridCol w="2117412">
                  <a:extLst>
                    <a:ext uri="{9D8B030D-6E8A-4147-A177-3AD203B41FA5}">
                      <a16:colId xmlns:a16="http://schemas.microsoft.com/office/drawing/2014/main" val="2537655998"/>
                    </a:ext>
                  </a:extLst>
                </a:gridCol>
              </a:tblGrid>
              <a:tr h="655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기간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활동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68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사전기획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3/18(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 ~ 3/23(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프로젝트 기획 및 주제 선정 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기획안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아이디어 선정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* 2D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사진의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3D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모델링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13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데이터수집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3/20(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 ~ 3/29(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필요 데이터 수집 및 절차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외부 데이터 수집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적절한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2D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사진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485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데이터 </a:t>
                      </a:r>
                      <a:r>
                        <a:rPr lang="ko-KR" altLang="en-US" sz="18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전처리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4/1(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 ~ 4/5(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데이터 정제 및 정규화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중간점검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  <a:tr h="65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4/8(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 ~ 4/12(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모형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모델 최적화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노이즈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159545"/>
                  </a:ext>
                </a:extLst>
              </a:tr>
              <a:tr h="65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서비스 구축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4/15 ~ 4/19(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웹 서비스 시스템 설계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웹 플랫폼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최적화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오류수정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44382"/>
                  </a:ext>
                </a:extLst>
              </a:tr>
              <a:tr h="655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총 개발기간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3/18(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4/19(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총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7492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733BE6C-C094-4EFA-8B6E-F3C0A688DC0B}"/>
              </a:ext>
            </a:extLst>
          </p:cNvPr>
          <p:cNvSpPr/>
          <p:nvPr/>
        </p:nvSpPr>
        <p:spPr>
          <a:xfrm>
            <a:off x="9904732" y="6384022"/>
            <a:ext cx="227887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01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과정 및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479368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479368" cy="604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FAB6FC5-EC2F-D1EC-DD06-0B98B07DC59E}"/>
              </a:ext>
            </a:extLst>
          </p:cNvPr>
          <p:cNvSpPr/>
          <p:nvPr/>
        </p:nvSpPr>
        <p:spPr>
          <a:xfrm>
            <a:off x="4857098" y="2034057"/>
            <a:ext cx="2479368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56E320D2-6CF7-6819-4E39-17B2B9EAC5E9}"/>
              </a:ext>
            </a:extLst>
          </p:cNvPr>
          <p:cNvSpPr/>
          <p:nvPr/>
        </p:nvSpPr>
        <p:spPr>
          <a:xfrm>
            <a:off x="8815912" y="2036558"/>
            <a:ext cx="2479368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6EAA12E-ECAB-7F11-AD10-21ECA8351226}"/>
              </a:ext>
            </a:extLst>
          </p:cNvPr>
          <p:cNvSpPr txBox="1"/>
          <p:nvPr/>
        </p:nvSpPr>
        <p:spPr>
          <a:xfrm>
            <a:off x="3937420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A7B2AE5-7D30-CF73-42F8-B874FB227ECB}"/>
              </a:ext>
            </a:extLst>
          </p:cNvPr>
          <p:cNvSpPr txBox="1"/>
          <p:nvPr/>
        </p:nvSpPr>
        <p:spPr>
          <a:xfrm>
            <a:off x="7881261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928223" y="2151529"/>
            <a:ext cx="247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4A9F311-8096-9FD0-6498-94D50549966A}"/>
              </a:ext>
            </a:extLst>
          </p:cNvPr>
          <p:cNvSpPr/>
          <p:nvPr/>
        </p:nvSpPr>
        <p:spPr>
          <a:xfrm>
            <a:off x="4857097" y="2034055"/>
            <a:ext cx="2479368" cy="604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201F6B-3FD5-88A5-F7F9-64F72411D1B5}"/>
              </a:ext>
            </a:extLst>
          </p:cNvPr>
          <p:cNvSpPr txBox="1"/>
          <p:nvPr/>
        </p:nvSpPr>
        <p:spPr>
          <a:xfrm>
            <a:off x="4857095" y="2149028"/>
            <a:ext cx="247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646960E-6432-41CE-8F0E-633C05CF442A}"/>
              </a:ext>
            </a:extLst>
          </p:cNvPr>
          <p:cNvSpPr/>
          <p:nvPr/>
        </p:nvSpPr>
        <p:spPr>
          <a:xfrm>
            <a:off x="8815910" y="2036556"/>
            <a:ext cx="2479368" cy="6042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AEE94E1-7ECD-7E8E-B184-DB6633C8453B}"/>
              </a:ext>
            </a:extLst>
          </p:cNvPr>
          <p:cNvSpPr txBox="1"/>
          <p:nvPr/>
        </p:nvSpPr>
        <p:spPr>
          <a:xfrm>
            <a:off x="8815907" y="2151529"/>
            <a:ext cx="247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928222" y="4088764"/>
            <a:ext cx="247937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중첩 결과 오브젝트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위치 및 깊이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불일치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색상 구별 불가로 폐기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6EEF8CA-FD93-FEFC-4981-1D912F6C52D4}"/>
              </a:ext>
            </a:extLst>
          </p:cNvPr>
          <p:cNvSpPr txBox="1"/>
          <p:nvPr/>
        </p:nvSpPr>
        <p:spPr>
          <a:xfrm>
            <a:off x="4857095" y="4087268"/>
            <a:ext cx="2479370" cy="110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생성된 이미지 간의 관계성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육안으론 같은 오브젝트로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보이지만 생성된 이미지 간의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동일한 패턴 혹은 형식이 아님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77A00BE-0148-2590-3FB0-94CE3BC750C4}"/>
              </a:ext>
            </a:extLst>
          </p:cNvPr>
          <p:cNvSpPr txBox="1"/>
          <p:nvPr/>
        </p:nvSpPr>
        <p:spPr>
          <a:xfrm>
            <a:off x="8815909" y="4087267"/>
            <a:ext cx="2479368" cy="110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생성된 이미지들의 </a:t>
            </a: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depthmap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3D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공간에 중첩하여 성공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하지만 노이즈 및 보이지 않는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각도는 생성 불가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생각 풍선: 구름 모양 23">
            <a:extLst>
              <a:ext uri="{FF2B5EF4-FFF2-40B4-BE49-F238E27FC236}">
                <a16:creationId xmlns:a16="http://schemas.microsoft.com/office/drawing/2014/main" id="{F8B42E9F-294B-48C8-9A3B-729BACD48EBB}"/>
              </a:ext>
            </a:extLst>
          </p:cNvPr>
          <p:cNvSpPr/>
          <p:nvPr/>
        </p:nvSpPr>
        <p:spPr>
          <a:xfrm>
            <a:off x="1343392" y="3209551"/>
            <a:ext cx="1649029" cy="529626"/>
          </a:xfrm>
          <a:prstGeom prst="cloudCallout">
            <a:avLst>
              <a:gd name="adj1" fmla="val -1499"/>
              <a:gd name="adj2" fmla="val -99784"/>
            </a:avLst>
          </a:prstGeom>
          <a:solidFill>
            <a:srgbClr val="FF0000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Midas</a:t>
            </a:r>
          </a:p>
          <a:p>
            <a:pPr algn="ctr"/>
            <a:r>
              <a:rPr lang="en-US" altLang="ko-KR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depthmap</a:t>
            </a:r>
            <a:r>
              <a:rPr lang="ko-KR" alt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</a:t>
            </a:r>
            <a:r>
              <a:rPr lang="en-US" altLang="ko-KR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accent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생각 풍선: 구름 모양 24">
            <a:extLst>
              <a:ext uri="{FF2B5EF4-FFF2-40B4-BE49-F238E27FC236}">
                <a16:creationId xmlns:a16="http://schemas.microsoft.com/office/drawing/2014/main" id="{1821E62F-B344-48B3-959D-B6C59C6581F1}"/>
              </a:ext>
            </a:extLst>
          </p:cNvPr>
          <p:cNvSpPr/>
          <p:nvPr/>
        </p:nvSpPr>
        <p:spPr>
          <a:xfrm>
            <a:off x="5234141" y="3209551"/>
            <a:ext cx="1649029" cy="529626"/>
          </a:xfrm>
          <a:prstGeom prst="cloudCallout">
            <a:avLst>
              <a:gd name="adj1" fmla="val -1499"/>
              <a:gd name="adj2" fmla="val -99784"/>
            </a:avLst>
          </a:prstGeom>
          <a:solidFill>
            <a:srgbClr val="FF0000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Colmap</a:t>
            </a:r>
            <a:endParaRPr lang="en-US" altLang="ko-KR" sz="1000" b="1" dirty="0">
              <a:solidFill>
                <a:schemeClr val="accent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 생성</a:t>
            </a:r>
            <a:r>
              <a:rPr lang="en-US" altLang="ko-KR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accent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생각 풍선: 구름 모양 25">
            <a:extLst>
              <a:ext uri="{FF2B5EF4-FFF2-40B4-BE49-F238E27FC236}">
                <a16:creationId xmlns:a16="http://schemas.microsoft.com/office/drawing/2014/main" id="{2357E488-754E-4FD6-968D-355189B87D1F}"/>
              </a:ext>
            </a:extLst>
          </p:cNvPr>
          <p:cNvSpPr/>
          <p:nvPr/>
        </p:nvSpPr>
        <p:spPr>
          <a:xfrm>
            <a:off x="9285391" y="3211472"/>
            <a:ext cx="1649029" cy="529626"/>
          </a:xfrm>
          <a:prstGeom prst="cloudCallout">
            <a:avLst>
              <a:gd name="adj1" fmla="val -1499"/>
              <a:gd name="adj2" fmla="val -99784"/>
            </a:avLst>
          </a:prstGeom>
          <a:solidFill>
            <a:srgbClr val="0070C0"/>
          </a:solidFill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Dust3r</a:t>
            </a:r>
          </a:p>
          <a:p>
            <a:pPr algn="ctr"/>
            <a:r>
              <a:rPr lang="en-US" altLang="ko-KR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depthmap</a:t>
            </a:r>
            <a:r>
              <a:rPr lang="ko-KR" alt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중첩</a:t>
            </a:r>
            <a:r>
              <a:rPr lang="en-US" altLang="ko-KR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accent1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2F9181-6FCE-4BFF-8940-3B4995588074}"/>
              </a:ext>
            </a:extLst>
          </p:cNvPr>
          <p:cNvSpPr/>
          <p:nvPr/>
        </p:nvSpPr>
        <p:spPr>
          <a:xfrm>
            <a:off x="9904732" y="6384022"/>
            <a:ext cx="227887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3B0E36-B6E8-433C-8D91-270DB8A095F8}"/>
              </a:ext>
            </a:extLst>
          </p:cNvPr>
          <p:cNvSpPr txBox="1"/>
          <p:nvPr/>
        </p:nvSpPr>
        <p:spPr>
          <a:xfrm>
            <a:off x="1718718" y="778415"/>
            <a:ext cx="246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Zero123++ </a:t>
            </a:r>
            <a:r>
              <a:rPr lang="ko-KR" altLang="en-US" dirty="0"/>
              <a:t>적용 후</a:t>
            </a:r>
          </a:p>
        </p:txBody>
      </p:sp>
    </p:spTree>
    <p:extLst>
      <p:ext uri="{BB962C8B-B14F-4D97-AF65-F5344CB8AC3E}">
        <p14:creationId xmlns:p14="http://schemas.microsoft.com/office/powerpoint/2010/main" val="225949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과정 및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6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4434A72-99D0-EEFF-A0DA-487A2B6E0DBB}"/>
              </a:ext>
            </a:extLst>
          </p:cNvPr>
          <p:cNvSpPr/>
          <p:nvPr/>
        </p:nvSpPr>
        <p:spPr>
          <a:xfrm>
            <a:off x="514350" y="1269119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갈매기형 수장 5">
            <a:extLst>
              <a:ext uri="{FF2B5EF4-FFF2-40B4-BE49-F238E27FC236}">
                <a16:creationId xmlns:a16="http://schemas.microsoft.com/office/drawing/2014/main" id="{0E07B844-C096-51A3-0FAD-C00D33167A73}"/>
              </a:ext>
            </a:extLst>
          </p:cNvPr>
          <p:cNvSpPr/>
          <p:nvPr/>
        </p:nvSpPr>
        <p:spPr>
          <a:xfrm>
            <a:off x="7743824" y="2271827"/>
            <a:ext cx="3933825" cy="1399868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/>
              <a:t>Colab</a:t>
            </a:r>
            <a:r>
              <a:rPr lang="ko-KR" altLang="en-US" dirty="0"/>
              <a:t>에서 코드 작성</a:t>
            </a:r>
          </a:p>
        </p:txBody>
      </p:sp>
      <p:sp>
        <p:nvSpPr>
          <p:cNvPr id="37" name="갈매기형 수장 4">
            <a:extLst>
              <a:ext uri="{FF2B5EF4-FFF2-40B4-BE49-F238E27FC236}">
                <a16:creationId xmlns:a16="http://schemas.microsoft.com/office/drawing/2014/main" id="{DCC2866F-2DE9-D284-8E0D-6073E0008D0F}"/>
              </a:ext>
            </a:extLst>
          </p:cNvPr>
          <p:cNvSpPr/>
          <p:nvPr/>
        </p:nvSpPr>
        <p:spPr>
          <a:xfrm>
            <a:off x="4129087" y="2271827"/>
            <a:ext cx="3933825" cy="1399868"/>
          </a:xfrm>
          <a:prstGeom prst="chevr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오각형 3">
            <a:extLst>
              <a:ext uri="{FF2B5EF4-FFF2-40B4-BE49-F238E27FC236}">
                <a16:creationId xmlns:a16="http://schemas.microsoft.com/office/drawing/2014/main" id="{A2CF9C23-9162-302E-80E1-CE4F4AFADDD2}"/>
              </a:ext>
            </a:extLst>
          </p:cNvPr>
          <p:cNvSpPr/>
          <p:nvPr/>
        </p:nvSpPr>
        <p:spPr>
          <a:xfrm>
            <a:off x="514350" y="2271827"/>
            <a:ext cx="3933825" cy="139986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176F344C-86C8-E661-F801-5F12F0AD696C}"/>
              </a:ext>
            </a:extLst>
          </p:cNvPr>
          <p:cNvSpPr/>
          <p:nvPr/>
        </p:nvSpPr>
        <p:spPr>
          <a:xfrm rot="5400000">
            <a:off x="5568555" y="354371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B5803744-11D8-B50B-CAF7-88F6420748C5}"/>
              </a:ext>
            </a:extLst>
          </p:cNvPr>
          <p:cNvSpPr/>
          <p:nvPr/>
        </p:nvSpPr>
        <p:spPr>
          <a:xfrm rot="5400000" flipV="1">
            <a:off x="1930006" y="361322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7CA7233C-0970-DB53-D287-6186BCAD50F0}"/>
              </a:ext>
            </a:extLst>
          </p:cNvPr>
          <p:cNvSpPr/>
          <p:nvPr/>
        </p:nvSpPr>
        <p:spPr>
          <a:xfrm rot="5400000" flipV="1">
            <a:off x="9159480" y="35731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26A202-16E9-28B6-D5D5-3413AA76C0ED}"/>
              </a:ext>
            </a:extLst>
          </p:cNvPr>
          <p:cNvSpPr txBox="1"/>
          <p:nvPr/>
        </p:nvSpPr>
        <p:spPr>
          <a:xfrm>
            <a:off x="1510291" y="136696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사진 준비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260C37-8F0A-EC78-F903-81340BFFFF90}"/>
              </a:ext>
            </a:extLst>
          </p:cNvPr>
          <p:cNvSpPr txBox="1"/>
          <p:nvPr/>
        </p:nvSpPr>
        <p:spPr>
          <a:xfrm>
            <a:off x="8136234" y="1367594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생성된 이미지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F8676B-60A1-7789-471F-8945C6175961}"/>
              </a:ext>
            </a:extLst>
          </p:cNvPr>
          <p:cNvSpPr txBox="1"/>
          <p:nvPr/>
        </p:nvSpPr>
        <p:spPr>
          <a:xfrm>
            <a:off x="4643456" y="4296166"/>
            <a:ext cx="213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최종 결과 확인</a:t>
            </a: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4A7D3243-FCCE-4D20-990B-2892C10A8201}"/>
              </a:ext>
            </a:extLst>
          </p:cNvPr>
          <p:cNvSpPr/>
          <p:nvPr/>
        </p:nvSpPr>
        <p:spPr>
          <a:xfrm>
            <a:off x="4152899" y="5164354"/>
            <a:ext cx="3933825" cy="1399868"/>
          </a:xfrm>
          <a:prstGeom prst="chevron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2E0142CB-3C29-491A-893B-410D16326D29}"/>
              </a:ext>
            </a:extLst>
          </p:cNvPr>
          <p:cNvSpPr/>
          <p:nvPr/>
        </p:nvSpPr>
        <p:spPr>
          <a:xfrm>
            <a:off x="538162" y="5164354"/>
            <a:ext cx="3933825" cy="1399868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9FD0C06D-59C8-4FF5-8FC9-8880D4837404}"/>
              </a:ext>
            </a:extLst>
          </p:cNvPr>
          <p:cNvSpPr/>
          <p:nvPr/>
        </p:nvSpPr>
        <p:spPr>
          <a:xfrm rot="5400000">
            <a:off x="2162770" y="326001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B5DC0875-5E5F-4EA8-AF6B-D16CA0756717}"/>
              </a:ext>
            </a:extLst>
          </p:cNvPr>
          <p:cNvSpPr/>
          <p:nvPr/>
        </p:nvSpPr>
        <p:spPr>
          <a:xfrm rot="5400000" flipV="1">
            <a:off x="5568555" y="3249842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17C7DA-197A-409E-B9D5-5E8CDDB4DF3A}"/>
              </a:ext>
            </a:extLst>
          </p:cNvPr>
          <p:cNvSpPr txBox="1"/>
          <p:nvPr/>
        </p:nvSpPr>
        <p:spPr>
          <a:xfrm>
            <a:off x="4545309" y="1074693"/>
            <a:ext cx="236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ZERO123++</a:t>
            </a:r>
            <a:r>
              <a:rPr lang="ko-KR" altLang="en-US" dirty="0"/>
              <a:t>을 이용한 이미지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FDB3F-29EA-433A-B497-E0D64210D1FE}"/>
              </a:ext>
            </a:extLst>
          </p:cNvPr>
          <p:cNvSpPr txBox="1"/>
          <p:nvPr/>
        </p:nvSpPr>
        <p:spPr>
          <a:xfrm>
            <a:off x="1217656" y="4019167"/>
            <a:ext cx="213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Dust3r </a:t>
            </a:r>
            <a:r>
              <a:rPr lang="ko-KR" altLang="en-US" dirty="0"/>
              <a:t>모델을</a:t>
            </a:r>
            <a:endParaRPr lang="en-US" altLang="ko-KR" dirty="0"/>
          </a:p>
          <a:p>
            <a:pPr algn="ctr"/>
            <a:r>
              <a:rPr lang="ko-KR" altLang="en-US" dirty="0"/>
              <a:t> 이용한 </a:t>
            </a:r>
            <a:r>
              <a:rPr lang="en-US" altLang="ko-KR" dirty="0"/>
              <a:t>3D </a:t>
            </a:r>
            <a:r>
              <a:rPr lang="ko-KR" altLang="en-US" dirty="0"/>
              <a:t>객체화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44BA11-2FBA-4B12-AE85-2EE8D78B32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93" y="2354220"/>
            <a:ext cx="570080" cy="57008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62FD28-1370-4405-8DB6-81FC55F69D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02" y="2345495"/>
            <a:ext cx="570080" cy="57008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B75473-9FE9-46E2-9CCF-04E14939DC0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22" y="2354220"/>
            <a:ext cx="570080" cy="57008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CC7E37-9F80-43ED-9E54-DB91C4947CA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33" y="3043867"/>
            <a:ext cx="570081" cy="570081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7094B6-8BF6-449F-AB8D-8B0E2603574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02" y="3034962"/>
            <a:ext cx="570080" cy="57008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BE75976-C515-471C-9DC4-71B9585490D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70" y="3010538"/>
            <a:ext cx="570080" cy="57008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BEA008-0C8A-41B5-8470-A0F8F89387F5}"/>
              </a:ext>
            </a:extLst>
          </p:cNvPr>
          <p:cNvSpPr/>
          <p:nvPr/>
        </p:nvSpPr>
        <p:spPr>
          <a:xfrm>
            <a:off x="9904732" y="6384022"/>
            <a:ext cx="227887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FE7C3F0-B102-4E5F-9DCB-611482A93E9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90803" y="2446811"/>
            <a:ext cx="1399869" cy="1049902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9E4D8F4-CD27-4DC0-89F4-1AD92187B43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21" y="5185744"/>
            <a:ext cx="1852115" cy="1357753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3544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741</Words>
  <Application>Microsoft Office PowerPoint</Application>
  <PresentationFormat>와이드스크린</PresentationFormat>
  <Paragraphs>212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Pretendard</vt:lpstr>
      <vt:lpstr>Pretendard ExtraBold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Administrator</cp:lastModifiedBy>
  <cp:revision>136</cp:revision>
  <dcterms:created xsi:type="dcterms:W3CDTF">2022-05-10T00:06:31Z</dcterms:created>
  <dcterms:modified xsi:type="dcterms:W3CDTF">2024-04-18T07:50:49Z</dcterms:modified>
</cp:coreProperties>
</file>