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60" r:id="rId4"/>
    <p:sldId id="263" r:id="rId5"/>
    <p:sldId id="256" r:id="rId6"/>
    <p:sldId id="274" r:id="rId7"/>
    <p:sldId id="273" r:id="rId8"/>
    <p:sldId id="258" r:id="rId9"/>
    <p:sldId id="279" r:id="rId10"/>
    <p:sldId id="276" r:id="rId11"/>
    <p:sldId id="277" r:id="rId12"/>
    <p:sldId id="278" r:id="rId13"/>
    <p:sldId id="265" r:id="rId14"/>
    <p:sldId id="266" r:id="rId15"/>
    <p:sldId id="27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569"/>
    <a:srgbClr val="FBFBFD"/>
    <a:srgbClr val="00216C"/>
    <a:srgbClr val="001545"/>
    <a:srgbClr val="F6F9E7"/>
    <a:srgbClr val="F9F9E5"/>
    <a:srgbClr val="F9FBEF"/>
    <a:srgbClr val="FFF3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27462-41D3-458C-9CEB-55CAC5B6F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9CC6D2-E3B4-44B2-8FB3-CCF25BDAB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14071D-BD67-4957-A015-9D408763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F9F948-E1A6-452E-8868-352C4109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15E604-654F-489D-A0B1-DB339E81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723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54CB4-8F6E-45A4-92C5-90B5E255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B83947-CCCE-4DC2-B76C-FE895887D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8071F-F457-493E-8D08-283EB47C8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294377-676E-41B5-AFB8-BE0FB88A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04693A-3558-4D18-A731-E4A379E5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21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24F80B-34D5-4683-8598-9C174E64F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BF8848-74B7-44AE-BD86-5EFCA4789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98485C-3B72-4773-A033-12457E5C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70E34-C253-4BCD-8CC2-2B03B3A34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2EB531-422D-411B-B381-762D3AAC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46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27412-E0C3-44B0-8CB0-7F7E4D22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B8D16C-A6BC-4C7E-9B5D-0EC86E220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C75D8A-456B-4EED-BDC6-449B3DB7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9FB81B-525A-4656-8B4C-D1B1A72C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5285-7F21-42F6-B46A-AB6DAB1C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9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AE90-FC4B-44EF-AAA5-C38EE6C72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4D42E8-4F76-45BD-9EA8-94BAB38D3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E930F-0C28-43B2-B150-03E7C2001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6142D5-A26B-4922-88D9-28F502531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CD311E-E492-4CF6-8420-C15F4EBE8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16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5A1C7-A4C2-4FAF-A05E-3CFBBCBE1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B3CB12-F42A-4A75-9E1B-BB25355EB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DF50C6-5C30-455F-B914-EAED886A7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B29CD7-D386-4C9F-BF32-8766F8362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B4DE55-DA63-4D1E-8CBD-0A3391F3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247CD5-AA3C-4728-BEBC-DB6BEE1F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03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BA2A7-C670-4F7D-9347-16DA6018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6DCDF8-1266-44F9-9108-E1444A85C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17408D-9058-4EBF-B62C-B1D2A78D5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0B113E-7EED-4868-AFD3-6C85836F4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C2B519-EFCF-41A5-9438-629606ACB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3DE2E4-4229-4BEF-8B15-F688E8936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B80116-0A78-42DD-99DD-BD2214E2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5FA250-4442-426C-91E4-A5913BFA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83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A1140-74D3-4C9F-AC28-E5F18222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B53D08-650C-45D0-854A-CD125705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3D3342-BDC4-4355-A8E9-1A55CFB9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43E1DD-4B7D-4785-A339-4410195C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363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EC3F42-FB5F-4B4E-AB67-CA733C59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CD58AB-35CE-4903-9FA8-22120CBA3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ED04CD-7680-4474-BC19-7EF61394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7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C8542-06AC-48ED-8BCB-02C1E560C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210178-F2DB-455E-BE6C-191240835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6C522A-5AE9-4A6C-91D6-99EF80DF3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138CE3-469E-4BE0-910C-AD0F8899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F25591-53A7-4CAC-9B5B-17DE593CD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820157-53CF-4E83-A9D5-18B40EE0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0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3F667-6125-4304-B5EB-26A71074F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0B7D18-CCA4-4E3E-9B83-DD8856ABF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35331A-0216-401B-8DA9-5DB4341C2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CD9847-403D-45D2-BED8-1486FBA6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8DDF7E-F7B5-4B95-B6BB-0ABD7ACD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D45FA6-2904-43B6-800F-0EB90B15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634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C7A380-FD08-4AEF-8B15-A114924C4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05BB3A-80D4-401E-AB67-CB71C9433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8EEE4C-BD05-4631-86BC-D947799D7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DBC26-1895-420E-B690-D19FE18246BC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52FCC3-1C16-40E0-BBC9-0656F803B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5BACFF-AF6D-4981-BBFE-BB28060B1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3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1400743"/>
            <a:ext cx="2920180" cy="0"/>
          </a:xfrm>
          <a:prstGeom prst="line">
            <a:avLst/>
          </a:prstGeom>
          <a:ln w="25400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2549013" y="1644281"/>
            <a:ext cx="7093974" cy="2544261"/>
          </a:xfrm>
          <a:prstGeom prst="rect">
            <a:avLst/>
          </a:prstGeom>
          <a:solidFill>
            <a:srgbClr val="44556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4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웹 게임 및 개선안 발표</a:t>
            </a:r>
            <a:endParaRPr lang="en-US" altLang="ko-KR" sz="400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ctr"/>
            <a:endParaRPr lang="en-US" altLang="ko-KR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ctr"/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게임프로그래밍 </a:t>
            </a:r>
            <a:r>
              <a:rPr lang="ko-KR" altLang="en-US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김주현교수님</a:t>
            </a:r>
            <a:endParaRPr lang="en-US" altLang="ko-KR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ctr"/>
            <a:r>
              <a:rPr lang="ko-KR" altLang="en-US" sz="14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소프트웨어학과 </a:t>
            </a:r>
            <a:r>
              <a:rPr lang="en-US" altLang="ko-KR" sz="14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2017948022 </a:t>
            </a:r>
            <a:r>
              <a:rPr lang="ko-KR" altLang="en-US" sz="14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김수연</a:t>
            </a:r>
            <a:endParaRPr lang="en-US" altLang="ko-KR" sz="140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ctr"/>
            <a:endParaRPr lang="en-US" altLang="ko-KR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ctr"/>
            <a:r>
              <a:rPr lang="en-US" altLang="ko-KR" sz="12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2020.11.16</a:t>
            </a:r>
            <a:endParaRPr lang="ko-KR" altLang="en-US" sz="120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9320981" y="4438915"/>
            <a:ext cx="2871020" cy="0"/>
          </a:xfrm>
          <a:prstGeom prst="line">
            <a:avLst/>
          </a:prstGeom>
          <a:ln w="25400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2286001" y="1002892"/>
            <a:ext cx="0" cy="1474837"/>
          </a:xfrm>
          <a:prstGeom prst="line">
            <a:avLst/>
          </a:prstGeom>
          <a:ln w="25400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EE05497-D526-4EBF-947D-A392DC48EA4C}"/>
              </a:ext>
            </a:extLst>
          </p:cNvPr>
          <p:cNvCxnSpPr>
            <a:cxnSpLocks/>
          </p:cNvCxnSpPr>
          <p:nvPr/>
        </p:nvCxnSpPr>
        <p:spPr>
          <a:xfrm flipV="1">
            <a:off x="9881420" y="2698955"/>
            <a:ext cx="0" cy="2308123"/>
          </a:xfrm>
          <a:prstGeom prst="line">
            <a:avLst/>
          </a:prstGeom>
          <a:ln w="25400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5253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44556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	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프로그램 작성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3A2435D-DEDB-4016-B241-2B6E3A3AB77F}"/>
              </a:ext>
            </a:extLst>
          </p:cNvPr>
          <p:cNvSpPr/>
          <p:nvPr/>
        </p:nvSpPr>
        <p:spPr>
          <a:xfrm flipH="1">
            <a:off x="1381210" y="5487098"/>
            <a:ext cx="486061" cy="610839"/>
          </a:xfrm>
          <a:prstGeom prst="rect">
            <a:avLst/>
          </a:prstGeom>
          <a:solidFill>
            <a:srgbClr val="445569"/>
          </a:solidFill>
          <a:ln>
            <a:noFill/>
          </a:ln>
          <a:effectLst>
            <a:outerShdw blurRad="152400" dist="38100" dir="11100000" sx="129000" sy="129000" algn="br" rotWithShape="0">
              <a:prstClr val="black">
                <a:alpha val="45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563F7A-2CFE-4936-B43C-89D583A2BE90}"/>
              </a:ext>
            </a:extLst>
          </p:cNvPr>
          <p:cNvSpPr txBox="1"/>
          <p:nvPr/>
        </p:nvSpPr>
        <p:spPr>
          <a:xfrm>
            <a:off x="1986748" y="5623240"/>
            <a:ext cx="37052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445569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시작 버튼 출력 페이지</a:t>
            </a:r>
            <a:endParaRPr lang="en-US" altLang="ko-KR" sz="1600" b="1" dirty="0">
              <a:solidFill>
                <a:srgbClr val="445569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FD2B16-3EDC-4B7C-B5CA-71C421265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514" y="1038514"/>
            <a:ext cx="3813449" cy="4214540"/>
          </a:xfrm>
          <a:prstGeom prst="rect">
            <a:avLst/>
          </a:prstGeom>
        </p:spPr>
      </p:pic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1B0CD24-D932-47FD-AC0E-473C58578F0A}"/>
              </a:ext>
            </a:extLst>
          </p:cNvPr>
          <p:cNvCxnSpPr>
            <a:cxnSpLocks/>
          </p:cNvCxnSpPr>
          <p:nvPr/>
        </p:nvCxnSpPr>
        <p:spPr>
          <a:xfrm rot="10800000" flipV="1">
            <a:off x="4948085" y="3875713"/>
            <a:ext cx="1804954" cy="944431"/>
          </a:xfrm>
          <a:prstGeom prst="bentConnector3">
            <a:avLst>
              <a:gd name="adj1" fmla="val 50000"/>
            </a:avLst>
          </a:prstGeom>
          <a:ln>
            <a:solidFill>
              <a:srgbClr val="4455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1CC70AA-C725-4E2D-8E76-D7F513B967F2}"/>
              </a:ext>
            </a:extLst>
          </p:cNvPr>
          <p:cNvSpPr txBox="1"/>
          <p:nvPr/>
        </p:nvSpPr>
        <p:spPr>
          <a:xfrm>
            <a:off x="6753039" y="3583325"/>
            <a:ext cx="41023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445569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시작 화면에서 버튼 </a:t>
            </a:r>
            <a:r>
              <a:rPr lang="ko-KR" altLang="en-US" sz="1600" b="1" dirty="0" err="1">
                <a:solidFill>
                  <a:srgbClr val="445569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클릭시</a:t>
            </a:r>
            <a:r>
              <a:rPr lang="ko-KR" altLang="en-US" sz="1600" b="1" dirty="0">
                <a:solidFill>
                  <a:srgbClr val="445569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게임 페이지로 연결되도록 함</a:t>
            </a:r>
            <a:endParaRPr lang="en-US" altLang="ko-KR" sz="1600" b="1" dirty="0">
              <a:solidFill>
                <a:srgbClr val="445569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477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44556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	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프로그램 작성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3A2435D-DEDB-4016-B241-2B6E3A3AB77F}"/>
              </a:ext>
            </a:extLst>
          </p:cNvPr>
          <p:cNvSpPr/>
          <p:nvPr/>
        </p:nvSpPr>
        <p:spPr>
          <a:xfrm flipH="1">
            <a:off x="943897" y="4782482"/>
            <a:ext cx="486061" cy="610839"/>
          </a:xfrm>
          <a:prstGeom prst="rect">
            <a:avLst/>
          </a:prstGeom>
          <a:solidFill>
            <a:srgbClr val="445569"/>
          </a:solidFill>
          <a:ln>
            <a:noFill/>
          </a:ln>
          <a:effectLst>
            <a:outerShdw blurRad="152400" dist="38100" dir="11100000" sx="129000" sy="129000" algn="br" rotWithShape="0">
              <a:prstClr val="black">
                <a:alpha val="45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563F7A-2CFE-4936-B43C-89D583A2BE90}"/>
              </a:ext>
            </a:extLst>
          </p:cNvPr>
          <p:cNvSpPr txBox="1"/>
          <p:nvPr/>
        </p:nvSpPr>
        <p:spPr>
          <a:xfrm>
            <a:off x="1549435" y="4918624"/>
            <a:ext cx="37052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445569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게임 제목 문구</a:t>
            </a:r>
            <a:r>
              <a:rPr lang="en-US" altLang="ko-KR" sz="1600" b="1" dirty="0">
                <a:solidFill>
                  <a:srgbClr val="445569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solidFill>
                  <a:srgbClr val="445569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및 이미지와 </a:t>
            </a:r>
            <a:r>
              <a:rPr lang="en-US" altLang="ko-KR" sz="1600" b="1" dirty="0">
                <a:solidFill>
                  <a:srgbClr val="445569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Rule </a:t>
            </a:r>
            <a:r>
              <a:rPr lang="ko-KR" altLang="en-US" sz="1600" b="1" dirty="0">
                <a:solidFill>
                  <a:srgbClr val="445569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출력</a:t>
            </a:r>
            <a:endParaRPr lang="en-US" altLang="ko-KR" sz="1600" b="1" dirty="0">
              <a:solidFill>
                <a:srgbClr val="445569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63D2CF-7536-4090-8B15-4B1EF0359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72" y="1192923"/>
            <a:ext cx="5070708" cy="23886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A7EFCF-D0DE-4A2A-A935-15B4FA6B2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226" y="2800486"/>
            <a:ext cx="4019550" cy="7810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5DC3D1C-D859-4087-8C36-D0042354AD1B}"/>
              </a:ext>
            </a:extLst>
          </p:cNvPr>
          <p:cNvSpPr/>
          <p:nvPr/>
        </p:nvSpPr>
        <p:spPr>
          <a:xfrm flipH="1">
            <a:off x="7079226" y="4565906"/>
            <a:ext cx="486061" cy="610839"/>
          </a:xfrm>
          <a:prstGeom prst="rect">
            <a:avLst/>
          </a:prstGeom>
          <a:solidFill>
            <a:srgbClr val="445569"/>
          </a:solidFill>
          <a:ln>
            <a:noFill/>
          </a:ln>
          <a:effectLst>
            <a:outerShdw blurRad="152400" dist="38100" dir="11100000" sx="129000" sy="129000" algn="br" rotWithShape="0">
              <a:prstClr val="black">
                <a:alpha val="45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88EC3-0AE4-49AB-94AD-98D12F50711A}"/>
              </a:ext>
            </a:extLst>
          </p:cNvPr>
          <p:cNvSpPr txBox="1"/>
          <p:nvPr/>
        </p:nvSpPr>
        <p:spPr>
          <a:xfrm>
            <a:off x="7684764" y="4702048"/>
            <a:ext cx="37052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445569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오디오 재생을 위한 함수</a:t>
            </a:r>
            <a:endParaRPr lang="en-US" altLang="ko-KR" sz="1600" b="1" dirty="0">
              <a:solidFill>
                <a:srgbClr val="445569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606DDD0-BB0B-4B96-A258-A272611F666E}"/>
              </a:ext>
            </a:extLst>
          </p:cNvPr>
          <p:cNvCxnSpPr>
            <a:cxnSpLocks/>
          </p:cNvCxnSpPr>
          <p:nvPr/>
        </p:nvCxnSpPr>
        <p:spPr>
          <a:xfrm rot="10800000">
            <a:off x="5751945" y="1580327"/>
            <a:ext cx="1437421" cy="382386"/>
          </a:xfrm>
          <a:prstGeom prst="bentConnector3">
            <a:avLst>
              <a:gd name="adj1" fmla="val 50000"/>
            </a:avLst>
          </a:prstGeom>
          <a:ln>
            <a:solidFill>
              <a:srgbClr val="4455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9510AEA-2622-4B4E-8937-64D313B9BADD}"/>
              </a:ext>
            </a:extLst>
          </p:cNvPr>
          <p:cNvSpPr txBox="1"/>
          <p:nvPr/>
        </p:nvSpPr>
        <p:spPr>
          <a:xfrm>
            <a:off x="7189366" y="1793436"/>
            <a:ext cx="41023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445569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게임 화면에 보일 이미지 삽입</a:t>
            </a:r>
            <a:endParaRPr lang="en-US" altLang="ko-KR" sz="1600" b="1" dirty="0">
              <a:solidFill>
                <a:srgbClr val="445569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597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44556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	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프로그램 작성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3A2435D-DEDB-4016-B241-2B6E3A3AB77F}"/>
              </a:ext>
            </a:extLst>
          </p:cNvPr>
          <p:cNvSpPr/>
          <p:nvPr/>
        </p:nvSpPr>
        <p:spPr>
          <a:xfrm flipH="1">
            <a:off x="741033" y="5294665"/>
            <a:ext cx="486061" cy="610839"/>
          </a:xfrm>
          <a:prstGeom prst="rect">
            <a:avLst/>
          </a:prstGeom>
          <a:solidFill>
            <a:srgbClr val="445569"/>
          </a:solidFill>
          <a:ln>
            <a:noFill/>
          </a:ln>
          <a:effectLst>
            <a:outerShdw blurRad="152400" dist="38100" dir="11100000" sx="129000" sy="129000" algn="br" rotWithShape="0">
              <a:prstClr val="black">
                <a:alpha val="45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563F7A-2CFE-4936-B43C-89D583A2BE90}"/>
              </a:ext>
            </a:extLst>
          </p:cNvPr>
          <p:cNvSpPr txBox="1"/>
          <p:nvPr/>
        </p:nvSpPr>
        <p:spPr>
          <a:xfrm>
            <a:off x="1346571" y="5430807"/>
            <a:ext cx="50196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445569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버튼 디자인 변경과 오디오 삽입을 위해 수정한 코드</a:t>
            </a:r>
            <a:endParaRPr lang="en-US" altLang="ko-KR" sz="1600" b="1" dirty="0">
              <a:solidFill>
                <a:srgbClr val="445569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1359401-134C-48AB-A18F-2E2B468DC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1401076"/>
            <a:ext cx="5019675" cy="3467100"/>
          </a:xfrm>
          <a:prstGeom prst="rect">
            <a:avLst/>
          </a:prstGeom>
        </p:spPr>
      </p:pic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681FA90B-625F-4B4B-AFF5-5607CC9E0EE9}"/>
              </a:ext>
            </a:extLst>
          </p:cNvPr>
          <p:cNvCxnSpPr>
            <a:cxnSpLocks/>
          </p:cNvCxnSpPr>
          <p:nvPr/>
        </p:nvCxnSpPr>
        <p:spPr>
          <a:xfrm rot="10800000">
            <a:off x="6176750" y="2595515"/>
            <a:ext cx="1219647" cy="279979"/>
          </a:xfrm>
          <a:prstGeom prst="bentConnector3">
            <a:avLst>
              <a:gd name="adj1" fmla="val 50000"/>
            </a:avLst>
          </a:prstGeom>
          <a:ln>
            <a:solidFill>
              <a:srgbClr val="4455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7D9130E-C05D-46F0-B87A-6727C23B1795}"/>
              </a:ext>
            </a:extLst>
          </p:cNvPr>
          <p:cNvSpPr txBox="1"/>
          <p:nvPr/>
        </p:nvSpPr>
        <p:spPr>
          <a:xfrm>
            <a:off x="7477147" y="2706217"/>
            <a:ext cx="42317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445569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버튼 </a:t>
            </a:r>
            <a:r>
              <a:rPr lang="ko-KR" altLang="en-US" sz="1600" b="1" dirty="0" err="1">
                <a:solidFill>
                  <a:srgbClr val="445569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클릭시</a:t>
            </a:r>
            <a:r>
              <a:rPr lang="ko-KR" altLang="en-US" sz="1600" b="1" dirty="0">
                <a:solidFill>
                  <a:srgbClr val="445569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sz="1600" b="1" dirty="0" err="1">
                <a:solidFill>
                  <a:srgbClr val="445569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throwdice</a:t>
            </a:r>
            <a:r>
              <a:rPr lang="en-US" altLang="ko-KR" sz="1600" b="1" dirty="0">
                <a:solidFill>
                  <a:srgbClr val="445569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en-US" altLang="ko-KR" sz="1600" b="1" dirty="0" err="1">
                <a:solidFill>
                  <a:srgbClr val="445569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rollsound</a:t>
            </a:r>
            <a:r>
              <a:rPr lang="en-US" altLang="ko-KR" sz="1600" b="1" dirty="0">
                <a:solidFill>
                  <a:srgbClr val="445569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solidFill>
                  <a:srgbClr val="445569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함수 수행</a:t>
            </a:r>
            <a:endParaRPr lang="en-US" altLang="ko-KR" sz="1600" b="1" dirty="0">
              <a:solidFill>
                <a:srgbClr val="445569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075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55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1ADE27F-42AF-443F-8DC0-95046E649B7A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custGeom>
            <a:avLst/>
            <a:gdLst>
              <a:gd name="connsiteX0" fmla="*/ 287594 w 11771556"/>
              <a:gd name="connsiteY0" fmla="*/ 0 h 6444335"/>
              <a:gd name="connsiteX1" fmla="*/ 11483962 w 11771556"/>
              <a:gd name="connsiteY1" fmla="*/ 0 h 6444335"/>
              <a:gd name="connsiteX2" fmla="*/ 11489805 w 11771556"/>
              <a:gd name="connsiteY2" fmla="*/ 57959 h 6444335"/>
              <a:gd name="connsiteX3" fmla="*/ 11771556 w 11771556"/>
              <a:gd name="connsiteY3" fmla="*/ 287593 h 6444335"/>
              <a:gd name="connsiteX4" fmla="*/ 11771556 w 11771556"/>
              <a:gd name="connsiteY4" fmla="*/ 6156743 h 6444335"/>
              <a:gd name="connsiteX5" fmla="*/ 11489805 w 11771556"/>
              <a:gd name="connsiteY5" fmla="*/ 6386377 h 6444335"/>
              <a:gd name="connsiteX6" fmla="*/ 11483962 w 11771556"/>
              <a:gd name="connsiteY6" fmla="*/ 6444335 h 6444335"/>
              <a:gd name="connsiteX7" fmla="*/ 287594 w 11771556"/>
              <a:gd name="connsiteY7" fmla="*/ 6444335 h 6444335"/>
              <a:gd name="connsiteX8" fmla="*/ 281751 w 11771556"/>
              <a:gd name="connsiteY8" fmla="*/ 6386377 h 6444335"/>
              <a:gd name="connsiteX9" fmla="*/ 0 w 11771556"/>
              <a:gd name="connsiteY9" fmla="*/ 6156743 h 6444335"/>
              <a:gd name="connsiteX10" fmla="*/ 0 w 11771556"/>
              <a:gd name="connsiteY10" fmla="*/ 287593 h 6444335"/>
              <a:gd name="connsiteX11" fmla="*/ 281751 w 11771556"/>
              <a:gd name="connsiteY11" fmla="*/ 57959 h 6444335"/>
              <a:gd name="connsiteX12" fmla="*/ 287594 w 11771556"/>
              <a:gd name="connsiteY12" fmla="*/ 0 h 644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71556" h="6444335">
                <a:moveTo>
                  <a:pt x="287594" y="0"/>
                </a:moveTo>
                <a:lnTo>
                  <a:pt x="11483962" y="0"/>
                </a:lnTo>
                <a:lnTo>
                  <a:pt x="11489805" y="57959"/>
                </a:lnTo>
                <a:cubicBezTo>
                  <a:pt x="11516622" y="189011"/>
                  <a:pt x="11632576" y="287593"/>
                  <a:pt x="11771556" y="287593"/>
                </a:cubicBezTo>
                <a:lnTo>
                  <a:pt x="11771556" y="6156743"/>
                </a:lnTo>
                <a:cubicBezTo>
                  <a:pt x="11632576" y="6156743"/>
                  <a:pt x="11516622" y="6255325"/>
                  <a:pt x="11489805" y="6386377"/>
                </a:cubicBezTo>
                <a:lnTo>
                  <a:pt x="11483962" y="6444335"/>
                </a:lnTo>
                <a:lnTo>
                  <a:pt x="287594" y="6444335"/>
                </a:lnTo>
                <a:lnTo>
                  <a:pt x="281751" y="6386377"/>
                </a:lnTo>
                <a:cubicBezTo>
                  <a:pt x="254934" y="6255325"/>
                  <a:pt x="138980" y="6156743"/>
                  <a:pt x="0" y="6156743"/>
                </a:cubicBezTo>
                <a:lnTo>
                  <a:pt x="0" y="287593"/>
                </a:lnTo>
                <a:cubicBezTo>
                  <a:pt x="138980" y="287593"/>
                  <a:pt x="254934" y="189011"/>
                  <a:pt x="281751" y="57959"/>
                </a:cubicBezTo>
                <a:lnTo>
                  <a:pt x="287594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AE8144C8-544C-4D9E-82C4-9991EFD85B65}"/>
              </a:ext>
            </a:extLst>
          </p:cNvPr>
          <p:cNvSpPr/>
          <p:nvPr/>
        </p:nvSpPr>
        <p:spPr>
          <a:xfrm>
            <a:off x="348460" y="355368"/>
            <a:ext cx="11495081" cy="6147264"/>
          </a:xfrm>
          <a:custGeom>
            <a:avLst/>
            <a:gdLst>
              <a:gd name="connsiteX0" fmla="*/ 287594 w 11771556"/>
              <a:gd name="connsiteY0" fmla="*/ 0 h 6444335"/>
              <a:gd name="connsiteX1" fmla="*/ 11483962 w 11771556"/>
              <a:gd name="connsiteY1" fmla="*/ 0 h 6444335"/>
              <a:gd name="connsiteX2" fmla="*/ 11489805 w 11771556"/>
              <a:gd name="connsiteY2" fmla="*/ 57959 h 6444335"/>
              <a:gd name="connsiteX3" fmla="*/ 11771556 w 11771556"/>
              <a:gd name="connsiteY3" fmla="*/ 287593 h 6444335"/>
              <a:gd name="connsiteX4" fmla="*/ 11771556 w 11771556"/>
              <a:gd name="connsiteY4" fmla="*/ 6156743 h 6444335"/>
              <a:gd name="connsiteX5" fmla="*/ 11489805 w 11771556"/>
              <a:gd name="connsiteY5" fmla="*/ 6386377 h 6444335"/>
              <a:gd name="connsiteX6" fmla="*/ 11483962 w 11771556"/>
              <a:gd name="connsiteY6" fmla="*/ 6444335 h 6444335"/>
              <a:gd name="connsiteX7" fmla="*/ 287594 w 11771556"/>
              <a:gd name="connsiteY7" fmla="*/ 6444335 h 6444335"/>
              <a:gd name="connsiteX8" fmla="*/ 281751 w 11771556"/>
              <a:gd name="connsiteY8" fmla="*/ 6386377 h 6444335"/>
              <a:gd name="connsiteX9" fmla="*/ 0 w 11771556"/>
              <a:gd name="connsiteY9" fmla="*/ 6156743 h 6444335"/>
              <a:gd name="connsiteX10" fmla="*/ 0 w 11771556"/>
              <a:gd name="connsiteY10" fmla="*/ 287593 h 6444335"/>
              <a:gd name="connsiteX11" fmla="*/ 281751 w 11771556"/>
              <a:gd name="connsiteY11" fmla="*/ 57959 h 6444335"/>
              <a:gd name="connsiteX12" fmla="*/ 287594 w 11771556"/>
              <a:gd name="connsiteY12" fmla="*/ 0 h 644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71556" h="6444335">
                <a:moveTo>
                  <a:pt x="287594" y="0"/>
                </a:moveTo>
                <a:lnTo>
                  <a:pt x="11483962" y="0"/>
                </a:lnTo>
                <a:lnTo>
                  <a:pt x="11489805" y="57959"/>
                </a:lnTo>
                <a:cubicBezTo>
                  <a:pt x="11516622" y="189011"/>
                  <a:pt x="11632576" y="287593"/>
                  <a:pt x="11771556" y="287593"/>
                </a:cubicBezTo>
                <a:lnTo>
                  <a:pt x="11771556" y="6156743"/>
                </a:lnTo>
                <a:cubicBezTo>
                  <a:pt x="11632576" y="6156743"/>
                  <a:pt x="11516622" y="6255325"/>
                  <a:pt x="11489805" y="6386377"/>
                </a:cubicBezTo>
                <a:lnTo>
                  <a:pt x="11483962" y="6444335"/>
                </a:lnTo>
                <a:lnTo>
                  <a:pt x="287594" y="6444335"/>
                </a:lnTo>
                <a:lnTo>
                  <a:pt x="281751" y="6386377"/>
                </a:lnTo>
                <a:cubicBezTo>
                  <a:pt x="254934" y="6255325"/>
                  <a:pt x="138980" y="6156743"/>
                  <a:pt x="0" y="6156743"/>
                </a:cubicBezTo>
                <a:lnTo>
                  <a:pt x="0" y="287593"/>
                </a:lnTo>
                <a:cubicBezTo>
                  <a:pt x="138980" y="287593"/>
                  <a:pt x="254934" y="189011"/>
                  <a:pt x="281751" y="57959"/>
                </a:cubicBezTo>
                <a:lnTo>
                  <a:pt x="287594" y="0"/>
                </a:lnTo>
                <a:close/>
              </a:path>
            </a:pathLst>
          </a:custGeom>
          <a:noFill/>
          <a:ln w="31750">
            <a:solidFill>
              <a:srgbClr val="44556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2EB1EE8-2A4E-4A61-A381-BB572FED6D94}"/>
              </a:ext>
            </a:extLst>
          </p:cNvPr>
          <p:cNvCxnSpPr>
            <a:cxnSpLocks/>
          </p:cNvCxnSpPr>
          <p:nvPr/>
        </p:nvCxnSpPr>
        <p:spPr>
          <a:xfrm flipH="1">
            <a:off x="3817832" y="1223763"/>
            <a:ext cx="4556336" cy="0"/>
          </a:xfrm>
          <a:prstGeom prst="line">
            <a:avLst/>
          </a:prstGeom>
          <a:ln w="25400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C02AC5F-ECD6-4921-9424-B1375F097757}"/>
              </a:ext>
            </a:extLst>
          </p:cNvPr>
          <p:cNvSpPr txBox="1"/>
          <p:nvPr/>
        </p:nvSpPr>
        <p:spPr>
          <a:xfrm>
            <a:off x="5021026" y="577432"/>
            <a:ext cx="2149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445569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개선 결과</a:t>
            </a:r>
          </a:p>
        </p:txBody>
      </p:sp>
      <p:pic>
        <p:nvPicPr>
          <p:cNvPr id="5" name="웹주사위게임 수정후">
            <a:hlinkClick r:id="" action="ppaction://media"/>
            <a:extLst>
              <a:ext uri="{FF2B5EF4-FFF2-40B4-BE49-F238E27FC236}">
                <a16:creationId xmlns:a16="http://schemas.microsoft.com/office/drawing/2014/main" id="{A3917285-9CBE-4E26-A54F-C4D67D4A232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t="3643"/>
          <a:stretch/>
        </p:blipFill>
        <p:spPr>
          <a:xfrm>
            <a:off x="1414820" y="1318260"/>
            <a:ext cx="9359784" cy="471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3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55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DCF097-B152-4E85-8CF9-50188B495251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dirty="0">
                <a:solidFill>
                  <a:srgbClr val="445569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http://www.gnubg.org/win32/wavs/roll.wav</a:t>
            </a:r>
          </a:p>
          <a:p>
            <a:pPr lvl="1"/>
            <a:r>
              <a:rPr lang="en-US" altLang="ko-KR" dirty="0">
                <a:solidFill>
                  <a:srgbClr val="445569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https://gocoder.tistory.com/798</a:t>
            </a:r>
          </a:p>
          <a:p>
            <a:pPr lvl="1"/>
            <a:r>
              <a:rPr lang="en-US" altLang="ko-KR" dirty="0">
                <a:solidFill>
                  <a:srgbClr val="445569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https://tibsender.tistory.com/58</a:t>
            </a:r>
          </a:p>
          <a:p>
            <a:pPr lvl="1"/>
            <a:r>
              <a:rPr lang="en-US" altLang="ko-KR" dirty="0">
                <a:solidFill>
                  <a:srgbClr val="445569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http://www.tcpschool.com/html/html_basic_styles</a:t>
            </a:r>
          </a:p>
          <a:p>
            <a:pPr lvl="1"/>
            <a:r>
              <a:rPr lang="en-US" altLang="ko-KR" dirty="0">
                <a:solidFill>
                  <a:srgbClr val="445569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https://www.w3schools.com/colors/colors_picker.asp</a:t>
            </a:r>
          </a:p>
          <a:p>
            <a:pPr lvl="1"/>
            <a:r>
              <a:rPr lang="en-US" altLang="ko-KR" dirty="0">
                <a:solidFill>
                  <a:srgbClr val="445569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https://pridiot.tistory.com/6</a:t>
            </a:r>
          </a:p>
          <a:p>
            <a:pPr lvl="1"/>
            <a:r>
              <a:rPr lang="en-US" altLang="ko-KR" dirty="0">
                <a:solidFill>
                  <a:srgbClr val="445569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https://biz4net.tistory.com/?page=2</a:t>
            </a:r>
          </a:p>
          <a:p>
            <a:pPr lvl="1"/>
            <a:endParaRPr lang="en-US" altLang="ko-KR" b="1" dirty="0">
              <a:solidFill>
                <a:srgbClr val="445569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1A6B0EF-878C-4DEF-BF14-3C0D6DC43C8E}"/>
              </a:ext>
            </a:extLst>
          </p:cNvPr>
          <p:cNvCxnSpPr>
            <a:cxnSpLocks/>
          </p:cNvCxnSpPr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704BB8D-297B-4397-B740-D19857DDB27C}"/>
              </a:ext>
            </a:extLst>
          </p:cNvPr>
          <p:cNvCxnSpPr>
            <a:cxnSpLocks/>
          </p:cNvCxnSpPr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A2F2B82-761F-4D95-967E-FA675415A7C2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A43D042-AAB2-4BF8-96CA-BD3DF8EA5236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35D809F-FFDB-403E-8400-3ECD7B59D483}"/>
              </a:ext>
            </a:extLst>
          </p:cNvPr>
          <p:cNvSpPr txBox="1"/>
          <p:nvPr/>
        </p:nvSpPr>
        <p:spPr>
          <a:xfrm>
            <a:off x="1785839" y="574311"/>
            <a:ext cx="2528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445569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참고자료</a:t>
            </a:r>
          </a:p>
        </p:txBody>
      </p:sp>
    </p:spTree>
    <p:extLst>
      <p:ext uri="{BB962C8B-B14F-4D97-AF65-F5344CB8AC3E}">
        <p14:creationId xmlns:p14="http://schemas.microsoft.com/office/powerpoint/2010/main" val="1824130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1400743"/>
            <a:ext cx="2920180" cy="0"/>
          </a:xfrm>
          <a:prstGeom prst="line">
            <a:avLst/>
          </a:prstGeom>
          <a:ln w="25400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2549013" y="1644281"/>
            <a:ext cx="7093974" cy="2544261"/>
          </a:xfrm>
          <a:prstGeom prst="rect">
            <a:avLst/>
          </a:prstGeom>
          <a:solidFill>
            <a:srgbClr val="44556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4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감사합니다</a:t>
            </a:r>
            <a:r>
              <a:rPr lang="en-US" altLang="ko-KR" sz="4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  <a:endParaRPr lang="ko-KR" altLang="en-US" sz="120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9320981" y="4438915"/>
            <a:ext cx="2871020" cy="0"/>
          </a:xfrm>
          <a:prstGeom prst="line">
            <a:avLst/>
          </a:prstGeom>
          <a:ln w="25400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2286001" y="1002892"/>
            <a:ext cx="0" cy="1474837"/>
          </a:xfrm>
          <a:prstGeom prst="line">
            <a:avLst/>
          </a:prstGeom>
          <a:ln w="25400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EE05497-D526-4EBF-947D-A392DC48EA4C}"/>
              </a:ext>
            </a:extLst>
          </p:cNvPr>
          <p:cNvCxnSpPr>
            <a:cxnSpLocks/>
          </p:cNvCxnSpPr>
          <p:nvPr/>
        </p:nvCxnSpPr>
        <p:spPr>
          <a:xfrm flipV="1">
            <a:off x="9881420" y="2698955"/>
            <a:ext cx="0" cy="2308123"/>
          </a:xfrm>
          <a:prstGeom prst="line">
            <a:avLst/>
          </a:prstGeom>
          <a:ln w="25400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7823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F9D9F8-A738-4D42-901F-300764998540}"/>
              </a:ext>
            </a:extLst>
          </p:cNvPr>
          <p:cNvSpPr/>
          <p:nvPr/>
        </p:nvSpPr>
        <p:spPr>
          <a:xfrm>
            <a:off x="96186" y="91300"/>
            <a:ext cx="11999628" cy="6675400"/>
          </a:xfrm>
          <a:prstGeom prst="rect">
            <a:avLst/>
          </a:prstGeom>
          <a:noFill/>
          <a:ln w="34925">
            <a:solidFill>
              <a:srgbClr val="445569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D0A13734-F6CB-4B52-90EE-227FE34483F9}"/>
              </a:ext>
            </a:extLst>
          </p:cNvPr>
          <p:cNvSpPr/>
          <p:nvPr/>
        </p:nvSpPr>
        <p:spPr>
          <a:xfrm>
            <a:off x="1" y="339389"/>
            <a:ext cx="1976284" cy="693174"/>
          </a:xfrm>
          <a:custGeom>
            <a:avLst/>
            <a:gdLst>
              <a:gd name="connsiteX0" fmla="*/ 0 w 4948999"/>
              <a:gd name="connsiteY0" fmla="*/ 0 h 693174"/>
              <a:gd name="connsiteX1" fmla="*/ 4509582 w 4948999"/>
              <a:gd name="connsiteY1" fmla="*/ 0 h 693174"/>
              <a:gd name="connsiteX2" fmla="*/ 4948999 w 4948999"/>
              <a:gd name="connsiteY2" fmla="*/ 693174 h 693174"/>
              <a:gd name="connsiteX3" fmla="*/ 0 w 4948999"/>
              <a:gd name="connsiteY3" fmla="*/ 693174 h 693174"/>
              <a:gd name="connsiteX0" fmla="*/ 0 w 4948999"/>
              <a:gd name="connsiteY0" fmla="*/ 0 h 693174"/>
              <a:gd name="connsiteX1" fmla="*/ 3733994 w 4948999"/>
              <a:gd name="connsiteY1" fmla="*/ 14748 h 693174"/>
              <a:gd name="connsiteX2" fmla="*/ 4948999 w 4948999"/>
              <a:gd name="connsiteY2" fmla="*/ 693174 h 693174"/>
              <a:gd name="connsiteX3" fmla="*/ 0 w 4948999"/>
              <a:gd name="connsiteY3" fmla="*/ 693174 h 693174"/>
              <a:gd name="connsiteX4" fmla="*/ 0 w 4948999"/>
              <a:gd name="connsiteY4" fmla="*/ 0 h 69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8999" h="693174">
                <a:moveTo>
                  <a:pt x="0" y="0"/>
                </a:moveTo>
                <a:lnTo>
                  <a:pt x="3733994" y="14748"/>
                </a:lnTo>
                <a:lnTo>
                  <a:pt x="4948999" y="693174"/>
                </a:lnTo>
                <a:lnTo>
                  <a:pt x="0" y="693174"/>
                </a:lnTo>
                <a:lnTo>
                  <a:pt x="0" y="0"/>
                </a:lnTo>
                <a:close/>
              </a:path>
            </a:pathLst>
          </a:custGeom>
          <a:solidFill>
            <a:srgbClr val="44556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목차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4443B23-EAA5-4857-AD8A-4148429FFEA8}"/>
              </a:ext>
            </a:extLst>
          </p:cNvPr>
          <p:cNvCxnSpPr>
            <a:cxnSpLocks/>
          </p:cNvCxnSpPr>
          <p:nvPr/>
        </p:nvCxnSpPr>
        <p:spPr>
          <a:xfrm flipH="1">
            <a:off x="-13833" y="1150021"/>
            <a:ext cx="9925664" cy="0"/>
          </a:xfrm>
          <a:prstGeom prst="line">
            <a:avLst/>
          </a:prstGeom>
          <a:ln w="25400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B643802-501A-4A81-AA82-3A98D78232E4}"/>
              </a:ext>
            </a:extLst>
          </p:cNvPr>
          <p:cNvSpPr txBox="1"/>
          <p:nvPr/>
        </p:nvSpPr>
        <p:spPr>
          <a:xfrm>
            <a:off x="1976285" y="1929700"/>
            <a:ext cx="3673068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1.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게임 정의</a:t>
            </a:r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	</a:t>
            </a:r>
            <a:endParaRPr lang="ko-KR" altLang="en-US" sz="28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05FF98-F739-4437-8DE0-B25B9D73F9BD}"/>
              </a:ext>
            </a:extLst>
          </p:cNvPr>
          <p:cNvSpPr txBox="1"/>
          <p:nvPr/>
        </p:nvSpPr>
        <p:spPr>
          <a:xfrm>
            <a:off x="1976285" y="2850966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2.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처리 내용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A9D6DB-6227-44C5-A9C7-A384A1AE683A}"/>
              </a:ext>
            </a:extLst>
          </p:cNvPr>
          <p:cNvSpPr txBox="1"/>
          <p:nvPr/>
        </p:nvSpPr>
        <p:spPr>
          <a:xfrm>
            <a:off x="1976285" y="3774040"/>
            <a:ext cx="3997104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3.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프로그램 작성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639762-9042-49E1-ABA3-4161E1C04013}"/>
              </a:ext>
            </a:extLst>
          </p:cNvPr>
          <p:cNvSpPr txBox="1"/>
          <p:nvPr/>
        </p:nvSpPr>
        <p:spPr>
          <a:xfrm>
            <a:off x="1976285" y="4697114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4.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결과 및 개선</a:t>
            </a:r>
          </a:p>
        </p:txBody>
      </p:sp>
    </p:spTree>
    <p:extLst>
      <p:ext uri="{BB962C8B-B14F-4D97-AF65-F5344CB8AC3E}">
        <p14:creationId xmlns:p14="http://schemas.microsoft.com/office/powerpoint/2010/main" val="3248876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B3BBF769-BE0A-4ED5-AF9D-18D199772D84}"/>
              </a:ext>
            </a:extLst>
          </p:cNvPr>
          <p:cNvSpPr/>
          <p:nvPr/>
        </p:nvSpPr>
        <p:spPr>
          <a:xfrm>
            <a:off x="8224094" y="206833"/>
            <a:ext cx="3668603" cy="6444334"/>
          </a:xfrm>
          <a:prstGeom prst="parallelogram">
            <a:avLst>
              <a:gd name="adj" fmla="val 24215"/>
            </a:avLst>
          </a:prstGeom>
          <a:solidFill>
            <a:srgbClr val="445569"/>
          </a:solidFill>
          <a:ln>
            <a:solidFill>
              <a:srgbClr val="445569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FBCB417-96EA-48B9-A8AB-95DC451ADB22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8288593" cy="0"/>
          </a:xfrm>
          <a:prstGeom prst="line">
            <a:avLst/>
          </a:prstGeom>
          <a:ln w="25400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11E6B2B-66A2-47E7-8717-3E4A043C8D61}"/>
              </a:ext>
            </a:extLst>
          </p:cNvPr>
          <p:cNvCxnSpPr>
            <a:cxnSpLocks/>
          </p:cNvCxnSpPr>
          <p:nvPr/>
        </p:nvCxnSpPr>
        <p:spPr>
          <a:xfrm flipH="1">
            <a:off x="3451123" y="6459438"/>
            <a:ext cx="8740878" cy="0"/>
          </a:xfrm>
          <a:prstGeom prst="line">
            <a:avLst/>
          </a:prstGeom>
          <a:ln w="25400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BFBEB62-0E54-4983-98AD-CD47A3E89807}"/>
              </a:ext>
            </a:extLst>
          </p:cNvPr>
          <p:cNvSpPr txBox="1"/>
          <p:nvPr/>
        </p:nvSpPr>
        <p:spPr>
          <a:xfrm>
            <a:off x="835382" y="1202235"/>
            <a:ext cx="3673068" cy="553998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주사위 게임</a:t>
            </a:r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	</a:t>
            </a:r>
            <a:endParaRPr lang="ko-KR" altLang="en-US" sz="28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667BC6-AE74-4477-AF7E-C1F6CDF49004}"/>
              </a:ext>
            </a:extLst>
          </p:cNvPr>
          <p:cNvSpPr txBox="1"/>
          <p:nvPr/>
        </p:nvSpPr>
        <p:spPr>
          <a:xfrm>
            <a:off x="835382" y="2215972"/>
            <a:ext cx="7935546" cy="33239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PLAYER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       -	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두 개의 주사위를 던졌을 때 두 주사위 윗면 숫자의 합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       </a:t>
            </a: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-	First Throw (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두 주사위의 합</a:t>
            </a: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)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           	7 or 11             =&gt; WIN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           	2, 3 or 12          =&gt; LOST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           	4, 5, 6, 8, 9, 10   =&gt; RETHROW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       - 	Second Throw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           	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첫번째 던진 주사위 합과 같으면 승리</a:t>
            </a:r>
          </a:p>
        </p:txBody>
      </p:sp>
    </p:spTree>
    <p:extLst>
      <p:ext uri="{BB962C8B-B14F-4D97-AF65-F5344CB8AC3E}">
        <p14:creationId xmlns:p14="http://schemas.microsoft.com/office/powerpoint/2010/main" val="2381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FBCB417-96EA-48B9-A8AB-95DC451ADB22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B3BBF769-BE0A-4ED5-AF9D-18D199772D84}"/>
              </a:ext>
            </a:extLst>
          </p:cNvPr>
          <p:cNvSpPr/>
          <p:nvPr/>
        </p:nvSpPr>
        <p:spPr>
          <a:xfrm>
            <a:off x="396450" y="0"/>
            <a:ext cx="1884634" cy="6857998"/>
          </a:xfrm>
          <a:prstGeom prst="parallelogram">
            <a:avLst>
              <a:gd name="adj" fmla="val 0"/>
            </a:avLst>
          </a:prstGeom>
          <a:solidFill>
            <a:srgbClr val="445569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11E6B2B-66A2-47E7-8717-3E4A043C8D61}"/>
              </a:ext>
            </a:extLst>
          </p:cNvPr>
          <p:cNvCxnSpPr>
            <a:cxnSpLocks/>
          </p:cNvCxnSpPr>
          <p:nvPr/>
        </p:nvCxnSpPr>
        <p:spPr>
          <a:xfrm flipH="1">
            <a:off x="3451123" y="6459438"/>
            <a:ext cx="8740878" cy="0"/>
          </a:xfrm>
          <a:prstGeom prst="line">
            <a:avLst/>
          </a:prstGeom>
          <a:ln w="25400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55A244C-3FB7-4655-AC15-F1411F4860B8}"/>
              </a:ext>
            </a:extLst>
          </p:cNvPr>
          <p:cNvSpPr/>
          <p:nvPr/>
        </p:nvSpPr>
        <p:spPr>
          <a:xfrm flipH="1">
            <a:off x="1912987" y="864184"/>
            <a:ext cx="486061" cy="610839"/>
          </a:xfrm>
          <a:prstGeom prst="rect">
            <a:avLst/>
          </a:prstGeom>
          <a:solidFill>
            <a:srgbClr val="FBFBFD"/>
          </a:solidFill>
          <a:ln>
            <a:noFill/>
          </a:ln>
          <a:effectLst>
            <a:outerShdw blurRad="152400" dist="38100" dir="11100000" sx="129000" sy="129000" algn="br" rotWithShape="0">
              <a:prstClr val="black">
                <a:alpha val="45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BE054D-8F5B-48F5-9317-85A4E62818F2}"/>
              </a:ext>
            </a:extLst>
          </p:cNvPr>
          <p:cNvSpPr txBox="1"/>
          <p:nvPr/>
        </p:nvSpPr>
        <p:spPr>
          <a:xfrm>
            <a:off x="2689147" y="956828"/>
            <a:ext cx="6048375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445569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시작 화면에서 버튼을 누르면 게임 페이지로 이동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52678C-42BD-4541-81E3-58102F90D943}"/>
              </a:ext>
            </a:extLst>
          </p:cNvPr>
          <p:cNvSpPr txBox="1"/>
          <p:nvPr/>
        </p:nvSpPr>
        <p:spPr>
          <a:xfrm>
            <a:off x="2689147" y="2134710"/>
            <a:ext cx="79563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445569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버튼을 누르면 주사위 </a:t>
            </a:r>
            <a:r>
              <a:rPr lang="en-US" altLang="ko-KR" sz="1600" b="1" dirty="0">
                <a:solidFill>
                  <a:srgbClr val="445569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Roll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5A7379-3B86-4739-9EDA-7B0D84A18A5F}"/>
              </a:ext>
            </a:extLst>
          </p:cNvPr>
          <p:cNvSpPr txBox="1"/>
          <p:nvPr/>
        </p:nvSpPr>
        <p:spPr>
          <a:xfrm>
            <a:off x="2689147" y="3312592"/>
            <a:ext cx="6048375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445569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조건에 따른 승패 문구 출력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0967700-2B35-4D19-92F5-6D4B157BEADD}"/>
              </a:ext>
            </a:extLst>
          </p:cNvPr>
          <p:cNvSpPr/>
          <p:nvPr/>
        </p:nvSpPr>
        <p:spPr>
          <a:xfrm flipH="1">
            <a:off x="1981251" y="2039725"/>
            <a:ext cx="486061" cy="610839"/>
          </a:xfrm>
          <a:prstGeom prst="rect">
            <a:avLst/>
          </a:prstGeom>
          <a:solidFill>
            <a:srgbClr val="FBFBFD"/>
          </a:solidFill>
          <a:ln>
            <a:noFill/>
          </a:ln>
          <a:effectLst>
            <a:outerShdw blurRad="152400" dist="38100" dir="11100000" sx="129000" sy="129000" algn="br" rotWithShape="0">
              <a:prstClr val="black">
                <a:alpha val="45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631F5C-6B64-4D65-BF9D-FC93F6C20E05}"/>
              </a:ext>
            </a:extLst>
          </p:cNvPr>
          <p:cNvSpPr/>
          <p:nvPr/>
        </p:nvSpPr>
        <p:spPr>
          <a:xfrm flipH="1">
            <a:off x="1978116" y="3214549"/>
            <a:ext cx="486061" cy="610839"/>
          </a:xfrm>
          <a:prstGeom prst="rect">
            <a:avLst/>
          </a:prstGeom>
          <a:solidFill>
            <a:srgbClr val="FBFBFD"/>
          </a:solidFill>
          <a:ln>
            <a:noFill/>
          </a:ln>
          <a:effectLst>
            <a:outerShdw blurRad="152400" dist="38100" dir="11100000" sx="129000" sy="129000" algn="br" rotWithShape="0">
              <a:prstClr val="black">
                <a:alpha val="45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2968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44556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	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프로그램 작성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CCA735E4-4C5F-40A7-98C8-5CBD0064C7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42"/>
          <a:stretch/>
        </p:blipFill>
        <p:spPr>
          <a:xfrm>
            <a:off x="1679626" y="1581826"/>
            <a:ext cx="3705225" cy="22234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33CF47D-F92A-4738-84E2-68630D956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88642"/>
            <a:ext cx="5172075" cy="200977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3A2435D-DEDB-4016-B241-2B6E3A3AB77F}"/>
              </a:ext>
            </a:extLst>
          </p:cNvPr>
          <p:cNvSpPr/>
          <p:nvPr/>
        </p:nvSpPr>
        <p:spPr>
          <a:xfrm flipH="1">
            <a:off x="1074088" y="4664396"/>
            <a:ext cx="486061" cy="610839"/>
          </a:xfrm>
          <a:prstGeom prst="rect">
            <a:avLst/>
          </a:prstGeom>
          <a:solidFill>
            <a:srgbClr val="445569"/>
          </a:solidFill>
          <a:ln>
            <a:noFill/>
          </a:ln>
          <a:effectLst>
            <a:outerShdw blurRad="152400" dist="38100" dir="11100000" sx="129000" sy="129000" algn="br" rotWithShape="0">
              <a:prstClr val="black">
                <a:alpha val="45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563F7A-2CFE-4936-B43C-89D583A2BE90}"/>
              </a:ext>
            </a:extLst>
          </p:cNvPr>
          <p:cNvSpPr txBox="1"/>
          <p:nvPr/>
        </p:nvSpPr>
        <p:spPr>
          <a:xfrm>
            <a:off x="1679626" y="4800538"/>
            <a:ext cx="37052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445569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프로그램에 사용된 전역변수</a:t>
            </a:r>
            <a:endParaRPr lang="en-US" altLang="ko-KR" sz="1600" b="1" dirty="0">
              <a:solidFill>
                <a:srgbClr val="445569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E3863DB-1A40-4C0C-977B-EC13FC6B9E74}"/>
              </a:ext>
            </a:extLst>
          </p:cNvPr>
          <p:cNvSpPr/>
          <p:nvPr/>
        </p:nvSpPr>
        <p:spPr>
          <a:xfrm flipH="1">
            <a:off x="6096000" y="4664396"/>
            <a:ext cx="486061" cy="610839"/>
          </a:xfrm>
          <a:prstGeom prst="rect">
            <a:avLst/>
          </a:prstGeom>
          <a:solidFill>
            <a:srgbClr val="445569"/>
          </a:solidFill>
          <a:ln>
            <a:noFill/>
          </a:ln>
          <a:effectLst>
            <a:outerShdw blurRad="152400" dist="38100" dir="11100000" sx="129000" sy="129000" algn="br" rotWithShape="0">
              <a:prstClr val="black">
                <a:alpha val="45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D078CD-5940-41A6-B67F-6F76E2945654}"/>
              </a:ext>
            </a:extLst>
          </p:cNvPr>
          <p:cNvSpPr txBox="1"/>
          <p:nvPr/>
        </p:nvSpPr>
        <p:spPr>
          <a:xfrm>
            <a:off x="6701538" y="4800538"/>
            <a:ext cx="37052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445569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주사위 점에 사용되는</a:t>
            </a:r>
            <a:r>
              <a:rPr lang="en-US" altLang="ko-KR" sz="1600" b="1" dirty="0">
                <a:solidFill>
                  <a:srgbClr val="445569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solidFill>
                  <a:srgbClr val="445569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난수 </a:t>
            </a:r>
            <a:r>
              <a:rPr lang="en-US" altLang="ko-KR" sz="1600" b="1" dirty="0">
                <a:solidFill>
                  <a:srgbClr val="445569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2</a:t>
            </a:r>
            <a:r>
              <a:rPr lang="ko-KR" altLang="en-US" sz="1600" b="1" dirty="0">
                <a:solidFill>
                  <a:srgbClr val="445569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번 생성 </a:t>
            </a:r>
            <a:endParaRPr lang="en-US" altLang="ko-KR" sz="1600" b="1" dirty="0">
              <a:solidFill>
                <a:srgbClr val="445569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4891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2056114" y="435739"/>
            <a:ext cx="9925664" cy="0"/>
          </a:xfrm>
          <a:prstGeom prst="line">
            <a:avLst/>
          </a:prstGeom>
          <a:ln w="25400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4992915" y="89336"/>
            <a:ext cx="7093974" cy="692806"/>
          </a:xfrm>
          <a:prstGeom prst="rect">
            <a:avLst/>
          </a:prstGeom>
          <a:solidFill>
            <a:srgbClr val="44556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	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프로그램 작성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F75B7DF0-3E86-43D3-B1A9-A3E475AE1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06" y="1444440"/>
            <a:ext cx="2978885" cy="4841152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6AB9604-30F4-45E5-86DA-1B1C3C3EFDFB}"/>
              </a:ext>
            </a:extLst>
          </p:cNvPr>
          <p:cNvCxnSpPr>
            <a:cxnSpLocks/>
          </p:cNvCxnSpPr>
          <p:nvPr/>
        </p:nvCxnSpPr>
        <p:spPr>
          <a:xfrm flipH="1">
            <a:off x="210222" y="426861"/>
            <a:ext cx="272845" cy="0"/>
          </a:xfrm>
          <a:prstGeom prst="line">
            <a:avLst/>
          </a:prstGeom>
          <a:ln w="25400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AA8B839-1C05-4DE1-8F5F-F939E98AA2D6}"/>
              </a:ext>
            </a:extLst>
          </p:cNvPr>
          <p:cNvSpPr/>
          <p:nvPr/>
        </p:nvSpPr>
        <p:spPr>
          <a:xfrm flipH="1">
            <a:off x="519324" y="782142"/>
            <a:ext cx="486061" cy="610839"/>
          </a:xfrm>
          <a:prstGeom prst="rect">
            <a:avLst/>
          </a:prstGeom>
          <a:solidFill>
            <a:srgbClr val="445569"/>
          </a:solidFill>
          <a:ln>
            <a:noFill/>
          </a:ln>
          <a:effectLst>
            <a:outerShdw blurRad="152400" dist="38100" dir="11100000" sx="129000" sy="129000" algn="br" rotWithShape="0">
              <a:prstClr val="black">
                <a:alpha val="45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 b="1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BE847C-4EC1-4F25-A462-35D352F0F60B}"/>
              </a:ext>
            </a:extLst>
          </p:cNvPr>
          <p:cNvSpPr txBox="1"/>
          <p:nvPr/>
        </p:nvSpPr>
        <p:spPr>
          <a:xfrm>
            <a:off x="1146537" y="933672"/>
            <a:ext cx="37052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dirty="0">
                <a:solidFill>
                  <a:srgbClr val="445569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승패 문구를 출력하기 위한 조건 검사</a:t>
            </a:r>
            <a:endParaRPr lang="en-US" altLang="ko-KR" sz="1400" b="1" dirty="0">
              <a:solidFill>
                <a:srgbClr val="445569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F3B08F5-21B3-4739-A98E-D64B679FE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240" y="871914"/>
            <a:ext cx="3057773" cy="478090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8837CA50-554D-4A65-9A89-8D0A6E64F4A7}"/>
              </a:ext>
            </a:extLst>
          </p:cNvPr>
          <p:cNvSpPr/>
          <p:nvPr/>
        </p:nvSpPr>
        <p:spPr>
          <a:xfrm flipH="1">
            <a:off x="11004232" y="5748543"/>
            <a:ext cx="486061" cy="610839"/>
          </a:xfrm>
          <a:prstGeom prst="rect">
            <a:avLst/>
          </a:prstGeom>
          <a:solidFill>
            <a:srgbClr val="445569"/>
          </a:solidFill>
          <a:ln>
            <a:noFill/>
          </a:ln>
          <a:effectLst>
            <a:outerShdw blurRad="152400" dist="38100" dir="11100000" sx="129000" sy="129000" algn="br" rotWithShape="0">
              <a:prstClr val="black">
                <a:alpha val="45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 b="1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194842-A335-497D-B733-177991D140E7}"/>
              </a:ext>
            </a:extLst>
          </p:cNvPr>
          <p:cNvSpPr txBox="1"/>
          <p:nvPr/>
        </p:nvSpPr>
        <p:spPr>
          <a:xfrm>
            <a:off x="7785068" y="5900073"/>
            <a:ext cx="37052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dirty="0">
                <a:solidFill>
                  <a:srgbClr val="445569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생성된 난수에 맞춰서 그릴 주사위 점</a:t>
            </a:r>
            <a:endParaRPr lang="en-US" altLang="ko-KR" sz="1400" b="1" dirty="0">
              <a:solidFill>
                <a:srgbClr val="445569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6759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15C7B248-F27D-428D-943C-2494A928E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212" y="1518580"/>
            <a:ext cx="3533576" cy="272126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D79069E-F3D9-459F-A80B-F3F957E6A1E9}"/>
              </a:ext>
            </a:extLst>
          </p:cNvPr>
          <p:cNvSpPr/>
          <p:nvPr/>
        </p:nvSpPr>
        <p:spPr>
          <a:xfrm flipH="1">
            <a:off x="3967199" y="5331069"/>
            <a:ext cx="486061" cy="610839"/>
          </a:xfrm>
          <a:prstGeom prst="rect">
            <a:avLst/>
          </a:prstGeom>
          <a:solidFill>
            <a:srgbClr val="445569"/>
          </a:solidFill>
          <a:ln>
            <a:noFill/>
          </a:ln>
          <a:effectLst>
            <a:outerShdw blurRad="152400" dist="38100" dir="11100000" sx="129000" sy="129000" algn="br" rotWithShape="0">
              <a:prstClr val="black">
                <a:alpha val="45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 b="1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5D7F0C-8368-48AA-9267-B9497F131B10}"/>
              </a:ext>
            </a:extLst>
          </p:cNvPr>
          <p:cNvSpPr txBox="1"/>
          <p:nvPr/>
        </p:nvSpPr>
        <p:spPr>
          <a:xfrm>
            <a:off x="4594412" y="5482599"/>
            <a:ext cx="38952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dirty="0">
                <a:solidFill>
                  <a:srgbClr val="445569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주사위 던지기 버튼과 점수 및 결과 출력 </a:t>
            </a:r>
            <a:r>
              <a:rPr lang="en-US" altLang="ko-KR" sz="1400" b="1" dirty="0">
                <a:solidFill>
                  <a:srgbClr val="445569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Form</a:t>
            </a:r>
          </a:p>
        </p:txBody>
      </p:sp>
    </p:spTree>
    <p:extLst>
      <p:ext uri="{BB962C8B-B14F-4D97-AF65-F5344CB8AC3E}">
        <p14:creationId xmlns:p14="http://schemas.microsoft.com/office/powerpoint/2010/main" val="323492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1ADE27F-42AF-443F-8DC0-95046E649B7A}"/>
              </a:ext>
            </a:extLst>
          </p:cNvPr>
          <p:cNvSpPr/>
          <p:nvPr/>
        </p:nvSpPr>
        <p:spPr>
          <a:xfrm>
            <a:off x="117445" y="75501"/>
            <a:ext cx="11979479" cy="6711193"/>
          </a:xfrm>
          <a:custGeom>
            <a:avLst/>
            <a:gdLst>
              <a:gd name="connsiteX0" fmla="*/ 287594 w 11771556"/>
              <a:gd name="connsiteY0" fmla="*/ 0 h 6444335"/>
              <a:gd name="connsiteX1" fmla="*/ 11483962 w 11771556"/>
              <a:gd name="connsiteY1" fmla="*/ 0 h 6444335"/>
              <a:gd name="connsiteX2" fmla="*/ 11489805 w 11771556"/>
              <a:gd name="connsiteY2" fmla="*/ 57959 h 6444335"/>
              <a:gd name="connsiteX3" fmla="*/ 11771556 w 11771556"/>
              <a:gd name="connsiteY3" fmla="*/ 287593 h 6444335"/>
              <a:gd name="connsiteX4" fmla="*/ 11771556 w 11771556"/>
              <a:gd name="connsiteY4" fmla="*/ 6156743 h 6444335"/>
              <a:gd name="connsiteX5" fmla="*/ 11489805 w 11771556"/>
              <a:gd name="connsiteY5" fmla="*/ 6386377 h 6444335"/>
              <a:gd name="connsiteX6" fmla="*/ 11483962 w 11771556"/>
              <a:gd name="connsiteY6" fmla="*/ 6444335 h 6444335"/>
              <a:gd name="connsiteX7" fmla="*/ 287594 w 11771556"/>
              <a:gd name="connsiteY7" fmla="*/ 6444335 h 6444335"/>
              <a:gd name="connsiteX8" fmla="*/ 281751 w 11771556"/>
              <a:gd name="connsiteY8" fmla="*/ 6386377 h 6444335"/>
              <a:gd name="connsiteX9" fmla="*/ 0 w 11771556"/>
              <a:gd name="connsiteY9" fmla="*/ 6156743 h 6444335"/>
              <a:gd name="connsiteX10" fmla="*/ 0 w 11771556"/>
              <a:gd name="connsiteY10" fmla="*/ 287593 h 6444335"/>
              <a:gd name="connsiteX11" fmla="*/ 281751 w 11771556"/>
              <a:gd name="connsiteY11" fmla="*/ 57959 h 6444335"/>
              <a:gd name="connsiteX12" fmla="*/ 287594 w 11771556"/>
              <a:gd name="connsiteY12" fmla="*/ 0 h 644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71556" h="6444335">
                <a:moveTo>
                  <a:pt x="287594" y="0"/>
                </a:moveTo>
                <a:lnTo>
                  <a:pt x="11483962" y="0"/>
                </a:lnTo>
                <a:lnTo>
                  <a:pt x="11489805" y="57959"/>
                </a:lnTo>
                <a:cubicBezTo>
                  <a:pt x="11516622" y="189011"/>
                  <a:pt x="11632576" y="287593"/>
                  <a:pt x="11771556" y="287593"/>
                </a:cubicBezTo>
                <a:lnTo>
                  <a:pt x="11771556" y="6156743"/>
                </a:lnTo>
                <a:cubicBezTo>
                  <a:pt x="11632576" y="6156743"/>
                  <a:pt x="11516622" y="6255325"/>
                  <a:pt x="11489805" y="6386377"/>
                </a:cubicBezTo>
                <a:lnTo>
                  <a:pt x="11483962" y="6444335"/>
                </a:lnTo>
                <a:lnTo>
                  <a:pt x="287594" y="6444335"/>
                </a:lnTo>
                <a:lnTo>
                  <a:pt x="281751" y="6386377"/>
                </a:lnTo>
                <a:cubicBezTo>
                  <a:pt x="254934" y="6255325"/>
                  <a:pt x="138980" y="6156743"/>
                  <a:pt x="0" y="6156743"/>
                </a:cubicBezTo>
                <a:lnTo>
                  <a:pt x="0" y="287593"/>
                </a:lnTo>
                <a:cubicBezTo>
                  <a:pt x="138980" y="287593"/>
                  <a:pt x="254934" y="189011"/>
                  <a:pt x="281751" y="57959"/>
                </a:cubicBezTo>
                <a:lnTo>
                  <a:pt x="287594" y="0"/>
                </a:lnTo>
                <a:close/>
              </a:path>
            </a:pathLst>
          </a:custGeom>
          <a:noFill/>
          <a:ln w="38100"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AE8144C8-544C-4D9E-82C4-9991EFD85B65}"/>
              </a:ext>
            </a:extLst>
          </p:cNvPr>
          <p:cNvSpPr/>
          <p:nvPr/>
        </p:nvSpPr>
        <p:spPr>
          <a:xfrm>
            <a:off x="285226" y="234892"/>
            <a:ext cx="11652307" cy="6367244"/>
          </a:xfrm>
          <a:custGeom>
            <a:avLst/>
            <a:gdLst>
              <a:gd name="connsiteX0" fmla="*/ 287594 w 11771556"/>
              <a:gd name="connsiteY0" fmla="*/ 0 h 6444335"/>
              <a:gd name="connsiteX1" fmla="*/ 11483962 w 11771556"/>
              <a:gd name="connsiteY1" fmla="*/ 0 h 6444335"/>
              <a:gd name="connsiteX2" fmla="*/ 11489805 w 11771556"/>
              <a:gd name="connsiteY2" fmla="*/ 57959 h 6444335"/>
              <a:gd name="connsiteX3" fmla="*/ 11771556 w 11771556"/>
              <a:gd name="connsiteY3" fmla="*/ 287593 h 6444335"/>
              <a:gd name="connsiteX4" fmla="*/ 11771556 w 11771556"/>
              <a:gd name="connsiteY4" fmla="*/ 6156743 h 6444335"/>
              <a:gd name="connsiteX5" fmla="*/ 11489805 w 11771556"/>
              <a:gd name="connsiteY5" fmla="*/ 6386377 h 6444335"/>
              <a:gd name="connsiteX6" fmla="*/ 11483962 w 11771556"/>
              <a:gd name="connsiteY6" fmla="*/ 6444335 h 6444335"/>
              <a:gd name="connsiteX7" fmla="*/ 287594 w 11771556"/>
              <a:gd name="connsiteY7" fmla="*/ 6444335 h 6444335"/>
              <a:gd name="connsiteX8" fmla="*/ 281751 w 11771556"/>
              <a:gd name="connsiteY8" fmla="*/ 6386377 h 6444335"/>
              <a:gd name="connsiteX9" fmla="*/ 0 w 11771556"/>
              <a:gd name="connsiteY9" fmla="*/ 6156743 h 6444335"/>
              <a:gd name="connsiteX10" fmla="*/ 0 w 11771556"/>
              <a:gd name="connsiteY10" fmla="*/ 287593 h 6444335"/>
              <a:gd name="connsiteX11" fmla="*/ 281751 w 11771556"/>
              <a:gd name="connsiteY11" fmla="*/ 57959 h 6444335"/>
              <a:gd name="connsiteX12" fmla="*/ 287594 w 11771556"/>
              <a:gd name="connsiteY12" fmla="*/ 0 h 644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71556" h="6444335">
                <a:moveTo>
                  <a:pt x="287594" y="0"/>
                </a:moveTo>
                <a:lnTo>
                  <a:pt x="11483962" y="0"/>
                </a:lnTo>
                <a:lnTo>
                  <a:pt x="11489805" y="57959"/>
                </a:lnTo>
                <a:cubicBezTo>
                  <a:pt x="11516622" y="189011"/>
                  <a:pt x="11632576" y="287593"/>
                  <a:pt x="11771556" y="287593"/>
                </a:cubicBezTo>
                <a:lnTo>
                  <a:pt x="11771556" y="6156743"/>
                </a:lnTo>
                <a:cubicBezTo>
                  <a:pt x="11632576" y="6156743"/>
                  <a:pt x="11516622" y="6255325"/>
                  <a:pt x="11489805" y="6386377"/>
                </a:cubicBezTo>
                <a:lnTo>
                  <a:pt x="11483962" y="6444335"/>
                </a:lnTo>
                <a:lnTo>
                  <a:pt x="287594" y="6444335"/>
                </a:lnTo>
                <a:lnTo>
                  <a:pt x="281751" y="6386377"/>
                </a:lnTo>
                <a:cubicBezTo>
                  <a:pt x="254934" y="6255325"/>
                  <a:pt x="138980" y="6156743"/>
                  <a:pt x="0" y="6156743"/>
                </a:cubicBezTo>
                <a:lnTo>
                  <a:pt x="0" y="287593"/>
                </a:lnTo>
                <a:cubicBezTo>
                  <a:pt x="138980" y="287593"/>
                  <a:pt x="254934" y="189011"/>
                  <a:pt x="281751" y="57959"/>
                </a:cubicBezTo>
                <a:lnTo>
                  <a:pt x="287594" y="0"/>
                </a:lnTo>
                <a:close/>
              </a:path>
            </a:pathLst>
          </a:custGeom>
          <a:noFill/>
          <a:ln w="31750">
            <a:solidFill>
              <a:srgbClr val="44556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2EB1EE8-2A4E-4A61-A381-BB572FED6D94}"/>
              </a:ext>
            </a:extLst>
          </p:cNvPr>
          <p:cNvCxnSpPr>
            <a:cxnSpLocks/>
          </p:cNvCxnSpPr>
          <p:nvPr/>
        </p:nvCxnSpPr>
        <p:spPr>
          <a:xfrm flipH="1">
            <a:off x="3817832" y="1223763"/>
            <a:ext cx="4556336" cy="0"/>
          </a:xfrm>
          <a:prstGeom prst="line">
            <a:avLst/>
          </a:prstGeom>
          <a:ln w="25400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059B531-16BB-42FB-9CA2-4FF976E511E6}"/>
              </a:ext>
            </a:extLst>
          </p:cNvPr>
          <p:cNvSpPr txBox="1"/>
          <p:nvPr/>
        </p:nvSpPr>
        <p:spPr>
          <a:xfrm>
            <a:off x="5550017" y="577432"/>
            <a:ext cx="1091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445569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결과</a:t>
            </a:r>
          </a:p>
        </p:txBody>
      </p:sp>
      <p:pic>
        <p:nvPicPr>
          <p:cNvPr id="4" name="웹주사위게임 수정전">
            <a:hlinkClick r:id="" action="ppaction://media"/>
            <a:extLst>
              <a:ext uri="{FF2B5EF4-FFF2-40B4-BE49-F238E27FC236}">
                <a16:creationId xmlns:a16="http://schemas.microsoft.com/office/drawing/2014/main" id="{BCCC925B-02A6-42B2-9DE2-13FB084810D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t="4677"/>
          <a:stretch/>
        </p:blipFill>
        <p:spPr>
          <a:xfrm>
            <a:off x="1409700" y="1330325"/>
            <a:ext cx="9608820" cy="479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9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3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1ADE27F-42AF-443F-8DC0-95046E649B7A}"/>
              </a:ext>
            </a:extLst>
          </p:cNvPr>
          <p:cNvSpPr/>
          <p:nvPr/>
        </p:nvSpPr>
        <p:spPr>
          <a:xfrm>
            <a:off x="117445" y="75501"/>
            <a:ext cx="11979479" cy="6711193"/>
          </a:xfrm>
          <a:custGeom>
            <a:avLst/>
            <a:gdLst>
              <a:gd name="connsiteX0" fmla="*/ 287594 w 11771556"/>
              <a:gd name="connsiteY0" fmla="*/ 0 h 6444335"/>
              <a:gd name="connsiteX1" fmla="*/ 11483962 w 11771556"/>
              <a:gd name="connsiteY1" fmla="*/ 0 h 6444335"/>
              <a:gd name="connsiteX2" fmla="*/ 11489805 w 11771556"/>
              <a:gd name="connsiteY2" fmla="*/ 57959 h 6444335"/>
              <a:gd name="connsiteX3" fmla="*/ 11771556 w 11771556"/>
              <a:gd name="connsiteY3" fmla="*/ 287593 h 6444335"/>
              <a:gd name="connsiteX4" fmla="*/ 11771556 w 11771556"/>
              <a:gd name="connsiteY4" fmla="*/ 6156743 h 6444335"/>
              <a:gd name="connsiteX5" fmla="*/ 11489805 w 11771556"/>
              <a:gd name="connsiteY5" fmla="*/ 6386377 h 6444335"/>
              <a:gd name="connsiteX6" fmla="*/ 11483962 w 11771556"/>
              <a:gd name="connsiteY6" fmla="*/ 6444335 h 6444335"/>
              <a:gd name="connsiteX7" fmla="*/ 287594 w 11771556"/>
              <a:gd name="connsiteY7" fmla="*/ 6444335 h 6444335"/>
              <a:gd name="connsiteX8" fmla="*/ 281751 w 11771556"/>
              <a:gd name="connsiteY8" fmla="*/ 6386377 h 6444335"/>
              <a:gd name="connsiteX9" fmla="*/ 0 w 11771556"/>
              <a:gd name="connsiteY9" fmla="*/ 6156743 h 6444335"/>
              <a:gd name="connsiteX10" fmla="*/ 0 w 11771556"/>
              <a:gd name="connsiteY10" fmla="*/ 287593 h 6444335"/>
              <a:gd name="connsiteX11" fmla="*/ 281751 w 11771556"/>
              <a:gd name="connsiteY11" fmla="*/ 57959 h 6444335"/>
              <a:gd name="connsiteX12" fmla="*/ 287594 w 11771556"/>
              <a:gd name="connsiteY12" fmla="*/ 0 h 644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71556" h="6444335">
                <a:moveTo>
                  <a:pt x="287594" y="0"/>
                </a:moveTo>
                <a:lnTo>
                  <a:pt x="11483962" y="0"/>
                </a:lnTo>
                <a:lnTo>
                  <a:pt x="11489805" y="57959"/>
                </a:lnTo>
                <a:cubicBezTo>
                  <a:pt x="11516622" y="189011"/>
                  <a:pt x="11632576" y="287593"/>
                  <a:pt x="11771556" y="287593"/>
                </a:cubicBezTo>
                <a:lnTo>
                  <a:pt x="11771556" y="6156743"/>
                </a:lnTo>
                <a:cubicBezTo>
                  <a:pt x="11632576" y="6156743"/>
                  <a:pt x="11516622" y="6255325"/>
                  <a:pt x="11489805" y="6386377"/>
                </a:cubicBezTo>
                <a:lnTo>
                  <a:pt x="11483962" y="6444335"/>
                </a:lnTo>
                <a:lnTo>
                  <a:pt x="287594" y="6444335"/>
                </a:lnTo>
                <a:lnTo>
                  <a:pt x="281751" y="6386377"/>
                </a:lnTo>
                <a:cubicBezTo>
                  <a:pt x="254934" y="6255325"/>
                  <a:pt x="138980" y="6156743"/>
                  <a:pt x="0" y="6156743"/>
                </a:cubicBezTo>
                <a:lnTo>
                  <a:pt x="0" y="287593"/>
                </a:lnTo>
                <a:cubicBezTo>
                  <a:pt x="138980" y="287593"/>
                  <a:pt x="254934" y="189011"/>
                  <a:pt x="281751" y="57959"/>
                </a:cubicBezTo>
                <a:lnTo>
                  <a:pt x="287594" y="0"/>
                </a:lnTo>
                <a:close/>
              </a:path>
            </a:pathLst>
          </a:custGeom>
          <a:noFill/>
          <a:ln w="38100"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AE8144C8-544C-4D9E-82C4-9991EFD85B65}"/>
              </a:ext>
            </a:extLst>
          </p:cNvPr>
          <p:cNvSpPr/>
          <p:nvPr/>
        </p:nvSpPr>
        <p:spPr>
          <a:xfrm>
            <a:off x="285226" y="234892"/>
            <a:ext cx="11652307" cy="6367244"/>
          </a:xfrm>
          <a:custGeom>
            <a:avLst/>
            <a:gdLst>
              <a:gd name="connsiteX0" fmla="*/ 287594 w 11771556"/>
              <a:gd name="connsiteY0" fmla="*/ 0 h 6444335"/>
              <a:gd name="connsiteX1" fmla="*/ 11483962 w 11771556"/>
              <a:gd name="connsiteY1" fmla="*/ 0 h 6444335"/>
              <a:gd name="connsiteX2" fmla="*/ 11489805 w 11771556"/>
              <a:gd name="connsiteY2" fmla="*/ 57959 h 6444335"/>
              <a:gd name="connsiteX3" fmla="*/ 11771556 w 11771556"/>
              <a:gd name="connsiteY3" fmla="*/ 287593 h 6444335"/>
              <a:gd name="connsiteX4" fmla="*/ 11771556 w 11771556"/>
              <a:gd name="connsiteY4" fmla="*/ 6156743 h 6444335"/>
              <a:gd name="connsiteX5" fmla="*/ 11489805 w 11771556"/>
              <a:gd name="connsiteY5" fmla="*/ 6386377 h 6444335"/>
              <a:gd name="connsiteX6" fmla="*/ 11483962 w 11771556"/>
              <a:gd name="connsiteY6" fmla="*/ 6444335 h 6444335"/>
              <a:gd name="connsiteX7" fmla="*/ 287594 w 11771556"/>
              <a:gd name="connsiteY7" fmla="*/ 6444335 h 6444335"/>
              <a:gd name="connsiteX8" fmla="*/ 281751 w 11771556"/>
              <a:gd name="connsiteY8" fmla="*/ 6386377 h 6444335"/>
              <a:gd name="connsiteX9" fmla="*/ 0 w 11771556"/>
              <a:gd name="connsiteY9" fmla="*/ 6156743 h 6444335"/>
              <a:gd name="connsiteX10" fmla="*/ 0 w 11771556"/>
              <a:gd name="connsiteY10" fmla="*/ 287593 h 6444335"/>
              <a:gd name="connsiteX11" fmla="*/ 281751 w 11771556"/>
              <a:gd name="connsiteY11" fmla="*/ 57959 h 6444335"/>
              <a:gd name="connsiteX12" fmla="*/ 287594 w 11771556"/>
              <a:gd name="connsiteY12" fmla="*/ 0 h 644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71556" h="6444335">
                <a:moveTo>
                  <a:pt x="287594" y="0"/>
                </a:moveTo>
                <a:lnTo>
                  <a:pt x="11483962" y="0"/>
                </a:lnTo>
                <a:lnTo>
                  <a:pt x="11489805" y="57959"/>
                </a:lnTo>
                <a:cubicBezTo>
                  <a:pt x="11516622" y="189011"/>
                  <a:pt x="11632576" y="287593"/>
                  <a:pt x="11771556" y="287593"/>
                </a:cubicBezTo>
                <a:lnTo>
                  <a:pt x="11771556" y="6156743"/>
                </a:lnTo>
                <a:cubicBezTo>
                  <a:pt x="11632576" y="6156743"/>
                  <a:pt x="11516622" y="6255325"/>
                  <a:pt x="11489805" y="6386377"/>
                </a:cubicBezTo>
                <a:lnTo>
                  <a:pt x="11483962" y="6444335"/>
                </a:lnTo>
                <a:lnTo>
                  <a:pt x="287594" y="6444335"/>
                </a:lnTo>
                <a:lnTo>
                  <a:pt x="281751" y="6386377"/>
                </a:lnTo>
                <a:cubicBezTo>
                  <a:pt x="254934" y="6255325"/>
                  <a:pt x="138980" y="6156743"/>
                  <a:pt x="0" y="6156743"/>
                </a:cubicBezTo>
                <a:lnTo>
                  <a:pt x="0" y="287593"/>
                </a:lnTo>
                <a:cubicBezTo>
                  <a:pt x="138980" y="287593"/>
                  <a:pt x="254934" y="189011"/>
                  <a:pt x="281751" y="57959"/>
                </a:cubicBezTo>
                <a:lnTo>
                  <a:pt x="287594" y="0"/>
                </a:lnTo>
                <a:close/>
              </a:path>
            </a:pathLst>
          </a:custGeom>
          <a:noFill/>
          <a:ln w="31750">
            <a:solidFill>
              <a:srgbClr val="44556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2EB1EE8-2A4E-4A61-A381-BB572FED6D94}"/>
              </a:ext>
            </a:extLst>
          </p:cNvPr>
          <p:cNvCxnSpPr>
            <a:cxnSpLocks/>
          </p:cNvCxnSpPr>
          <p:nvPr/>
        </p:nvCxnSpPr>
        <p:spPr>
          <a:xfrm flipH="1">
            <a:off x="3817832" y="1223763"/>
            <a:ext cx="4556336" cy="0"/>
          </a:xfrm>
          <a:prstGeom prst="line">
            <a:avLst/>
          </a:prstGeom>
          <a:ln w="25400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059B531-16BB-42FB-9CA2-4FF976E511E6}"/>
              </a:ext>
            </a:extLst>
          </p:cNvPr>
          <p:cNvSpPr txBox="1"/>
          <p:nvPr/>
        </p:nvSpPr>
        <p:spPr>
          <a:xfrm>
            <a:off x="5021026" y="577432"/>
            <a:ext cx="2149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445569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개선 목표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C17FCC-8563-47BC-871B-83F1971DFC78}"/>
              </a:ext>
            </a:extLst>
          </p:cNvPr>
          <p:cNvSpPr/>
          <p:nvPr/>
        </p:nvSpPr>
        <p:spPr>
          <a:xfrm flipH="1">
            <a:off x="1549633" y="2001149"/>
            <a:ext cx="486061" cy="610839"/>
          </a:xfrm>
          <a:prstGeom prst="rect">
            <a:avLst/>
          </a:prstGeom>
          <a:solidFill>
            <a:srgbClr val="FBFBFD"/>
          </a:solidFill>
          <a:ln>
            <a:noFill/>
          </a:ln>
          <a:effectLst>
            <a:outerShdw blurRad="152400" dist="38100" dir="11100000" sx="129000" sy="129000" algn="br" rotWithShape="0">
              <a:prstClr val="black">
                <a:alpha val="45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25BF03-59C3-40AC-A23B-46EA3C9E75A0}"/>
              </a:ext>
            </a:extLst>
          </p:cNvPr>
          <p:cNvSpPr txBox="1"/>
          <p:nvPr/>
        </p:nvSpPr>
        <p:spPr>
          <a:xfrm>
            <a:off x="2325793" y="2093793"/>
            <a:ext cx="6048375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445569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게임 시작과 룰에 대한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D354-7249-497F-9EB5-9B88ADEE4D70}"/>
              </a:ext>
            </a:extLst>
          </p:cNvPr>
          <p:cNvSpPr txBox="1"/>
          <p:nvPr/>
        </p:nvSpPr>
        <p:spPr>
          <a:xfrm>
            <a:off x="2325793" y="3271675"/>
            <a:ext cx="79563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445569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주사위 효과음</a:t>
            </a:r>
            <a:endParaRPr lang="en-US" altLang="ko-KR" sz="1600" b="1" dirty="0">
              <a:solidFill>
                <a:srgbClr val="445569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142F36-358B-4BE3-B535-B0C1F806044D}"/>
              </a:ext>
            </a:extLst>
          </p:cNvPr>
          <p:cNvSpPr txBox="1"/>
          <p:nvPr/>
        </p:nvSpPr>
        <p:spPr>
          <a:xfrm>
            <a:off x="2325793" y="4449557"/>
            <a:ext cx="6048375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rgbClr val="445569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Style</a:t>
            </a:r>
            <a:endParaRPr lang="ko-KR" altLang="en-US" sz="1600" b="1" dirty="0">
              <a:solidFill>
                <a:srgbClr val="445569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CC22C6-F95F-4228-8C57-3E5928468B78}"/>
              </a:ext>
            </a:extLst>
          </p:cNvPr>
          <p:cNvSpPr/>
          <p:nvPr/>
        </p:nvSpPr>
        <p:spPr>
          <a:xfrm flipH="1">
            <a:off x="1617897" y="3176690"/>
            <a:ext cx="486061" cy="610839"/>
          </a:xfrm>
          <a:prstGeom prst="rect">
            <a:avLst/>
          </a:prstGeom>
          <a:solidFill>
            <a:srgbClr val="FBFBFD"/>
          </a:solidFill>
          <a:ln>
            <a:noFill/>
          </a:ln>
          <a:effectLst>
            <a:outerShdw blurRad="152400" dist="38100" dir="11100000" sx="129000" sy="129000" algn="br" rotWithShape="0">
              <a:prstClr val="black">
                <a:alpha val="45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2C6061-6DFA-488A-8876-66DFA0D8277B}"/>
              </a:ext>
            </a:extLst>
          </p:cNvPr>
          <p:cNvSpPr/>
          <p:nvPr/>
        </p:nvSpPr>
        <p:spPr>
          <a:xfrm flipH="1">
            <a:off x="1614762" y="4351514"/>
            <a:ext cx="486061" cy="610839"/>
          </a:xfrm>
          <a:prstGeom prst="rect">
            <a:avLst/>
          </a:prstGeom>
          <a:solidFill>
            <a:srgbClr val="FBFBFD"/>
          </a:solidFill>
          <a:ln>
            <a:noFill/>
          </a:ln>
          <a:effectLst>
            <a:outerShdw blurRad="152400" dist="38100" dir="11100000" sx="129000" sy="129000" algn="br" rotWithShape="0">
              <a:prstClr val="black">
                <a:alpha val="45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1341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305</Words>
  <Application>Microsoft Office PowerPoint</Application>
  <PresentationFormat>와이드스크린</PresentationFormat>
  <Paragraphs>56</Paragraphs>
  <Slides>15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HY그래픽M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조경은</dc:creator>
  <cp:lastModifiedBy>김 수연</cp:lastModifiedBy>
  <cp:revision>31</cp:revision>
  <dcterms:created xsi:type="dcterms:W3CDTF">2018-06-13T11:24:55Z</dcterms:created>
  <dcterms:modified xsi:type="dcterms:W3CDTF">2020-11-15T00:03:41Z</dcterms:modified>
</cp:coreProperties>
</file>