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94A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3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E3FC4A3-F4CA-4784-B875-4CE19FEBBE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2323A-56D2-4958-8FAD-CE81A782C6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97CF-E078-4B89-8C6B-86229F092490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7D74D-C5E4-43BF-A8BC-12DC6243F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80E54-26F2-479A-ABE3-6931248F8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C626-667E-480B-8DFF-2EA358CC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4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4895-99BA-475D-B191-1EF5E992EA38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7013A-99D7-4DB9-BE90-CC7A34356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valotam@kmou.ac.k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A707EA9-7F8F-4FC0-B030-26AA3968DCE7}"/>
              </a:ext>
            </a:extLst>
          </p:cNvPr>
          <p:cNvGrpSpPr/>
          <p:nvPr userDrawn="1"/>
        </p:nvGrpSpPr>
        <p:grpSpPr>
          <a:xfrm>
            <a:off x="58056" y="72570"/>
            <a:ext cx="2696400" cy="3563256"/>
            <a:chOff x="58056" y="72570"/>
            <a:chExt cx="2696400" cy="3563256"/>
          </a:xfrm>
        </p:grpSpPr>
        <p:pic>
          <p:nvPicPr>
            <p:cNvPr id="19" name="Picture 4" descr="Image result for github">
              <a:extLst>
                <a:ext uri="{FF2B5EF4-FFF2-40B4-BE49-F238E27FC236}">
                  <a16:creationId xmlns:a16="http://schemas.microsoft.com/office/drawing/2014/main" id="{311B8A19-98F2-49FE-A05E-F62AA63C38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1180090"/>
              <a:ext cx="2696400" cy="151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gitlab">
              <a:extLst>
                <a:ext uri="{FF2B5EF4-FFF2-40B4-BE49-F238E27FC236}">
                  <a16:creationId xmlns:a16="http://schemas.microsoft.com/office/drawing/2014/main" id="{14C921A2-F496-4A0F-B127-AF627FE3870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2678745"/>
              <a:ext cx="2696400" cy="95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git">
              <a:extLst>
                <a:ext uri="{FF2B5EF4-FFF2-40B4-BE49-F238E27FC236}">
                  <a16:creationId xmlns:a16="http://schemas.microsoft.com/office/drawing/2014/main" id="{7966BB2D-76D4-4922-A60D-AE1EC5D78D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72570"/>
              <a:ext cx="2696366" cy="1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배경">
            <a:extLst>
              <a:ext uri="{FF2B5EF4-FFF2-40B4-BE49-F238E27FC236}">
                <a16:creationId xmlns:a16="http://schemas.microsoft.com/office/drawing/2014/main" id="{C6797713-6845-43A6-89DD-9956BB406954}"/>
              </a:ext>
            </a:extLst>
          </p:cNvPr>
          <p:cNvGrpSpPr/>
          <p:nvPr userDrawn="1"/>
        </p:nvGrpSpPr>
        <p:grpSpPr>
          <a:xfrm>
            <a:off x="0" y="-5889"/>
            <a:ext cx="12192000" cy="6863889"/>
            <a:chOff x="0" y="-5889"/>
            <a:chExt cx="12192000" cy="686388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717BC46-40F7-4C52-8C84-8B737A18FA13}"/>
                </a:ext>
              </a:extLst>
            </p:cNvPr>
            <p:cNvGrpSpPr/>
            <p:nvPr userDrawn="1"/>
          </p:nvGrpSpPr>
          <p:grpSpPr>
            <a:xfrm>
              <a:off x="0" y="-5889"/>
              <a:ext cx="12192000" cy="6858000"/>
              <a:chOff x="0" y="-5889"/>
              <a:chExt cx="12192000" cy="6858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1FC0DD0-97BF-4201-9ED4-7FC20B86F1C4}"/>
                  </a:ext>
                </a:extLst>
              </p:cNvPr>
              <p:cNvSpPr/>
              <p:nvPr userDrawn="1"/>
            </p:nvSpPr>
            <p:spPr>
              <a:xfrm>
                <a:off x="1" y="-5889"/>
                <a:ext cx="12191998" cy="6858000"/>
              </a:xfrm>
              <a:prstGeom prst="rect">
                <a:avLst/>
              </a:prstGeom>
              <a:gradFill flip="none" rotWithShape="1">
                <a:gsLst>
                  <a:gs pos="20000">
                    <a:schemeClr val="tx1">
                      <a:lumMod val="65000"/>
                      <a:alpha val="70000"/>
                    </a:schemeClr>
                  </a:gs>
                  <a:gs pos="90000">
                    <a:schemeClr val="accent3">
                      <a:lumMod val="60000"/>
                      <a:lumOff val="40000"/>
                      <a:alpha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186830E-930E-4A51-857B-CFF87A74939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12192000" cy="6852111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80000"/>
                    </a:schemeClr>
                  </a:gs>
                  <a:gs pos="51000">
                    <a:schemeClr val="tx1">
                      <a:alpha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934B496C-B0ED-41C0-9CE3-13162B936059}"/>
                </a:ext>
              </a:extLst>
            </p:cNvPr>
            <p:cNvSpPr/>
            <p:nvPr userDrawn="1"/>
          </p:nvSpPr>
          <p:spPr>
            <a:xfrm>
              <a:off x="0" y="6021102"/>
              <a:ext cx="6709272" cy="836898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6BB0028-A4B8-46BB-A03F-6345BB6D8228}"/>
                </a:ext>
              </a:extLst>
            </p:cNvPr>
            <p:cNvSpPr/>
            <p:nvPr userDrawn="1"/>
          </p:nvSpPr>
          <p:spPr>
            <a:xfrm>
              <a:off x="3126747" y="6525939"/>
              <a:ext cx="3643147" cy="332061"/>
            </a:xfrm>
            <a:prstGeom prst="triangle">
              <a:avLst>
                <a:gd name="adj" fmla="val 26777"/>
              </a:avLst>
            </a:prstGeom>
            <a:solidFill>
              <a:srgbClr val="171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B2133F1-F904-4326-B3A3-006C76D6720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857500" y="2234758"/>
            <a:ext cx="8672255" cy="1770063"/>
          </a:xfrm>
        </p:spPr>
        <p:txBody>
          <a:bodyPr anchor="b"/>
          <a:lstStyle>
            <a:lvl1pPr algn="r">
              <a:defRPr sz="6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20E42-9736-4C4E-B64F-61E4E56138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57500" y="4106721"/>
            <a:ext cx="8672255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889F5C-B768-48F0-BDE4-CEFC103BE1CA}"/>
              </a:ext>
            </a:extLst>
          </p:cNvPr>
          <p:cNvCxnSpPr>
            <a:cxnSpLocks/>
          </p:cNvCxnSpPr>
          <p:nvPr userDrawn="1"/>
        </p:nvCxnSpPr>
        <p:spPr>
          <a:xfrm>
            <a:off x="2857500" y="4046487"/>
            <a:ext cx="8672255" cy="0"/>
          </a:xfrm>
          <a:prstGeom prst="line">
            <a:avLst/>
          </a:prstGeom>
          <a:ln w="38100" cap="rnd" cmpd="sng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1000">
                  <a:schemeClr val="bg1"/>
                </a:gs>
              </a:gsLst>
              <a:lin ang="108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로고">
            <a:extLst>
              <a:ext uri="{FF2B5EF4-FFF2-40B4-BE49-F238E27FC236}">
                <a16:creationId xmlns:a16="http://schemas.microsoft.com/office/drawing/2014/main" id="{7B74723C-9C46-4C91-96CD-B2476F6CB98B}"/>
              </a:ext>
            </a:extLst>
          </p:cNvPr>
          <p:cNvGrpSpPr/>
          <p:nvPr userDrawn="1"/>
        </p:nvGrpSpPr>
        <p:grpSpPr>
          <a:xfrm>
            <a:off x="0" y="6359542"/>
            <a:ext cx="2754982" cy="532838"/>
            <a:chOff x="0" y="6227444"/>
            <a:chExt cx="3260228" cy="63055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A46991-9D65-4603-9438-B9194AA6A0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18147" r="10173" b="21853"/>
            <a:stretch/>
          </p:blipFill>
          <p:spPr>
            <a:xfrm>
              <a:off x="0" y="6227444"/>
              <a:ext cx="2693000" cy="6305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7895B4-C246-40C2-81E4-2F4495E5C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98" y="6371167"/>
              <a:ext cx="690130" cy="37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8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배경">
            <a:extLst>
              <a:ext uri="{FF2B5EF4-FFF2-40B4-BE49-F238E27FC236}">
                <a16:creationId xmlns:a16="http://schemas.microsoft.com/office/drawing/2014/main" id="{C6797713-6845-43A6-89DD-9956BB406954}"/>
              </a:ext>
            </a:extLst>
          </p:cNvPr>
          <p:cNvGrpSpPr/>
          <p:nvPr userDrawn="1"/>
        </p:nvGrpSpPr>
        <p:grpSpPr>
          <a:xfrm>
            <a:off x="0" y="-5889"/>
            <a:ext cx="12192000" cy="6863889"/>
            <a:chOff x="0" y="-5889"/>
            <a:chExt cx="12192000" cy="686388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717BC46-40F7-4C52-8C84-8B737A18FA13}"/>
                </a:ext>
              </a:extLst>
            </p:cNvPr>
            <p:cNvGrpSpPr/>
            <p:nvPr userDrawn="1"/>
          </p:nvGrpSpPr>
          <p:grpSpPr>
            <a:xfrm>
              <a:off x="0" y="-5889"/>
              <a:ext cx="12192000" cy="6858000"/>
              <a:chOff x="0" y="-5889"/>
              <a:chExt cx="12192000" cy="6858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1FC0DD0-97BF-4201-9ED4-7FC20B86F1C4}"/>
                  </a:ext>
                </a:extLst>
              </p:cNvPr>
              <p:cNvSpPr/>
              <p:nvPr userDrawn="1"/>
            </p:nvSpPr>
            <p:spPr>
              <a:xfrm>
                <a:off x="1" y="-5889"/>
                <a:ext cx="12191998" cy="6858000"/>
              </a:xfrm>
              <a:prstGeom prst="rect">
                <a:avLst/>
              </a:prstGeom>
              <a:gradFill flip="none" rotWithShape="1">
                <a:gsLst>
                  <a:gs pos="20000">
                    <a:schemeClr val="tx1">
                      <a:lumMod val="65000"/>
                      <a:alpha val="70000"/>
                    </a:schemeClr>
                  </a:gs>
                  <a:gs pos="90000">
                    <a:schemeClr val="accent3">
                      <a:lumMod val="60000"/>
                      <a:lumOff val="40000"/>
                      <a:alpha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186830E-930E-4A51-857B-CFF87A74939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12192000" cy="685211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934B496C-B0ED-41C0-9CE3-13162B936059}"/>
                </a:ext>
              </a:extLst>
            </p:cNvPr>
            <p:cNvSpPr/>
            <p:nvPr userDrawn="1"/>
          </p:nvSpPr>
          <p:spPr>
            <a:xfrm>
              <a:off x="0" y="6021102"/>
              <a:ext cx="6709272" cy="836898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6BB0028-A4B8-46BB-A03F-6345BB6D8228}"/>
                </a:ext>
              </a:extLst>
            </p:cNvPr>
            <p:cNvSpPr/>
            <p:nvPr userDrawn="1"/>
          </p:nvSpPr>
          <p:spPr>
            <a:xfrm>
              <a:off x="3126747" y="6525939"/>
              <a:ext cx="3643147" cy="332061"/>
            </a:xfrm>
            <a:prstGeom prst="triangle">
              <a:avLst>
                <a:gd name="adj" fmla="val 26777"/>
              </a:avLst>
            </a:prstGeom>
            <a:solidFill>
              <a:srgbClr val="171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로고">
            <a:extLst>
              <a:ext uri="{FF2B5EF4-FFF2-40B4-BE49-F238E27FC236}">
                <a16:creationId xmlns:a16="http://schemas.microsoft.com/office/drawing/2014/main" id="{7B74723C-9C46-4C91-96CD-B2476F6CB98B}"/>
              </a:ext>
            </a:extLst>
          </p:cNvPr>
          <p:cNvGrpSpPr/>
          <p:nvPr userDrawn="1"/>
        </p:nvGrpSpPr>
        <p:grpSpPr>
          <a:xfrm>
            <a:off x="0" y="6359542"/>
            <a:ext cx="2754982" cy="532838"/>
            <a:chOff x="0" y="6227444"/>
            <a:chExt cx="3260228" cy="63055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A46991-9D65-4603-9438-B9194AA6A0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18147" r="10173" b="21853"/>
            <a:stretch/>
          </p:blipFill>
          <p:spPr>
            <a:xfrm>
              <a:off x="0" y="6227444"/>
              <a:ext cx="2693000" cy="6305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7895B4-C246-40C2-81E4-2F4495E5C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98" y="6371167"/>
              <a:ext cx="690130" cy="37497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4FAA7B-8D34-4DFE-A8C8-299EA4A1A18F}"/>
              </a:ext>
            </a:extLst>
          </p:cNvPr>
          <p:cNvSpPr txBox="1"/>
          <p:nvPr userDrawn="1"/>
        </p:nvSpPr>
        <p:spPr>
          <a:xfrm>
            <a:off x="4234150" y="459154"/>
            <a:ext cx="37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C01BF7-A709-49AC-88A9-95738C2A0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0009" y="1498600"/>
            <a:ext cx="7171982" cy="300672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algn="l"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algn="l">
              <a:defRPr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algn="l">
              <a:defRPr sz="1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algn="l">
              <a:defRPr sz="1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B6BE5A-9A86-4954-BFE6-B9D0DDDD66DE}"/>
              </a:ext>
            </a:extLst>
          </p:cNvPr>
          <p:cNvCxnSpPr>
            <a:cxnSpLocks/>
          </p:cNvCxnSpPr>
          <p:nvPr userDrawn="1"/>
        </p:nvCxnSpPr>
        <p:spPr>
          <a:xfrm>
            <a:off x="2423711" y="1204136"/>
            <a:ext cx="7258280" cy="0"/>
          </a:xfrm>
          <a:prstGeom prst="line">
            <a:avLst/>
          </a:prstGeom>
          <a:ln w="38100" cap="rnd" cmpd="sng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9E067A3B-C139-445B-898A-5CB8E0D9F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755" y="6526004"/>
            <a:ext cx="662245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7139E8F-7EF9-4278-BCE2-ACC8FC786B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5D524-2E05-4084-B971-B50FD5B4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F4AA9-9F15-45D7-987C-B722D2B7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ABBB-9751-4D61-B8FE-C2A67558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4A461-5382-47FB-8BEB-9DAF96F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, 사진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5D524-2E05-4084-B971-B50FD5B4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F4AA9-9F15-45D7-987C-B722D2B7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35" y="720055"/>
            <a:ext cx="7942892" cy="545071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ABBB-9751-4D61-B8FE-C2A67558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4A461-5382-47FB-8BEB-9DAF96F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7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5B4-D0C2-4AC3-8786-2254573F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C1458-05B9-414C-BB6B-43EFEC0C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8583B-92C4-48A1-8B4D-07520FB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5481A2-96FD-40A9-9E19-99AF157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0EE4B1-2837-47DE-97EF-7DDB845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F9A7F-2BF5-451D-9054-CE9EEAA4DC80}"/>
              </a:ext>
            </a:extLst>
          </p:cNvPr>
          <p:cNvSpPr/>
          <p:nvPr userDrawn="1"/>
        </p:nvSpPr>
        <p:spPr>
          <a:xfrm>
            <a:off x="0" y="1"/>
            <a:ext cx="12192000" cy="81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D70E45B-9B9E-45E6-9FF3-DBF7786216CA}"/>
              </a:ext>
            </a:extLst>
          </p:cNvPr>
          <p:cNvSpPr/>
          <p:nvPr userDrawn="1"/>
        </p:nvSpPr>
        <p:spPr>
          <a:xfrm>
            <a:off x="2853369" y="-1"/>
            <a:ext cx="9338631" cy="6857999"/>
          </a:xfrm>
          <a:prstGeom prst="rect">
            <a:avLst/>
          </a:prstGeom>
          <a:solidFill>
            <a:srgbClr val="171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로고">
            <a:extLst>
              <a:ext uri="{FF2B5EF4-FFF2-40B4-BE49-F238E27FC236}">
                <a16:creationId xmlns:a16="http://schemas.microsoft.com/office/drawing/2014/main" id="{B0977407-37FB-4E05-8A8C-092EA01364A8}"/>
              </a:ext>
            </a:extLst>
          </p:cNvPr>
          <p:cNvGrpSpPr/>
          <p:nvPr userDrawn="1"/>
        </p:nvGrpSpPr>
        <p:grpSpPr>
          <a:xfrm>
            <a:off x="0" y="6359542"/>
            <a:ext cx="2754982" cy="532838"/>
            <a:chOff x="0" y="6227444"/>
            <a:chExt cx="3260228" cy="63055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32F83F-64A8-4AA6-83D1-97D7C6F836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18147" r="10173" b="21853"/>
            <a:stretch/>
          </p:blipFill>
          <p:spPr>
            <a:xfrm>
              <a:off x="0" y="6227444"/>
              <a:ext cx="2693000" cy="63055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5E43393-9DF0-46B5-95D4-99336F200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98" y="6371167"/>
              <a:ext cx="690130" cy="37497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BCEF1A-AA7D-4399-9B4C-6AC82A74E585}"/>
              </a:ext>
            </a:extLst>
          </p:cNvPr>
          <p:cNvSpPr txBox="1"/>
          <p:nvPr userDrawn="1"/>
        </p:nvSpPr>
        <p:spPr>
          <a:xfrm>
            <a:off x="3485920" y="2434729"/>
            <a:ext cx="807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CE84D-A8BE-4BBD-8931-344809285388}"/>
              </a:ext>
            </a:extLst>
          </p:cNvPr>
          <p:cNvSpPr txBox="1"/>
          <p:nvPr userDrawn="1"/>
        </p:nvSpPr>
        <p:spPr>
          <a:xfrm>
            <a:off x="3485920" y="3270174"/>
            <a:ext cx="8073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한국해양대학교</a:t>
            </a:r>
            <a:r>
              <a:rPr lang="en-US" altLang="ko-KR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조선 </a:t>
            </a:r>
            <a:r>
              <a:rPr lang="en-US" altLang="ko-KR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M&amp;S </a:t>
            </a:r>
            <a:r>
              <a:rPr lang="ko-KR" altLang="en-US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연구실</a:t>
            </a:r>
            <a:endParaRPr lang="en-US" altLang="ko-KR" sz="20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ko-KR" altLang="en-US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박성수 </a:t>
            </a:r>
            <a:r>
              <a:rPr lang="en-US" altLang="ko-KR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valotam@kmou.ac.kr</a:t>
            </a:r>
            <a:r>
              <a:rPr lang="en-US" altLang="ko-KR" sz="20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7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머리글 배경">
            <a:extLst>
              <a:ext uri="{FF2B5EF4-FFF2-40B4-BE49-F238E27FC236}">
                <a16:creationId xmlns:a16="http://schemas.microsoft.com/office/drawing/2014/main" id="{9AE79F94-6762-4531-9BD5-00829EDE1D86}"/>
              </a:ext>
            </a:extLst>
          </p:cNvPr>
          <p:cNvGrpSpPr/>
          <p:nvPr userDrawn="1"/>
        </p:nvGrpSpPr>
        <p:grpSpPr>
          <a:xfrm>
            <a:off x="2" y="0"/>
            <a:ext cx="12191996" cy="638566"/>
            <a:chOff x="2" y="0"/>
            <a:chExt cx="12191996" cy="63856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948C2EF-2E07-41C0-87DB-A8D9695DB957}"/>
                </a:ext>
              </a:extLst>
            </p:cNvPr>
            <p:cNvSpPr/>
            <p:nvPr userDrawn="1"/>
          </p:nvSpPr>
          <p:spPr>
            <a:xfrm>
              <a:off x="2" y="0"/>
              <a:ext cx="12191996" cy="581890"/>
            </a:xfrm>
            <a:prstGeom prst="rect">
              <a:avLst/>
            </a:prstGeom>
            <a:solidFill>
              <a:srgbClr val="171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EC2D2EE-EF21-443B-9E80-12E076BAAA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2371" y="638566"/>
              <a:ext cx="11707256" cy="0"/>
            </a:xfrm>
            <a:prstGeom prst="line">
              <a:avLst/>
            </a:prstGeom>
            <a:ln w="38100" cap="rnd" cmpd="sng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1000">
                    <a:schemeClr val="tx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바닥글 배경">
            <a:extLst>
              <a:ext uri="{FF2B5EF4-FFF2-40B4-BE49-F238E27FC236}">
                <a16:creationId xmlns:a16="http://schemas.microsoft.com/office/drawing/2014/main" id="{09E5518A-D81D-4F84-9BC8-34EA5809E1C0}"/>
              </a:ext>
            </a:extLst>
          </p:cNvPr>
          <p:cNvGrpSpPr/>
          <p:nvPr userDrawn="1"/>
        </p:nvGrpSpPr>
        <p:grpSpPr>
          <a:xfrm>
            <a:off x="1" y="6399503"/>
            <a:ext cx="12191997" cy="469003"/>
            <a:chOff x="1" y="3127889"/>
            <a:chExt cx="12191997" cy="61272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C07598B-21DC-4CFD-877D-42FA47CDEAAD}"/>
                </a:ext>
              </a:extLst>
            </p:cNvPr>
            <p:cNvSpPr/>
            <p:nvPr userDrawn="1"/>
          </p:nvSpPr>
          <p:spPr>
            <a:xfrm>
              <a:off x="2" y="3127890"/>
              <a:ext cx="12191996" cy="602220"/>
            </a:xfrm>
            <a:prstGeom prst="rect">
              <a:avLst/>
            </a:prstGeom>
            <a:solidFill>
              <a:srgbClr val="171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88D37D9-01BF-4AD9-A3D6-BE8A05613C79}"/>
                </a:ext>
              </a:extLst>
            </p:cNvPr>
            <p:cNvSpPr/>
            <p:nvPr userDrawn="1"/>
          </p:nvSpPr>
          <p:spPr>
            <a:xfrm>
              <a:off x="1" y="3127889"/>
              <a:ext cx="2844800" cy="61272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로고">
            <a:extLst>
              <a:ext uri="{FF2B5EF4-FFF2-40B4-BE49-F238E27FC236}">
                <a16:creationId xmlns:a16="http://schemas.microsoft.com/office/drawing/2014/main" id="{01FD93FD-B1FE-418B-95E4-051D9C42215A}"/>
              </a:ext>
            </a:extLst>
          </p:cNvPr>
          <p:cNvGrpSpPr/>
          <p:nvPr userDrawn="1"/>
        </p:nvGrpSpPr>
        <p:grpSpPr>
          <a:xfrm>
            <a:off x="0" y="6359542"/>
            <a:ext cx="2754982" cy="532838"/>
            <a:chOff x="0" y="6227444"/>
            <a:chExt cx="3260228" cy="6305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9B4AD4-9705-4DED-97C8-4375202E40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18147" r="10173" b="21853"/>
            <a:stretch/>
          </p:blipFill>
          <p:spPr>
            <a:xfrm>
              <a:off x="0" y="6227444"/>
              <a:ext cx="2693000" cy="6305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F299E8-993D-4C03-A356-BEA51CFFB9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98" y="6371167"/>
              <a:ext cx="690130" cy="374970"/>
            </a:xfrm>
            <a:prstGeom prst="rect">
              <a:avLst/>
            </a:prstGeom>
          </p:spPr>
        </p:pic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BCCDC-B14C-4CAF-84A9-1073C62748B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42371" y="1"/>
            <a:ext cx="11707256" cy="5818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5D949-3BE4-4ABE-AA93-746ADB79CC6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42371" y="720055"/>
            <a:ext cx="11707256" cy="54507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62BFD-ACE3-4FBE-BD61-5C33D88D40B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606070" y="6525939"/>
            <a:ext cx="4979860" cy="216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프로젝트 관리와 생산성 향상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C3CD3-BF99-40AD-8DD1-C1AB051EF3F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29755" y="6526004"/>
            <a:ext cx="662245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7139E8F-7EF9-4278-BCE2-ACC8FC786B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33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0" r:id="rId4"/>
    <p:sldLayoutId id="2147483654" r:id="rId5"/>
    <p:sldLayoutId id="2147483655" r:id="rId6"/>
    <p:sldLayoutId id="2147483658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kraken.com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alotam/KMOU_MNS_Educ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turnvalues/%EC%9A%B0%EB%A6%AC%EB%8A%94-github%EB%A5%BC-%EC%9D%B4%EB%A0%87%EA%B2%8C-%EC%82%AC%EC%9A%A9%ED%95%9C%EB%8B%A4-83789075e5b6" TargetMode="External"/><Relationship Id="rId2" Type="http://schemas.openxmlformats.org/officeDocument/2006/relationships/hyperlink" Target="https://nolboo.kim/blog/2013/10/06/github-for-beginner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C0EDE-2780-477B-AFD6-5F414F8F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244B0-3645-4242-9417-3EF3D4572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한국해양대학교 </a:t>
            </a:r>
            <a:r>
              <a:rPr lang="en-US" altLang="ko-KR" dirty="0"/>
              <a:t>M&amp;S </a:t>
            </a:r>
            <a:r>
              <a:rPr lang="ko-KR" altLang="en-US" dirty="0"/>
              <a:t>연구실 박성수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2FA12-5478-448B-A001-27757F61B9E6}"/>
              </a:ext>
            </a:extLst>
          </p:cNvPr>
          <p:cNvSpPr txBox="1"/>
          <p:nvPr/>
        </p:nvSpPr>
        <p:spPr>
          <a:xfrm>
            <a:off x="8372212" y="117445"/>
            <a:ext cx="369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관리와 생산성 향상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4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8C2BA7-E69C-4AEA-99FC-2D6343F20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3207" y="1498600"/>
            <a:ext cx="8545586" cy="3006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pc="-100" dirty="0"/>
              <a:t>프로젝트 관리의 필요성과</a:t>
            </a:r>
            <a:r>
              <a:rPr lang="en-US" altLang="ko-KR" spc="-100" dirty="0"/>
              <a:t> </a:t>
            </a:r>
            <a:r>
              <a:rPr lang="ko-KR" altLang="en-US" spc="-100" dirty="0"/>
              <a:t>생산성 향상 방법 소개</a:t>
            </a:r>
            <a:endParaRPr lang="en-US" altLang="ko-KR" spc="-1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관리 도구</a:t>
            </a:r>
            <a:r>
              <a:rPr lang="en-US" altLang="ko-KR" dirty="0"/>
              <a:t>: </a:t>
            </a:r>
            <a:r>
              <a:rPr lang="ko-KR" altLang="en-US" dirty="0"/>
              <a:t>깃과 친구들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연습하기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BCA213-C503-46A7-8063-487A88F16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6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C421AC-8AAC-4487-8C93-12979792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관리의 필요성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6D5D4F-681F-4AE0-92E6-B96BC7E1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프로젝트의 범위</a:t>
            </a:r>
            <a:endParaRPr lang="en-US" altLang="ko-KR" dirty="0"/>
          </a:p>
          <a:p>
            <a:pPr lvl="1"/>
            <a:r>
              <a:rPr lang="ko-KR" altLang="en-US" dirty="0"/>
              <a:t>학기 수업과 과제</a:t>
            </a:r>
            <a:endParaRPr lang="en-US" altLang="ko-KR" dirty="0"/>
          </a:p>
          <a:p>
            <a:pPr lvl="1"/>
            <a:r>
              <a:rPr lang="ko-KR" altLang="en-US" dirty="0"/>
              <a:t>연구실에서 수행하는 교육 및 과제</a:t>
            </a:r>
            <a:endParaRPr lang="en-US" altLang="ko-KR" dirty="0"/>
          </a:p>
          <a:p>
            <a:pPr lvl="1"/>
            <a:r>
              <a:rPr lang="en-US" altLang="ko-KR" dirty="0"/>
              <a:t>CV</a:t>
            </a:r>
            <a:r>
              <a:rPr lang="ko-KR" altLang="en-US" dirty="0"/>
              <a:t>에 적힐 수 있는 모든 내용</a:t>
            </a:r>
            <a:endParaRPr lang="en-US" altLang="ko-KR" dirty="0"/>
          </a:p>
          <a:p>
            <a:pPr lvl="1"/>
            <a:r>
              <a:rPr lang="ko-KR" altLang="en-US" dirty="0"/>
              <a:t>심지어 앞으로 진행할 모든 것들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저번 학기 뭐하셨어요</a:t>
            </a:r>
            <a:r>
              <a:rPr lang="en-US" altLang="ko-KR" dirty="0"/>
              <a:t>?“</a:t>
            </a:r>
            <a:r>
              <a:rPr lang="ko-KR" altLang="en-US" dirty="0"/>
              <a:t>라고 질문을 받으면</a:t>
            </a:r>
            <a:endParaRPr lang="en-US" altLang="ko-KR" dirty="0"/>
          </a:p>
          <a:p>
            <a:pPr lvl="1"/>
            <a:r>
              <a:rPr lang="ko-KR" altLang="en-US" dirty="0"/>
              <a:t>잘 기억이 안 나고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자료 백업해 뒀는지 불투명하고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투자한 시간을 증명할 수 없게 돼요</a:t>
            </a:r>
            <a:endParaRPr lang="en-US" altLang="ko-KR" dirty="0"/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그럼 </a:t>
            </a:r>
            <a:r>
              <a:rPr lang="ko-KR" altLang="en-US" b="1" dirty="0"/>
              <a:t>우리가 한 일은 잘 정리해 둬야 겠죠</a:t>
            </a:r>
            <a:r>
              <a:rPr lang="en-US" altLang="ko-KR" b="1" dirty="0"/>
              <a:t>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22B673-E231-41DE-93B7-208A3C08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070762D-723D-44A3-95B4-E758429D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2" y="726762"/>
            <a:ext cx="4857750" cy="27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DFC160-C828-49D7-8496-8D4D77F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관리와 생산성 사이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2FEC9-10F6-40BD-95BB-94B85D8B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저장했다고 끝이 아니더라고요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이런</a:t>
            </a:r>
            <a:r>
              <a:rPr lang="en-US" altLang="ko-KR" dirty="0"/>
              <a:t>,</a:t>
            </a:r>
            <a:r>
              <a:rPr lang="ko-KR" altLang="en-US" dirty="0"/>
              <a:t> 덮어 </a:t>
            </a:r>
            <a:r>
              <a:rPr lang="ko-KR" altLang="en-US" dirty="0" err="1"/>
              <a:t>씌어지거나</a:t>
            </a:r>
            <a:r>
              <a:rPr lang="en-US" altLang="ko-KR" dirty="0"/>
              <a:t>, </a:t>
            </a:r>
            <a:r>
              <a:rPr lang="ko-KR" altLang="en-US" dirty="0"/>
              <a:t>지워진 파일들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엥</a:t>
            </a:r>
            <a:r>
              <a:rPr lang="en-US" altLang="ko-KR" dirty="0"/>
              <a:t>? </a:t>
            </a:r>
            <a:r>
              <a:rPr lang="ko-KR" altLang="en-US" dirty="0"/>
              <a:t>이 폴더는 왜 이렇게 더럽지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내가 이 기능 만들 때</a:t>
            </a:r>
            <a:r>
              <a:rPr lang="en-US" altLang="ko-KR" dirty="0"/>
              <a:t> </a:t>
            </a:r>
            <a:r>
              <a:rPr lang="ko-KR" altLang="en-US" dirty="0"/>
              <a:t>뭘 의도한 건지 전혀 모르겠네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저장하다 보면 마음에 안 드는 일이 한</a:t>
            </a:r>
            <a:r>
              <a:rPr lang="en-US" altLang="ko-KR" dirty="0"/>
              <a:t>,</a:t>
            </a:r>
            <a:r>
              <a:rPr lang="ko-KR" altLang="en-US" dirty="0"/>
              <a:t> 두 개가 아니어요</a:t>
            </a:r>
            <a:endParaRPr lang="en-US" altLang="ko-KR" dirty="0"/>
          </a:p>
          <a:p>
            <a:r>
              <a:rPr lang="ko-KR" altLang="en-US" dirty="0"/>
              <a:t>결국 체계적으로 파일들을 관리하는 것이 필요해져요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5D169-75D0-440A-9B00-4BBF79D7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6F1D3-095D-47FA-8177-80C33A2F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AAEC6C2-DD53-4D27-9584-E2117C00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" y="3725972"/>
            <a:ext cx="4857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8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EEBDDD6-5C25-4947-B4E5-515277F8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Git!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91A909-270E-45DB-B29C-9D8211B5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Git:</a:t>
            </a:r>
            <a:br>
              <a:rPr lang="en-US" altLang="ko-KR" dirty="0"/>
            </a:br>
            <a:r>
              <a:rPr lang="ko-KR" altLang="en-US" dirty="0"/>
              <a:t>파일 관리를 도와주는 프로그램</a:t>
            </a:r>
            <a:r>
              <a:rPr lang="en-US" altLang="ko-KR" dirty="0"/>
              <a:t>(</a:t>
            </a:r>
            <a:r>
              <a:rPr lang="ko-KR" altLang="en-US" dirty="0"/>
              <a:t>근데 어려워요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GitHub:</a:t>
            </a:r>
            <a:br>
              <a:rPr lang="en-US" altLang="ko-KR" dirty="0"/>
            </a:br>
            <a:r>
              <a:rPr lang="en-US" altLang="ko-KR" dirty="0"/>
              <a:t>G</a:t>
            </a:r>
            <a:r>
              <a:rPr lang="en-US" altLang="ko-KR" spc="-100" dirty="0"/>
              <a:t>it</a:t>
            </a:r>
            <a:r>
              <a:rPr lang="ko-KR" altLang="en-US" spc="-100" dirty="0"/>
              <a:t>으로 관리하는 파일과 로그를 저장해두는 원격 저장소</a:t>
            </a:r>
            <a:endParaRPr lang="en-US" altLang="ko-KR" spc="-100" dirty="0"/>
          </a:p>
          <a:p>
            <a:endParaRPr lang="en-US" altLang="ko-KR" spc="-100" dirty="0"/>
          </a:p>
          <a:p>
            <a:r>
              <a:rPr lang="en-US" altLang="ko-KR" dirty="0"/>
              <a:t>GitLab:</a:t>
            </a:r>
            <a:br>
              <a:rPr lang="en-US" altLang="ko-KR" dirty="0"/>
            </a:br>
            <a:r>
              <a:rPr lang="en-US" altLang="ko-KR" dirty="0"/>
              <a:t>GitHub</a:t>
            </a:r>
            <a:r>
              <a:rPr lang="ko-KR" altLang="en-US" dirty="0"/>
              <a:t>하고 비슷함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E518F-368F-4F1F-828F-1C5CA25B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4444B-96F8-45A3-B253-9631A923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55CE-C306-4746-B4EE-3738852C2E7F}"/>
              </a:ext>
            </a:extLst>
          </p:cNvPr>
          <p:cNvGrpSpPr/>
          <p:nvPr/>
        </p:nvGrpSpPr>
        <p:grpSpPr>
          <a:xfrm>
            <a:off x="562881" y="720055"/>
            <a:ext cx="2696400" cy="3563256"/>
            <a:chOff x="58056" y="72570"/>
            <a:chExt cx="2696400" cy="3563256"/>
          </a:xfrm>
        </p:grpSpPr>
        <p:pic>
          <p:nvPicPr>
            <p:cNvPr id="9" name="Picture 4" descr="Image result for github">
              <a:extLst>
                <a:ext uri="{FF2B5EF4-FFF2-40B4-BE49-F238E27FC236}">
                  <a16:creationId xmlns:a16="http://schemas.microsoft.com/office/drawing/2014/main" id="{F707F8A9-6E95-4744-A10C-AC2E50FEE5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1180090"/>
              <a:ext cx="2696400" cy="151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gitlab">
              <a:extLst>
                <a:ext uri="{FF2B5EF4-FFF2-40B4-BE49-F238E27FC236}">
                  <a16:creationId xmlns:a16="http://schemas.microsoft.com/office/drawing/2014/main" id="{A1CD2CD4-CE8C-4769-B6B4-DAB2EEB6B7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2678745"/>
              <a:ext cx="2696400" cy="95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git">
              <a:extLst>
                <a:ext uri="{FF2B5EF4-FFF2-40B4-BE49-F238E27FC236}">
                  <a16:creationId xmlns:a16="http://schemas.microsoft.com/office/drawing/2014/main" id="{D54585FB-E681-4F8C-BB4D-0D98271EDB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6" y="72570"/>
              <a:ext cx="2696366" cy="1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25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245E0-5B0C-4946-9E7F-E265B43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5A105-A080-430E-8910-8167EFA8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가입해주세요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www.github.com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GitKraken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다운로드 받아주세요</a:t>
            </a:r>
            <a:r>
              <a:rPr lang="en-US" altLang="ko-KR" dirty="0"/>
              <a:t>. (</a:t>
            </a:r>
            <a:r>
              <a:rPr lang="en-US" altLang="ko-KR" dirty="0">
                <a:hlinkClick r:id="rId3"/>
              </a:rPr>
              <a:t>www.gitkraken.com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GitKraken</a:t>
            </a:r>
            <a:r>
              <a:rPr lang="ko-KR" altLang="en-US" dirty="0"/>
              <a:t>은 어려운 </a:t>
            </a:r>
            <a:r>
              <a:rPr lang="en-US" altLang="ko-KR" dirty="0"/>
              <a:t>Git</a:t>
            </a:r>
            <a:r>
              <a:rPr lang="ko-KR" altLang="en-US" dirty="0"/>
              <a:t>을 쉽게 바꿔주는 프로그램입니다</a:t>
            </a:r>
            <a:r>
              <a:rPr lang="en-US" altLang="ko-KR" dirty="0"/>
              <a:t>. (</a:t>
            </a:r>
            <a:r>
              <a:rPr lang="ko-KR" altLang="en-US" dirty="0"/>
              <a:t>디자인이 예뻐서 선택했어요</a:t>
            </a:r>
            <a:r>
              <a:rPr lang="en-US" altLang="ko-KR" dirty="0"/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GitKraken</a:t>
            </a:r>
            <a:r>
              <a:rPr lang="ko-KR" altLang="en-US" dirty="0"/>
              <a:t>의 다운로드가 완료되면</a:t>
            </a:r>
            <a:r>
              <a:rPr lang="en-US" altLang="ko-KR" dirty="0"/>
              <a:t> </a:t>
            </a:r>
            <a:r>
              <a:rPr lang="ko-KR" altLang="en-US" dirty="0"/>
              <a:t>열고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연동으로 로그인 해주세요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과제 원격 저장소</a:t>
            </a:r>
            <a:r>
              <a:rPr lang="en-US" altLang="ko-KR" dirty="0"/>
              <a:t>(repository) GitHub </a:t>
            </a:r>
            <a:r>
              <a:rPr lang="ko-KR" altLang="en-US" dirty="0"/>
              <a:t>페이지를 방문하시고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https://github.com/valotam/KMOU_MNS_Education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현재 페이지를 개인 원격 저장소로 옮기는 기능인 포크</a:t>
            </a:r>
            <a:r>
              <a:rPr lang="en-US" altLang="ko-KR" dirty="0"/>
              <a:t>(fork)</a:t>
            </a:r>
            <a:r>
              <a:rPr lang="ko-KR" altLang="en-US" dirty="0"/>
              <a:t>를 해주세요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개인 원격 저장소를 </a:t>
            </a:r>
            <a:r>
              <a:rPr lang="ko-KR" altLang="en-US" dirty="0" err="1"/>
              <a:t>데스크탑으로</a:t>
            </a:r>
            <a:r>
              <a:rPr lang="ko-KR" altLang="en-US" dirty="0"/>
              <a:t> 복제</a:t>
            </a:r>
            <a:r>
              <a:rPr lang="en-US" altLang="ko-KR" dirty="0"/>
              <a:t>(clone) </a:t>
            </a:r>
            <a:r>
              <a:rPr lang="ko-KR" altLang="en-US" dirty="0"/>
              <a:t>하세요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비로소</a:t>
            </a:r>
            <a:r>
              <a:rPr lang="en-US" altLang="ko-KR" dirty="0"/>
              <a:t>, </a:t>
            </a:r>
            <a:r>
              <a:rPr lang="ko-KR" altLang="en-US" dirty="0"/>
              <a:t>여러분의 저장소가 탄생했습니다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EFCCF9-4D21-4E39-A171-6401CA5B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30D8-9C59-4772-935F-C29A63CF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CA72-B35F-462F-A000-8D07BD9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42D4F-F2BB-4C68-8DC3-CAD73ABC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깃의 </a:t>
            </a:r>
            <a:r>
              <a:rPr lang="en-US" altLang="ko-KR" dirty="0"/>
              <a:t>‘branch’</a:t>
            </a:r>
            <a:r>
              <a:rPr lang="ko-KR" altLang="en-US" dirty="0"/>
              <a:t>에 대해서 조사하기</a:t>
            </a:r>
            <a:endParaRPr lang="en-US" altLang="ko-KR" dirty="0"/>
          </a:p>
          <a:p>
            <a:r>
              <a:rPr lang="ko-KR" altLang="en-US" dirty="0"/>
              <a:t>깃의 </a:t>
            </a:r>
            <a:r>
              <a:rPr lang="en-US" altLang="ko-KR" dirty="0"/>
              <a:t>‘commit’</a:t>
            </a:r>
            <a:r>
              <a:rPr lang="ko-KR" altLang="en-US" dirty="0"/>
              <a:t>에 대해서 조사하기</a:t>
            </a:r>
            <a:endParaRPr lang="en-US" altLang="ko-KR" dirty="0"/>
          </a:p>
          <a:p>
            <a:r>
              <a:rPr lang="ko-KR" altLang="en-US" dirty="0" err="1"/>
              <a:t>깃헙의</a:t>
            </a:r>
            <a:r>
              <a:rPr lang="ko-KR" altLang="en-US" dirty="0"/>
              <a:t> </a:t>
            </a:r>
            <a:r>
              <a:rPr lang="en-US" altLang="ko-KR" dirty="0"/>
              <a:t>‘issue’</a:t>
            </a:r>
            <a:r>
              <a:rPr lang="ko-KR" altLang="en-US" dirty="0"/>
              <a:t>에 대해서 조사하기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>
                <a:hlinkClick r:id="rId2"/>
              </a:rPr>
              <a:t>https://nolboo.kim/blog/2013/10/06/github-for-beginner/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https://medium.com/returnvalues/%EC%9A%B0%EB%A6%AC%EB%8A%94-github%EB%A5%BC-%EC%9D%B4%EB%A0%87%EA%B2%8C-%EC%82%AC%EC%9A%A9%ED%95%9C%EB%8B%A4-83789075e5b6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위 조사한 내용을 로컬 저장소에 올리기</a:t>
            </a:r>
            <a:r>
              <a:rPr lang="en-US" altLang="ko-KR" dirty="0"/>
              <a:t>(</a:t>
            </a:r>
            <a:r>
              <a:rPr lang="ko-KR" altLang="en-US" dirty="0"/>
              <a:t>한 파일 단위로 </a:t>
            </a:r>
            <a:r>
              <a:rPr lang="en-US" altLang="ko-KR" dirty="0"/>
              <a:t>commit</a:t>
            </a:r>
            <a:r>
              <a:rPr lang="ko-KR" altLang="en-US" dirty="0"/>
              <a:t>하세요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branch_</a:t>
            </a:r>
            <a:r>
              <a:rPr lang="ko-KR" altLang="en-US" dirty="0"/>
              <a:t>조사</a:t>
            </a:r>
            <a:r>
              <a:rPr lang="en-US" altLang="ko-KR" dirty="0"/>
              <a:t>.txt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 (1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commit_</a:t>
            </a:r>
            <a:r>
              <a:rPr lang="ko-KR" altLang="en-US" dirty="0"/>
              <a:t>조사</a:t>
            </a:r>
            <a:r>
              <a:rPr lang="en-US" altLang="ko-KR" dirty="0"/>
              <a:t>.txt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 (1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issue_</a:t>
            </a:r>
            <a:r>
              <a:rPr lang="ko-KR" altLang="en-US" dirty="0"/>
              <a:t>조사</a:t>
            </a:r>
            <a:r>
              <a:rPr lang="en-US" altLang="ko-KR" dirty="0"/>
              <a:t>.txt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이슈는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 (1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7AC48-071C-44EC-A798-E46F3C68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프로젝트 관리와 생산성 향상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A7BABC-4B1A-4881-B9A2-86EF4C9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9E8F-7EF9-4278-BCE2-ACC8FC786B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9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68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414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Git 소개</vt:lpstr>
      <vt:lpstr>PowerPoint 프레젠테이션</vt:lpstr>
      <vt:lpstr>프로젝트 관리의 필요성</vt:lpstr>
      <vt:lpstr>프로젝트 관리와 생산성 사이 관계</vt:lpstr>
      <vt:lpstr>그래서 Git!</vt:lpstr>
      <vt:lpstr>연습하기</vt:lpstr>
      <vt:lpstr>공부하기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MnS-DELL</dc:creator>
  <cp:lastModifiedBy>MnS-DELL</cp:lastModifiedBy>
  <cp:revision>182</cp:revision>
  <dcterms:created xsi:type="dcterms:W3CDTF">2018-08-01T07:18:17Z</dcterms:created>
  <dcterms:modified xsi:type="dcterms:W3CDTF">2018-09-09T14:38:56Z</dcterms:modified>
</cp:coreProperties>
</file>