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33" y="355093"/>
            <a:ext cx="2976313" cy="44959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395" y="172995"/>
            <a:ext cx="3627873" cy="839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089" y="1235710"/>
            <a:ext cx="943804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교육 </a:t>
            </a:r>
            <a:r>
              <a:rPr lang="en-US" altLang="ko-KR" dirty="0" smtClean="0"/>
              <a:t>_1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92268" y="5279846"/>
            <a:ext cx="1595059" cy="447186"/>
          </a:xfrm>
        </p:spPr>
        <p:txBody>
          <a:bodyPr/>
          <a:lstStyle/>
          <a:p>
            <a:r>
              <a:rPr lang="ko-KR" altLang="en-US" dirty="0" smtClean="0"/>
              <a:t>김태형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0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       </a:t>
            </a:r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차이점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비교연산자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논리연산자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헝가리안</a:t>
            </a:r>
            <a:r>
              <a:rPr lang="ko-KR" altLang="en-US" dirty="0" smtClean="0"/>
              <a:t>  표기법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87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993" y="371718"/>
            <a:ext cx="3174920" cy="449590"/>
          </a:xfrm>
        </p:spPr>
        <p:txBody>
          <a:bodyPr/>
          <a:lstStyle/>
          <a:p>
            <a:r>
              <a:rPr lang="en-US" altLang="ko-KR" sz="2800" dirty="0" smtClean="0"/>
              <a:t>1. C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C++</a:t>
            </a:r>
            <a:r>
              <a:rPr lang="ko-KR" altLang="en-US" sz="2800" dirty="0" smtClean="0"/>
              <a:t>의 차이점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절차지향언어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은 객체지향언어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952875" y="2651443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952875" y="4747915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05362" y="2301954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순서에 입각한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복잡도 증가</a:t>
            </a:r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오류 발생시 수정 어려움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5362" y="4486275"/>
            <a:ext cx="688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모여서 하나의 프로그램을 만듦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객체의 내부를 몰라도 사용만 하면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편리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4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993" y="371718"/>
            <a:ext cx="3174920" cy="449590"/>
          </a:xfrm>
        </p:spPr>
        <p:txBody>
          <a:bodyPr/>
          <a:lstStyle/>
          <a:p>
            <a:r>
              <a:rPr lang="en-US" altLang="ko-KR" sz="2800" dirty="0" smtClean="0"/>
              <a:t>1. C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C++</a:t>
            </a:r>
            <a:r>
              <a:rPr lang="ko-KR" altLang="en-US" sz="2800" dirty="0" smtClean="0"/>
              <a:t>의 차이점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87090"/>
              </p:ext>
            </p:extLst>
          </p:nvPr>
        </p:nvGraphicFramePr>
        <p:xfrm>
          <a:off x="762000" y="2005538"/>
          <a:ext cx="10420349" cy="366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31492204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79972393"/>
                    </a:ext>
                  </a:extLst>
                </a:gridCol>
                <a:gridCol w="2635047">
                  <a:extLst>
                    <a:ext uri="{9D8B030D-6E8A-4147-A177-3AD203B41FA5}">
                      <a16:colId xmlns:a16="http://schemas.microsoft.com/office/drawing/2014/main" val="85671263"/>
                    </a:ext>
                  </a:extLst>
                </a:gridCol>
                <a:gridCol w="3708602">
                  <a:extLst>
                    <a:ext uri="{9D8B030D-6E8A-4147-A177-3AD203B41FA5}">
                      <a16:colId xmlns:a16="http://schemas.microsoft.com/office/drawing/2014/main" val="2243528177"/>
                    </a:ext>
                  </a:extLst>
                </a:gridCol>
              </a:tblGrid>
              <a:tr h="76820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C++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비고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23230"/>
                  </a:ext>
                </a:extLst>
              </a:tr>
              <a:tr h="7682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헤더 파일 선언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#include &lt;</a:t>
                      </a:r>
                      <a:r>
                        <a:rPr lang="en-US" altLang="ko-KR" dirty="0" err="1" smtClean="0"/>
                        <a:t>stdio.h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#include &lt;</a:t>
                      </a:r>
                      <a:r>
                        <a:rPr lang="en-US" altLang="ko-KR" dirty="0" err="1" smtClean="0"/>
                        <a:t>iostream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표준헤더파일 선언에서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확장자를</a:t>
                      </a:r>
                      <a:r>
                        <a:rPr lang="ko-KR" altLang="en-US" sz="1600" dirty="0" smtClean="0"/>
                        <a:t> 생략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9084"/>
                  </a:ext>
                </a:extLst>
              </a:tr>
              <a:tr h="696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입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출력 함수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printf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scanf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std</a:t>
                      </a:r>
                      <a:r>
                        <a:rPr lang="en-US" altLang="ko-KR" dirty="0" smtClean="0"/>
                        <a:t>::</a:t>
                      </a:r>
                      <a:r>
                        <a:rPr lang="en-US" altLang="ko-KR" baseline="0" dirty="0" err="1" smtClean="0"/>
                        <a:t>cout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err="1" smtClean="0"/>
                        <a:t>std</a:t>
                      </a:r>
                      <a:r>
                        <a:rPr lang="en-US" altLang="ko-KR" baseline="0" dirty="0" smtClean="0"/>
                        <a:t>::</a:t>
                      </a:r>
                      <a:r>
                        <a:rPr lang="en-US" altLang="ko-KR" baseline="0" dirty="0" err="1" smtClean="0"/>
                        <a:t>cin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using namespace </a:t>
                      </a:r>
                      <a:r>
                        <a:rPr lang="en-US" altLang="ko-KR" sz="1600" dirty="0" err="1" smtClean="0"/>
                        <a:t>std</a:t>
                      </a:r>
                      <a:r>
                        <a:rPr lang="en-US" altLang="ko-KR" sz="1600" dirty="0" smtClean="0"/>
                        <a:t>;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선언을 통해 </a:t>
                      </a:r>
                      <a:r>
                        <a:rPr lang="en-US" altLang="ko-KR" sz="1600" dirty="0" err="1" smtClean="0"/>
                        <a:t>std</a:t>
                      </a:r>
                      <a:r>
                        <a:rPr lang="en-US" altLang="ko-KR" sz="1600" dirty="0" smtClean="0"/>
                        <a:t>:: </a:t>
                      </a:r>
                      <a:r>
                        <a:rPr lang="ko-KR" altLang="en-US" sz="1600" dirty="0" err="1" smtClean="0"/>
                        <a:t>생략가능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890"/>
                  </a:ext>
                </a:extLst>
              </a:tr>
              <a:tr h="52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개행</a:t>
                      </a:r>
                      <a:r>
                        <a:rPr lang="ko-KR" altLang="en-US" sz="1600" dirty="0" smtClean="0"/>
                        <a:t> 문자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endl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12170"/>
                  </a:ext>
                </a:extLst>
              </a:tr>
              <a:tr h="46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 선언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코딩 앞쪽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어디에나 가능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99837"/>
                  </a:ext>
                </a:extLst>
              </a:tr>
              <a:tr h="439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접근 방법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하향식 접근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상향식 접근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순차적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여러 객체의 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64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993" y="371718"/>
            <a:ext cx="3174920" cy="449590"/>
          </a:xfrm>
        </p:spPr>
        <p:txBody>
          <a:bodyPr/>
          <a:lstStyle/>
          <a:p>
            <a:pPr algn="ctr"/>
            <a:r>
              <a:rPr lang="en-US" altLang="ko-KR" sz="2800" smtClean="0"/>
              <a:t>2. </a:t>
            </a:r>
            <a:r>
              <a:rPr lang="ko-KR" altLang="en-US" sz="2800" dirty="0" err="1" smtClean="0"/>
              <a:t>비교연산자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575" y="1235710"/>
            <a:ext cx="9843560" cy="5120640"/>
          </a:xfrm>
        </p:spPr>
        <p:txBody>
          <a:bodyPr/>
          <a:lstStyle/>
          <a:p>
            <a:r>
              <a:rPr lang="en-US" altLang="ko-KR" dirty="0" smtClean="0"/>
              <a:t>= </a:t>
            </a:r>
            <a:r>
              <a:rPr lang="ko-KR" altLang="en-US" dirty="0" err="1" smtClean="0"/>
              <a:t>관계연산자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수치 데이터 간 대소 관계를 알아 볼 경우 사용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정수형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문자형 데이터도 대소 관계를 알아 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 </a:t>
            </a:r>
            <a:r>
              <a:rPr lang="en-US" altLang="ko-KR" dirty="0" smtClean="0"/>
              <a:t>(1), 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(0)</a:t>
            </a:r>
            <a:r>
              <a:rPr lang="ko-KR" altLang="en-US" dirty="0" smtClean="0"/>
              <a:t>으로 결과가 나타난다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로 오버로드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6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993" y="371718"/>
            <a:ext cx="3174920" cy="449590"/>
          </a:xfrm>
        </p:spPr>
        <p:txBody>
          <a:bodyPr/>
          <a:lstStyle/>
          <a:p>
            <a:pPr algn="ctr"/>
            <a:r>
              <a:rPr lang="en-US" altLang="ko-KR" sz="2800" smtClean="0"/>
              <a:t>2. </a:t>
            </a:r>
            <a:r>
              <a:rPr lang="ko-KR" altLang="en-US" sz="2800" dirty="0" err="1" smtClean="0"/>
              <a:t>비교연산자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77573"/>
              </p:ext>
            </p:extLst>
          </p:nvPr>
        </p:nvGraphicFramePr>
        <p:xfrm>
          <a:off x="1019175" y="1371598"/>
          <a:ext cx="9844088" cy="364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022">
                  <a:extLst>
                    <a:ext uri="{9D8B030D-6E8A-4147-A177-3AD203B41FA5}">
                      <a16:colId xmlns:a16="http://schemas.microsoft.com/office/drawing/2014/main" val="885093731"/>
                    </a:ext>
                  </a:extLst>
                </a:gridCol>
                <a:gridCol w="2461022">
                  <a:extLst>
                    <a:ext uri="{9D8B030D-6E8A-4147-A177-3AD203B41FA5}">
                      <a16:colId xmlns:a16="http://schemas.microsoft.com/office/drawing/2014/main" val="2799668853"/>
                    </a:ext>
                  </a:extLst>
                </a:gridCol>
                <a:gridCol w="2461022">
                  <a:extLst>
                    <a:ext uri="{9D8B030D-6E8A-4147-A177-3AD203B41FA5}">
                      <a16:colId xmlns:a16="http://schemas.microsoft.com/office/drawing/2014/main" val="393909457"/>
                    </a:ext>
                  </a:extLst>
                </a:gridCol>
                <a:gridCol w="2461022">
                  <a:extLst>
                    <a:ext uri="{9D8B030D-6E8A-4147-A177-3AD203B41FA5}">
                      <a16:colId xmlns:a16="http://schemas.microsoft.com/office/drawing/2014/main" val="1179577357"/>
                    </a:ext>
                  </a:extLst>
                </a:gridCol>
              </a:tblGrid>
              <a:tr h="521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의미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사용 예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20416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크다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5 &gt; 4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22450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&gt;=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크거나 같다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5 &gt;= 4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5318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&lt;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작다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3 &lt; 2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60754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&lt;=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작거나 같다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3 &lt;= 2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15469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==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같다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 == 1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55503"/>
                  </a:ext>
                </a:extLst>
              </a:tr>
              <a:tr h="521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!=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같지 않다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1 != 1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960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24125" y="5695950"/>
            <a:ext cx="925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* &gt;, &lt;, !</a:t>
            </a:r>
            <a:r>
              <a:rPr lang="ko-KR" altLang="en-US" dirty="0" smtClean="0">
                <a:latin typeface="+mj-ea"/>
                <a:ea typeface="+mj-ea"/>
              </a:rPr>
              <a:t>과 </a:t>
            </a:r>
            <a:r>
              <a:rPr lang="en-US" altLang="ko-KR" dirty="0" smtClean="0">
                <a:latin typeface="+mj-ea"/>
                <a:ea typeface="+mj-ea"/>
              </a:rPr>
              <a:t>=</a:t>
            </a:r>
            <a:r>
              <a:rPr lang="ko-KR" altLang="en-US" dirty="0" smtClean="0">
                <a:latin typeface="+mj-ea"/>
                <a:ea typeface="+mj-ea"/>
              </a:rPr>
              <a:t>의 순서가 바뀌면 안된다</a:t>
            </a:r>
            <a:r>
              <a:rPr lang="en-US" altLang="ko-KR" dirty="0" smtClean="0">
                <a:latin typeface="+mj-ea"/>
                <a:ea typeface="+mj-ea"/>
              </a:rPr>
              <a:t>.    </a:t>
            </a:r>
            <a:r>
              <a:rPr lang="ko-KR" altLang="en-US" dirty="0" smtClean="0">
                <a:latin typeface="+mj-ea"/>
                <a:ea typeface="+mj-ea"/>
              </a:rPr>
              <a:t>즉</a:t>
            </a:r>
            <a:r>
              <a:rPr lang="en-US" altLang="ko-KR" dirty="0" smtClean="0">
                <a:latin typeface="+mj-ea"/>
                <a:ea typeface="+mj-ea"/>
              </a:rPr>
              <a:t>, =&gt; or =&lt; or =!</a:t>
            </a:r>
            <a:r>
              <a:rPr lang="ko-KR" altLang="en-US" dirty="0" smtClean="0">
                <a:latin typeface="+mj-ea"/>
                <a:ea typeface="+mj-ea"/>
              </a:rPr>
              <a:t>는 에러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4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993" y="371718"/>
            <a:ext cx="3174920" cy="449590"/>
          </a:xfrm>
        </p:spPr>
        <p:txBody>
          <a:bodyPr/>
          <a:lstStyle/>
          <a:p>
            <a:pPr algn="ctr"/>
            <a:r>
              <a:rPr lang="en-US" altLang="ko-KR" sz="2800" dirty="0"/>
              <a:t>3</a:t>
            </a:r>
            <a:r>
              <a:rPr lang="en-US" altLang="ko-KR" sz="2800" dirty="0" smtClean="0"/>
              <a:t>. </a:t>
            </a:r>
            <a:r>
              <a:rPr lang="ko-KR" altLang="en-US" sz="2800" dirty="0" err="1" smtClean="0"/>
              <a:t>논리연산자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6089" y="1400175"/>
            <a:ext cx="9438046" cy="1981199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두 가지 이상의 조건을 여러 가지 방법으로 비교 판단할 때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!(not), &amp;&amp;(and), ||(or) </a:t>
            </a:r>
            <a:r>
              <a:rPr lang="ko-KR" altLang="en-US" dirty="0" smtClean="0"/>
              <a:t>연산자가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로 오버로드 가능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85955"/>
              </p:ext>
            </p:extLst>
          </p:nvPr>
        </p:nvGraphicFramePr>
        <p:xfrm>
          <a:off x="1196089" y="3617913"/>
          <a:ext cx="95026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563">
                  <a:extLst>
                    <a:ext uri="{9D8B030D-6E8A-4147-A177-3AD203B41FA5}">
                      <a16:colId xmlns:a16="http://schemas.microsoft.com/office/drawing/2014/main" val="2016506055"/>
                    </a:ext>
                  </a:extLst>
                </a:gridCol>
                <a:gridCol w="3167563">
                  <a:extLst>
                    <a:ext uri="{9D8B030D-6E8A-4147-A177-3AD203B41FA5}">
                      <a16:colId xmlns:a16="http://schemas.microsoft.com/office/drawing/2014/main" val="4203290133"/>
                    </a:ext>
                  </a:extLst>
                </a:gridCol>
                <a:gridCol w="3167563">
                  <a:extLst>
                    <a:ext uri="{9D8B030D-6E8A-4147-A177-3AD203B41FA5}">
                      <a16:colId xmlns:a16="http://schemas.microsoft.com/office/drawing/2014/main" val="3415316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 </a:t>
                      </a:r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 </a:t>
                      </a:r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3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&amp;&amp; </a:t>
                      </a:r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|| </a:t>
                      </a:r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8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r>
                        <a:rPr lang="ko-KR" altLang="en-US" dirty="0" smtClean="0"/>
                        <a:t>거짓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&amp;&amp; </a:t>
                      </a:r>
                      <a:r>
                        <a:rPr lang="ko-KR" altLang="en-US" dirty="0" smtClean="0"/>
                        <a:t>거짓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|| </a:t>
                      </a:r>
                      <a:r>
                        <a:rPr lang="ko-KR" altLang="en-US" dirty="0" smtClean="0"/>
                        <a:t>거짓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 </a:t>
                      </a:r>
                      <a:r>
                        <a:rPr lang="en-US" altLang="ko-KR" dirty="0" smtClean="0"/>
                        <a:t>&amp;&amp; </a:t>
                      </a:r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거짓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 </a:t>
                      </a:r>
                      <a:r>
                        <a:rPr lang="en-US" altLang="ko-KR" dirty="0" smtClean="0"/>
                        <a:t>|| </a:t>
                      </a:r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8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 </a:t>
                      </a:r>
                      <a:r>
                        <a:rPr lang="en-US" altLang="ko-KR" dirty="0" smtClean="0"/>
                        <a:t>&amp;&amp; </a:t>
                      </a:r>
                      <a:r>
                        <a:rPr lang="ko-KR" altLang="en-US" dirty="0" smtClean="0"/>
                        <a:t>거짓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 </a:t>
                      </a:r>
                      <a:r>
                        <a:rPr lang="en-US" altLang="ko-KR" dirty="0" smtClean="0"/>
                        <a:t>||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거짓 </a:t>
                      </a:r>
                      <a:r>
                        <a:rPr lang="en-US" altLang="ko-KR" baseline="0" dirty="0" smtClean="0"/>
                        <a:t>= </a:t>
                      </a:r>
                      <a:r>
                        <a:rPr lang="ko-KR" altLang="en-US" baseline="0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85968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62989" y="5943600"/>
            <a:ext cx="9700511" cy="369332"/>
            <a:chOff x="1196089" y="5743575"/>
            <a:chExt cx="970051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196089" y="5743575"/>
              <a:ext cx="970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</a:t>
              </a:r>
              <a:r>
                <a:rPr lang="en-US" altLang="ko-KR" dirty="0" smtClean="0"/>
                <a:t>* </a:t>
              </a:r>
              <a:r>
                <a:rPr lang="ko-KR" altLang="en-US" dirty="0" smtClean="0"/>
                <a:t>연산 우선순위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                         Not &gt; And &gt; Or</a:t>
              </a:r>
              <a:endParaRPr lang="ko-KR" altLang="en-US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3525770" y="5885378"/>
              <a:ext cx="337436" cy="8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7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993" y="371718"/>
            <a:ext cx="3174920" cy="449590"/>
          </a:xfrm>
        </p:spPr>
        <p:txBody>
          <a:bodyPr/>
          <a:lstStyle/>
          <a:p>
            <a:pPr algn="ctr"/>
            <a:r>
              <a:rPr lang="en-US" altLang="ko-KR" sz="2800" dirty="0" smtClean="0"/>
              <a:t>4. </a:t>
            </a:r>
            <a:r>
              <a:rPr lang="ko-KR" altLang="en-US" sz="2800" dirty="0" err="1" smtClean="0"/>
              <a:t>헝가리안</a:t>
            </a:r>
            <a:r>
              <a:rPr lang="ko-KR" altLang="en-US" sz="2800" dirty="0" smtClean="0"/>
              <a:t> 표기법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6089" y="1680526"/>
            <a:ext cx="9438046" cy="1755141"/>
          </a:xfrm>
        </p:spPr>
        <p:txBody>
          <a:bodyPr/>
          <a:lstStyle/>
          <a:p>
            <a:r>
              <a:rPr lang="ko-KR" altLang="en-US" dirty="0" smtClean="0"/>
              <a:t>변수 및 함수의 인자 이름 앞에 데이터 타입을 명시하는 코딩 규칙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nNum</a:t>
            </a:r>
            <a:r>
              <a:rPr lang="en-US" altLang="ko-KR" dirty="0" smtClean="0"/>
              <a:t> (</a:t>
            </a:r>
            <a:r>
              <a:rPr lang="ko-KR" altLang="en-US" dirty="0" smtClean="0"/>
              <a:t>정수형 타입의 변수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dNum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타입의 변수</a:t>
            </a:r>
            <a:r>
              <a:rPr lang="en-US" altLang="ko-KR" dirty="0" smtClean="0"/>
              <a:t>)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6309"/>
              </p:ext>
            </p:extLst>
          </p:nvPr>
        </p:nvGraphicFramePr>
        <p:xfrm>
          <a:off x="1196089" y="3749675"/>
          <a:ext cx="9614788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7394">
                  <a:extLst>
                    <a:ext uri="{9D8B030D-6E8A-4147-A177-3AD203B41FA5}">
                      <a16:colId xmlns:a16="http://schemas.microsoft.com/office/drawing/2014/main" val="1633649354"/>
                    </a:ext>
                  </a:extLst>
                </a:gridCol>
                <a:gridCol w="4807394">
                  <a:extLst>
                    <a:ext uri="{9D8B030D-6E8A-4147-A177-3AD203B41FA5}">
                      <a16:colId xmlns:a16="http://schemas.microsoft.com/office/drawing/2014/main" val="167556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6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타입을 </a:t>
                      </a:r>
                      <a:r>
                        <a:rPr lang="ko-KR" altLang="en-US" sz="1600" dirty="0" err="1" smtClean="0"/>
                        <a:t>변수명에서</a:t>
                      </a:r>
                      <a:r>
                        <a:rPr lang="ko-KR" altLang="en-US" sz="1600" dirty="0" smtClean="0"/>
                        <a:t> 추측 가능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변수나 함수 인자의 이름을 기억하기 어렵다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같은 의미를 가지는 서로 다른 타입의 변수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충돌 방지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타입이 바뀌면 변수 이름을 바꿔야한다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44684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05362" y="563561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IDE</a:t>
            </a:r>
            <a:r>
              <a:rPr lang="ko-KR" altLang="en-US" dirty="0" smtClean="0"/>
              <a:t>의 발전으로 사라지는 추세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1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429000" y="2676525"/>
            <a:ext cx="4667250" cy="1276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95750" y="3022312"/>
            <a:ext cx="3333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Thank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you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197</TotalTime>
  <Words>417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HY중고딕</vt:lpstr>
      <vt:lpstr>Corbel</vt:lpstr>
      <vt:lpstr>Wingdings 2</vt:lpstr>
      <vt:lpstr>틀</vt:lpstr>
      <vt:lpstr>C++교육 _1주차</vt:lpstr>
      <vt:lpstr>          목차</vt:lpstr>
      <vt:lpstr>1. C와 C++의 차이점</vt:lpstr>
      <vt:lpstr>1. C와 C++의 차이점</vt:lpstr>
      <vt:lpstr>2. 비교연산자</vt:lpstr>
      <vt:lpstr>2. 비교연산자</vt:lpstr>
      <vt:lpstr>3. 논리연산자</vt:lpstr>
      <vt:lpstr>4. 헝가리안 표기법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김태형</dc:creator>
  <cp:lastModifiedBy>김태형</cp:lastModifiedBy>
  <cp:revision>17</cp:revision>
  <dcterms:created xsi:type="dcterms:W3CDTF">2018-09-13T13:20:41Z</dcterms:created>
  <dcterms:modified xsi:type="dcterms:W3CDTF">2018-09-14T03:45:50Z</dcterms:modified>
</cp:coreProperties>
</file>