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416" r:id="rId2"/>
    <p:sldId id="417" r:id="rId3"/>
    <p:sldId id="418" r:id="rId4"/>
    <p:sldId id="414" r:id="rId5"/>
    <p:sldId id="413" r:id="rId6"/>
    <p:sldId id="422" r:id="rId7"/>
    <p:sldId id="411" r:id="rId8"/>
    <p:sldId id="421" r:id="rId9"/>
    <p:sldId id="410" r:id="rId10"/>
    <p:sldId id="297" r:id="rId11"/>
    <p:sldId id="398" r:id="rId12"/>
    <p:sldId id="377" r:id="rId13"/>
    <p:sldId id="399" r:id="rId14"/>
    <p:sldId id="400" r:id="rId15"/>
    <p:sldId id="419" r:id="rId16"/>
    <p:sldId id="407" r:id="rId17"/>
    <p:sldId id="431" r:id="rId18"/>
    <p:sldId id="424" r:id="rId19"/>
    <p:sldId id="396" r:id="rId20"/>
    <p:sldId id="427" r:id="rId21"/>
    <p:sldId id="378" r:id="rId22"/>
    <p:sldId id="426" r:id="rId23"/>
    <p:sldId id="397" r:id="rId24"/>
    <p:sldId id="425" r:id="rId25"/>
    <p:sldId id="428" r:id="rId26"/>
    <p:sldId id="402" r:id="rId27"/>
    <p:sldId id="401" r:id="rId28"/>
    <p:sldId id="382" r:id="rId29"/>
    <p:sldId id="384" r:id="rId30"/>
    <p:sldId id="381" r:id="rId31"/>
    <p:sldId id="423" r:id="rId32"/>
    <p:sldId id="415" r:id="rId33"/>
    <p:sldId id="429" r:id="rId34"/>
    <p:sldId id="430" r:id="rId35"/>
    <p:sldId id="403" r:id="rId36"/>
    <p:sldId id="405" r:id="rId37"/>
    <p:sldId id="404" r:id="rId38"/>
    <p:sldId id="406" r:id="rId39"/>
    <p:sldId id="412" r:id="rId40"/>
    <p:sldId id="380" r:id="rId41"/>
    <p:sldId id="389" r:id="rId42"/>
    <p:sldId id="391" r:id="rId43"/>
    <p:sldId id="393" r:id="rId44"/>
    <p:sldId id="395" r:id="rId45"/>
    <p:sldId id="386" r:id="rId46"/>
    <p:sldId id="387" r:id="rId47"/>
  </p:sldIdLst>
  <p:sldSz cx="12192000" cy="6858000"/>
  <p:notesSz cx="6794500" cy="9931400"/>
  <p:kinsoku lang="ja-JP" invalStChars="" invalEndChars=""/>
  <p:defaultTextStyle>
    <a:defPPr>
      <a:defRPr lang="sv-SE"/>
    </a:defPPr>
    <a:lvl1pPr algn="l" rtl="0" fontAlgn="base">
      <a:spcBef>
        <a:spcPct val="0"/>
      </a:spcBef>
      <a:spcAft>
        <a:spcPct val="0"/>
      </a:spcAft>
      <a:defRPr sz="2400" kern="1200">
        <a:solidFill>
          <a:schemeClr val="tx1"/>
        </a:solidFill>
        <a:latin typeface="Times" pitchFamily="18" charset="0"/>
        <a:ea typeface="+mn-ea"/>
        <a:cs typeface="Arial" charset="0"/>
      </a:defRPr>
    </a:lvl1pPr>
    <a:lvl2pPr marL="457200" algn="l" rtl="0" fontAlgn="base">
      <a:spcBef>
        <a:spcPct val="0"/>
      </a:spcBef>
      <a:spcAft>
        <a:spcPct val="0"/>
      </a:spcAft>
      <a:defRPr sz="2400" kern="1200">
        <a:solidFill>
          <a:schemeClr val="tx1"/>
        </a:solidFill>
        <a:latin typeface="Times" pitchFamily="18" charset="0"/>
        <a:ea typeface="+mn-ea"/>
        <a:cs typeface="Arial" charset="0"/>
      </a:defRPr>
    </a:lvl2pPr>
    <a:lvl3pPr marL="914400" algn="l" rtl="0" fontAlgn="base">
      <a:spcBef>
        <a:spcPct val="0"/>
      </a:spcBef>
      <a:spcAft>
        <a:spcPct val="0"/>
      </a:spcAft>
      <a:defRPr sz="2400" kern="1200">
        <a:solidFill>
          <a:schemeClr val="tx1"/>
        </a:solidFill>
        <a:latin typeface="Times" pitchFamily="18" charset="0"/>
        <a:ea typeface="+mn-ea"/>
        <a:cs typeface="Arial" charset="0"/>
      </a:defRPr>
    </a:lvl3pPr>
    <a:lvl4pPr marL="1371600" algn="l" rtl="0" fontAlgn="base">
      <a:spcBef>
        <a:spcPct val="0"/>
      </a:spcBef>
      <a:spcAft>
        <a:spcPct val="0"/>
      </a:spcAft>
      <a:defRPr sz="2400" kern="1200">
        <a:solidFill>
          <a:schemeClr val="tx1"/>
        </a:solidFill>
        <a:latin typeface="Times" pitchFamily="18" charset="0"/>
        <a:ea typeface="+mn-ea"/>
        <a:cs typeface="Arial" charset="0"/>
      </a:defRPr>
    </a:lvl4pPr>
    <a:lvl5pPr marL="1828800" algn="l" rtl="0" fontAlgn="base">
      <a:spcBef>
        <a:spcPct val="0"/>
      </a:spcBef>
      <a:spcAft>
        <a:spcPct val="0"/>
      </a:spcAft>
      <a:defRPr sz="2400" kern="1200">
        <a:solidFill>
          <a:schemeClr val="tx1"/>
        </a:solidFill>
        <a:latin typeface="Times" pitchFamily="18" charset="0"/>
        <a:ea typeface="+mn-ea"/>
        <a:cs typeface="Arial" charset="0"/>
      </a:defRPr>
    </a:lvl5pPr>
    <a:lvl6pPr marL="2286000" algn="l" defTabSz="914400" rtl="0" eaLnBrk="1" latinLnBrk="0" hangingPunct="1">
      <a:defRPr sz="2400" kern="1200">
        <a:solidFill>
          <a:schemeClr val="tx1"/>
        </a:solidFill>
        <a:latin typeface="Times" pitchFamily="18" charset="0"/>
        <a:ea typeface="+mn-ea"/>
        <a:cs typeface="Arial" charset="0"/>
      </a:defRPr>
    </a:lvl6pPr>
    <a:lvl7pPr marL="2743200" algn="l" defTabSz="914400" rtl="0" eaLnBrk="1" latinLnBrk="0" hangingPunct="1">
      <a:defRPr sz="2400" kern="1200">
        <a:solidFill>
          <a:schemeClr val="tx1"/>
        </a:solidFill>
        <a:latin typeface="Times" pitchFamily="18" charset="0"/>
        <a:ea typeface="+mn-ea"/>
        <a:cs typeface="Arial" charset="0"/>
      </a:defRPr>
    </a:lvl7pPr>
    <a:lvl8pPr marL="3200400" algn="l" defTabSz="914400" rtl="0" eaLnBrk="1" latinLnBrk="0" hangingPunct="1">
      <a:defRPr sz="2400" kern="1200">
        <a:solidFill>
          <a:schemeClr val="tx1"/>
        </a:solidFill>
        <a:latin typeface="Times" pitchFamily="18" charset="0"/>
        <a:ea typeface="+mn-ea"/>
        <a:cs typeface="Arial" charset="0"/>
      </a:defRPr>
    </a:lvl8pPr>
    <a:lvl9pPr marL="3657600" algn="l" defTabSz="914400" rtl="0" eaLnBrk="1" latinLnBrk="0" hangingPunct="1">
      <a:defRPr sz="2400" kern="1200">
        <a:solidFill>
          <a:schemeClr val="tx1"/>
        </a:solidFill>
        <a:latin typeface="Times"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s Bärgman" initials="JB" lastIdx="1" clrIdx="0">
    <p:extLst>
      <p:ext uri="{19B8F6BF-5375-455C-9EA6-DF929625EA0E}">
        <p15:presenceInfo xmlns:p15="http://schemas.microsoft.com/office/powerpoint/2012/main" userId="S-1-5-21-2241567986-634988314-1362343010-807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CC00"/>
    <a:srgbClr val="3FE166"/>
    <a:srgbClr val="1E23F6"/>
    <a:srgbClr val="C09200"/>
    <a:srgbClr val="7F0EBC"/>
    <a:srgbClr val="B48D70"/>
    <a:srgbClr val="EDED9B"/>
    <a:srgbClr val="374F46"/>
    <a:srgbClr val="003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405" autoAdjust="0"/>
  </p:normalViewPr>
  <p:slideViewPr>
    <p:cSldViewPr>
      <p:cViewPr varScale="1">
        <p:scale>
          <a:sx n="109" d="100"/>
          <a:sy n="109" d="100"/>
        </p:scale>
        <p:origin x="672" y="78"/>
      </p:cViewPr>
      <p:guideLst>
        <p:guide orient="horz" pos="2160"/>
        <p:guide pos="3840"/>
      </p:guideLst>
    </p:cSldViewPr>
  </p:slideViewPr>
  <p:notesTextViewPr>
    <p:cViewPr>
      <p:scale>
        <a:sx n="3" d="2"/>
        <a:sy n="3" d="2"/>
      </p:scale>
      <p:origin x="0" y="0"/>
    </p:cViewPr>
  </p:notesTextViewPr>
  <p:notesViewPr>
    <p:cSldViewPr>
      <p:cViewPr varScale="1">
        <p:scale>
          <a:sx n="56" d="100"/>
          <a:sy n="56" d="100"/>
        </p:scale>
        <p:origin x="-2664" y="-78"/>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48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2902" y="4733537"/>
            <a:ext cx="4988696" cy="4488477"/>
          </a:xfrm>
          <a:prstGeom prst="rect">
            <a:avLst/>
          </a:prstGeom>
          <a:noFill/>
          <a:ln w="12700">
            <a:noFill/>
            <a:miter lim="800000"/>
            <a:headEnd/>
            <a:tailEnd/>
          </a:ln>
          <a:effectLst/>
        </p:spPr>
        <p:txBody>
          <a:bodyPr vert="horz" wrap="square" lIns="92161" tIns="45272" rIns="92161" bIns="45272" numCol="1" anchor="t" anchorCtr="0" compatLnSpc="1">
            <a:prstTxWarp prst="textNoShape">
              <a:avLst/>
            </a:prstTxWarp>
          </a:bodyPr>
          <a:lstStyle/>
          <a:p>
            <a:pPr lvl="0"/>
            <a:r>
              <a:rPr lang="sv-SE" noProof="0"/>
              <a:t>Klicka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p>
        </p:txBody>
      </p:sp>
      <p:sp>
        <p:nvSpPr>
          <p:cNvPr id="15363" name="Rectangle 3"/>
          <p:cNvSpPr>
            <a:spLocks noGrp="1" noRot="1" noChangeAspect="1" noChangeArrowheads="1" noTextEdit="1"/>
          </p:cNvSpPr>
          <p:nvPr>
            <p:ph type="sldImg" idx="2"/>
          </p:nvPr>
        </p:nvSpPr>
        <p:spPr bwMode="auto">
          <a:xfrm>
            <a:off x="312738" y="869950"/>
            <a:ext cx="6169025"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147842734"/>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312738" y="869950"/>
            <a:ext cx="6169025" cy="3470275"/>
          </a:xfrm>
          <a:ln/>
        </p:spPr>
      </p:sp>
      <p:sp>
        <p:nvSpPr>
          <p:cNvPr id="16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sv-SE" dirty="0"/>
          </a:p>
        </p:txBody>
      </p:sp>
      <p:sp>
        <p:nvSpPr>
          <p:cNvPr id="16388"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DA1B2D5-8715-4CD2-BAB4-E1AA274101A3}" type="slidenum">
              <a:rPr lang="sv-SE"/>
              <a:pPr/>
              <a:t>1</a:t>
            </a:fld>
            <a:endParaRPr lang="sv-SE" dirty="0"/>
          </a:p>
        </p:txBody>
      </p:sp>
    </p:spTree>
    <p:extLst>
      <p:ext uri="{BB962C8B-B14F-4D97-AF65-F5344CB8AC3E}">
        <p14:creationId xmlns:p14="http://schemas.microsoft.com/office/powerpoint/2010/main" val="1546486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312738" y="869950"/>
            <a:ext cx="6169025" cy="3470275"/>
          </a:xfrm>
          <a:ln/>
        </p:spPr>
      </p:sp>
      <p:sp>
        <p:nvSpPr>
          <p:cNvPr id="16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sv-SE" dirty="0"/>
          </a:p>
        </p:txBody>
      </p:sp>
      <p:sp>
        <p:nvSpPr>
          <p:cNvPr id="16388"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DA1B2D5-8715-4CD2-BAB4-E1AA274101A3}" type="slidenum">
              <a:rPr lang="sv-SE"/>
              <a:pPr/>
              <a:t>10</a:t>
            </a:fld>
            <a:endParaRPr lang="sv-SE" dirty="0"/>
          </a:p>
        </p:txBody>
      </p:sp>
    </p:spTree>
    <p:extLst>
      <p:ext uri="{BB962C8B-B14F-4D97-AF65-F5344CB8AC3E}">
        <p14:creationId xmlns:p14="http://schemas.microsoft.com/office/powerpoint/2010/main" val="302124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11</a:t>
            </a:fld>
            <a:endParaRPr lang="sv-SE"/>
          </a:p>
        </p:txBody>
      </p:sp>
    </p:spTree>
    <p:extLst>
      <p:ext uri="{BB962C8B-B14F-4D97-AF65-F5344CB8AC3E}">
        <p14:creationId xmlns:p14="http://schemas.microsoft.com/office/powerpoint/2010/main" val="2679898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12</a:t>
            </a:fld>
            <a:endParaRPr lang="sv-SE"/>
          </a:p>
        </p:txBody>
      </p:sp>
    </p:spTree>
    <p:extLst>
      <p:ext uri="{BB962C8B-B14F-4D97-AF65-F5344CB8AC3E}">
        <p14:creationId xmlns:p14="http://schemas.microsoft.com/office/powerpoint/2010/main" val="67928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13</a:t>
            </a:fld>
            <a:endParaRPr lang="sv-SE"/>
          </a:p>
        </p:txBody>
      </p:sp>
    </p:spTree>
    <p:extLst>
      <p:ext uri="{BB962C8B-B14F-4D97-AF65-F5344CB8AC3E}">
        <p14:creationId xmlns:p14="http://schemas.microsoft.com/office/powerpoint/2010/main" val="99332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14</a:t>
            </a:fld>
            <a:endParaRPr lang="sv-SE"/>
          </a:p>
        </p:txBody>
      </p:sp>
    </p:spTree>
    <p:extLst>
      <p:ext uri="{BB962C8B-B14F-4D97-AF65-F5344CB8AC3E}">
        <p14:creationId xmlns:p14="http://schemas.microsoft.com/office/powerpoint/2010/main" val="2470173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15</a:t>
            </a:fld>
            <a:endParaRPr lang="sv-SE"/>
          </a:p>
        </p:txBody>
      </p:sp>
    </p:spTree>
    <p:extLst>
      <p:ext uri="{BB962C8B-B14F-4D97-AF65-F5344CB8AC3E}">
        <p14:creationId xmlns:p14="http://schemas.microsoft.com/office/powerpoint/2010/main" val="166381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16</a:t>
            </a:fld>
            <a:endParaRPr lang="sv-SE"/>
          </a:p>
        </p:txBody>
      </p:sp>
    </p:spTree>
    <p:extLst>
      <p:ext uri="{BB962C8B-B14F-4D97-AF65-F5344CB8AC3E}">
        <p14:creationId xmlns:p14="http://schemas.microsoft.com/office/powerpoint/2010/main" val="3872254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17</a:t>
            </a:fld>
            <a:endParaRPr lang="sv-SE"/>
          </a:p>
        </p:txBody>
      </p:sp>
    </p:spTree>
    <p:extLst>
      <p:ext uri="{BB962C8B-B14F-4D97-AF65-F5344CB8AC3E}">
        <p14:creationId xmlns:p14="http://schemas.microsoft.com/office/powerpoint/2010/main" val="3795063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18</a:t>
            </a:fld>
            <a:endParaRPr lang="sv-SE"/>
          </a:p>
        </p:txBody>
      </p:sp>
    </p:spTree>
    <p:extLst>
      <p:ext uri="{BB962C8B-B14F-4D97-AF65-F5344CB8AC3E}">
        <p14:creationId xmlns:p14="http://schemas.microsoft.com/office/powerpoint/2010/main" val="3462853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19</a:t>
            </a:fld>
            <a:endParaRPr lang="sv-SE"/>
          </a:p>
        </p:txBody>
      </p:sp>
    </p:spTree>
    <p:extLst>
      <p:ext uri="{BB962C8B-B14F-4D97-AF65-F5344CB8AC3E}">
        <p14:creationId xmlns:p14="http://schemas.microsoft.com/office/powerpoint/2010/main" val="354907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a:t>
            </a:fld>
            <a:endParaRPr lang="sv-SE"/>
          </a:p>
        </p:txBody>
      </p:sp>
    </p:spTree>
    <p:extLst>
      <p:ext uri="{BB962C8B-B14F-4D97-AF65-F5344CB8AC3E}">
        <p14:creationId xmlns:p14="http://schemas.microsoft.com/office/powerpoint/2010/main" val="2029578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20</a:t>
            </a:fld>
            <a:endParaRPr lang="sv-SE"/>
          </a:p>
        </p:txBody>
      </p:sp>
    </p:spTree>
    <p:extLst>
      <p:ext uri="{BB962C8B-B14F-4D97-AF65-F5344CB8AC3E}">
        <p14:creationId xmlns:p14="http://schemas.microsoft.com/office/powerpoint/2010/main" val="3483131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21</a:t>
            </a:fld>
            <a:endParaRPr lang="sv-SE"/>
          </a:p>
        </p:txBody>
      </p:sp>
    </p:spTree>
    <p:extLst>
      <p:ext uri="{BB962C8B-B14F-4D97-AF65-F5344CB8AC3E}">
        <p14:creationId xmlns:p14="http://schemas.microsoft.com/office/powerpoint/2010/main" val="125949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22</a:t>
            </a:fld>
            <a:endParaRPr lang="sv-SE"/>
          </a:p>
        </p:txBody>
      </p:sp>
    </p:spTree>
    <p:extLst>
      <p:ext uri="{BB962C8B-B14F-4D97-AF65-F5344CB8AC3E}">
        <p14:creationId xmlns:p14="http://schemas.microsoft.com/office/powerpoint/2010/main" val="305033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23</a:t>
            </a:fld>
            <a:endParaRPr lang="sv-SE"/>
          </a:p>
        </p:txBody>
      </p:sp>
    </p:spTree>
    <p:extLst>
      <p:ext uri="{BB962C8B-B14F-4D97-AF65-F5344CB8AC3E}">
        <p14:creationId xmlns:p14="http://schemas.microsoft.com/office/powerpoint/2010/main" val="1604973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24</a:t>
            </a:fld>
            <a:endParaRPr lang="sv-SE"/>
          </a:p>
        </p:txBody>
      </p:sp>
    </p:spTree>
    <p:extLst>
      <p:ext uri="{BB962C8B-B14F-4D97-AF65-F5344CB8AC3E}">
        <p14:creationId xmlns:p14="http://schemas.microsoft.com/office/powerpoint/2010/main" val="2119815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25</a:t>
            </a:fld>
            <a:endParaRPr lang="sv-SE"/>
          </a:p>
        </p:txBody>
      </p:sp>
    </p:spTree>
    <p:extLst>
      <p:ext uri="{BB962C8B-B14F-4D97-AF65-F5344CB8AC3E}">
        <p14:creationId xmlns:p14="http://schemas.microsoft.com/office/powerpoint/2010/main" val="1721981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26</a:t>
            </a:fld>
            <a:endParaRPr lang="sv-SE"/>
          </a:p>
        </p:txBody>
      </p:sp>
    </p:spTree>
    <p:extLst>
      <p:ext uri="{BB962C8B-B14F-4D97-AF65-F5344CB8AC3E}">
        <p14:creationId xmlns:p14="http://schemas.microsoft.com/office/powerpoint/2010/main" val="20621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27</a:t>
            </a:fld>
            <a:endParaRPr lang="sv-SE"/>
          </a:p>
        </p:txBody>
      </p:sp>
    </p:spTree>
    <p:extLst>
      <p:ext uri="{BB962C8B-B14F-4D97-AF65-F5344CB8AC3E}">
        <p14:creationId xmlns:p14="http://schemas.microsoft.com/office/powerpoint/2010/main" val="283926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28</a:t>
            </a:fld>
            <a:endParaRPr lang="sv-SE"/>
          </a:p>
        </p:txBody>
      </p:sp>
    </p:spTree>
    <p:extLst>
      <p:ext uri="{BB962C8B-B14F-4D97-AF65-F5344CB8AC3E}">
        <p14:creationId xmlns:p14="http://schemas.microsoft.com/office/powerpoint/2010/main" val="1358169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29</a:t>
            </a:fld>
            <a:endParaRPr lang="sv-SE"/>
          </a:p>
        </p:txBody>
      </p:sp>
    </p:spTree>
    <p:extLst>
      <p:ext uri="{BB962C8B-B14F-4D97-AF65-F5344CB8AC3E}">
        <p14:creationId xmlns:p14="http://schemas.microsoft.com/office/powerpoint/2010/main" val="239449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a:t>
            </a:fld>
            <a:endParaRPr lang="sv-SE"/>
          </a:p>
        </p:txBody>
      </p:sp>
    </p:spTree>
    <p:extLst>
      <p:ext uri="{BB962C8B-B14F-4D97-AF65-F5344CB8AC3E}">
        <p14:creationId xmlns:p14="http://schemas.microsoft.com/office/powerpoint/2010/main" val="3813338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30</a:t>
            </a:fld>
            <a:endParaRPr lang="sv-SE"/>
          </a:p>
        </p:txBody>
      </p:sp>
    </p:spTree>
    <p:extLst>
      <p:ext uri="{BB962C8B-B14F-4D97-AF65-F5344CB8AC3E}">
        <p14:creationId xmlns:p14="http://schemas.microsoft.com/office/powerpoint/2010/main" val="1101164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31</a:t>
            </a:fld>
            <a:endParaRPr lang="sv-SE"/>
          </a:p>
        </p:txBody>
      </p:sp>
    </p:spTree>
    <p:extLst>
      <p:ext uri="{BB962C8B-B14F-4D97-AF65-F5344CB8AC3E}">
        <p14:creationId xmlns:p14="http://schemas.microsoft.com/office/powerpoint/2010/main" val="2033949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32</a:t>
            </a:fld>
            <a:endParaRPr lang="sv-SE"/>
          </a:p>
        </p:txBody>
      </p:sp>
    </p:spTree>
    <p:extLst>
      <p:ext uri="{BB962C8B-B14F-4D97-AF65-F5344CB8AC3E}">
        <p14:creationId xmlns:p14="http://schemas.microsoft.com/office/powerpoint/2010/main" val="1060113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33</a:t>
            </a:fld>
            <a:endParaRPr lang="sv-SE"/>
          </a:p>
        </p:txBody>
      </p:sp>
    </p:spTree>
    <p:extLst>
      <p:ext uri="{BB962C8B-B14F-4D97-AF65-F5344CB8AC3E}">
        <p14:creationId xmlns:p14="http://schemas.microsoft.com/office/powerpoint/2010/main" val="59289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34</a:t>
            </a:fld>
            <a:endParaRPr lang="sv-SE"/>
          </a:p>
        </p:txBody>
      </p:sp>
    </p:spTree>
    <p:extLst>
      <p:ext uri="{BB962C8B-B14F-4D97-AF65-F5344CB8AC3E}">
        <p14:creationId xmlns:p14="http://schemas.microsoft.com/office/powerpoint/2010/main" val="2117786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35</a:t>
            </a:fld>
            <a:endParaRPr lang="sv-SE"/>
          </a:p>
        </p:txBody>
      </p:sp>
    </p:spTree>
    <p:extLst>
      <p:ext uri="{BB962C8B-B14F-4D97-AF65-F5344CB8AC3E}">
        <p14:creationId xmlns:p14="http://schemas.microsoft.com/office/powerpoint/2010/main" val="425653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36</a:t>
            </a:fld>
            <a:endParaRPr lang="sv-SE"/>
          </a:p>
        </p:txBody>
      </p:sp>
    </p:spTree>
    <p:extLst>
      <p:ext uri="{BB962C8B-B14F-4D97-AF65-F5344CB8AC3E}">
        <p14:creationId xmlns:p14="http://schemas.microsoft.com/office/powerpoint/2010/main" val="4837725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37</a:t>
            </a:fld>
            <a:endParaRPr lang="sv-SE"/>
          </a:p>
        </p:txBody>
      </p:sp>
    </p:spTree>
    <p:extLst>
      <p:ext uri="{BB962C8B-B14F-4D97-AF65-F5344CB8AC3E}">
        <p14:creationId xmlns:p14="http://schemas.microsoft.com/office/powerpoint/2010/main" val="3210527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38</a:t>
            </a:fld>
            <a:endParaRPr lang="sv-SE"/>
          </a:p>
        </p:txBody>
      </p:sp>
    </p:spTree>
    <p:extLst>
      <p:ext uri="{BB962C8B-B14F-4D97-AF65-F5344CB8AC3E}">
        <p14:creationId xmlns:p14="http://schemas.microsoft.com/office/powerpoint/2010/main" val="3965791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39</a:t>
            </a:fld>
            <a:endParaRPr lang="sv-SE"/>
          </a:p>
        </p:txBody>
      </p:sp>
    </p:spTree>
    <p:extLst>
      <p:ext uri="{BB962C8B-B14F-4D97-AF65-F5344CB8AC3E}">
        <p14:creationId xmlns:p14="http://schemas.microsoft.com/office/powerpoint/2010/main" val="82238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a:t>
            </a:fld>
            <a:endParaRPr lang="sv-SE"/>
          </a:p>
        </p:txBody>
      </p:sp>
    </p:spTree>
    <p:extLst>
      <p:ext uri="{BB962C8B-B14F-4D97-AF65-F5344CB8AC3E}">
        <p14:creationId xmlns:p14="http://schemas.microsoft.com/office/powerpoint/2010/main" val="1716351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40</a:t>
            </a:fld>
            <a:endParaRPr lang="sv-SE"/>
          </a:p>
        </p:txBody>
      </p:sp>
    </p:spTree>
    <p:extLst>
      <p:ext uri="{BB962C8B-B14F-4D97-AF65-F5344CB8AC3E}">
        <p14:creationId xmlns:p14="http://schemas.microsoft.com/office/powerpoint/2010/main" val="1191724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41</a:t>
            </a:fld>
            <a:endParaRPr lang="sv-SE"/>
          </a:p>
        </p:txBody>
      </p:sp>
    </p:spTree>
    <p:extLst>
      <p:ext uri="{BB962C8B-B14F-4D97-AF65-F5344CB8AC3E}">
        <p14:creationId xmlns:p14="http://schemas.microsoft.com/office/powerpoint/2010/main" val="41133515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42</a:t>
            </a:fld>
            <a:endParaRPr lang="sv-SE"/>
          </a:p>
        </p:txBody>
      </p:sp>
    </p:spTree>
    <p:extLst>
      <p:ext uri="{BB962C8B-B14F-4D97-AF65-F5344CB8AC3E}">
        <p14:creationId xmlns:p14="http://schemas.microsoft.com/office/powerpoint/2010/main" val="3312451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43</a:t>
            </a:fld>
            <a:endParaRPr lang="sv-SE"/>
          </a:p>
        </p:txBody>
      </p:sp>
    </p:spTree>
    <p:extLst>
      <p:ext uri="{BB962C8B-B14F-4D97-AF65-F5344CB8AC3E}">
        <p14:creationId xmlns:p14="http://schemas.microsoft.com/office/powerpoint/2010/main" val="3458944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44</a:t>
            </a:fld>
            <a:endParaRPr lang="sv-SE"/>
          </a:p>
        </p:txBody>
      </p:sp>
    </p:spTree>
    <p:extLst>
      <p:ext uri="{BB962C8B-B14F-4D97-AF65-F5344CB8AC3E}">
        <p14:creationId xmlns:p14="http://schemas.microsoft.com/office/powerpoint/2010/main" val="308366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45</a:t>
            </a:fld>
            <a:endParaRPr lang="sv-SE"/>
          </a:p>
        </p:txBody>
      </p:sp>
    </p:spTree>
    <p:extLst>
      <p:ext uri="{BB962C8B-B14F-4D97-AF65-F5344CB8AC3E}">
        <p14:creationId xmlns:p14="http://schemas.microsoft.com/office/powerpoint/2010/main" val="4497219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46</a:t>
            </a:fld>
            <a:endParaRPr lang="sv-SE"/>
          </a:p>
        </p:txBody>
      </p:sp>
    </p:spTree>
    <p:extLst>
      <p:ext uri="{BB962C8B-B14F-4D97-AF65-F5344CB8AC3E}">
        <p14:creationId xmlns:p14="http://schemas.microsoft.com/office/powerpoint/2010/main" val="43681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5</a:t>
            </a:fld>
            <a:endParaRPr lang="sv-SE"/>
          </a:p>
        </p:txBody>
      </p:sp>
    </p:spTree>
    <p:extLst>
      <p:ext uri="{BB962C8B-B14F-4D97-AF65-F5344CB8AC3E}">
        <p14:creationId xmlns:p14="http://schemas.microsoft.com/office/powerpoint/2010/main" val="124808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312738" y="869950"/>
            <a:ext cx="6169025" cy="3470275"/>
          </a:xfrm>
          <a:ln/>
        </p:spPr>
      </p:sp>
      <p:sp>
        <p:nvSpPr>
          <p:cNvPr id="16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sv-SE" dirty="0"/>
          </a:p>
        </p:txBody>
      </p:sp>
      <p:sp>
        <p:nvSpPr>
          <p:cNvPr id="16388"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DA1B2D5-8715-4CD2-BAB4-E1AA274101A3}" type="slidenum">
              <a:rPr lang="sv-SE"/>
              <a:pPr/>
              <a:t>6</a:t>
            </a:fld>
            <a:endParaRPr lang="sv-SE" dirty="0"/>
          </a:p>
        </p:txBody>
      </p:sp>
    </p:spTree>
    <p:extLst>
      <p:ext uri="{BB962C8B-B14F-4D97-AF65-F5344CB8AC3E}">
        <p14:creationId xmlns:p14="http://schemas.microsoft.com/office/powerpoint/2010/main" val="150858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7</a:t>
            </a:fld>
            <a:endParaRPr lang="sv-SE"/>
          </a:p>
        </p:txBody>
      </p:sp>
    </p:spTree>
    <p:extLst>
      <p:ext uri="{BB962C8B-B14F-4D97-AF65-F5344CB8AC3E}">
        <p14:creationId xmlns:p14="http://schemas.microsoft.com/office/powerpoint/2010/main" val="1616573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312738" y="869950"/>
            <a:ext cx="6169025" cy="3470275"/>
          </a:xfrm>
          <a:ln/>
        </p:spPr>
      </p:sp>
      <p:sp>
        <p:nvSpPr>
          <p:cNvPr id="16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sv-SE" dirty="0"/>
          </a:p>
        </p:txBody>
      </p:sp>
      <p:sp>
        <p:nvSpPr>
          <p:cNvPr id="16388"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DA1B2D5-8715-4CD2-BAB4-E1AA274101A3}" type="slidenum">
              <a:rPr lang="sv-SE"/>
              <a:pPr/>
              <a:t>8</a:t>
            </a:fld>
            <a:endParaRPr lang="sv-SE" dirty="0"/>
          </a:p>
        </p:txBody>
      </p:sp>
    </p:spTree>
    <p:extLst>
      <p:ext uri="{BB962C8B-B14F-4D97-AF65-F5344CB8AC3E}">
        <p14:creationId xmlns:p14="http://schemas.microsoft.com/office/powerpoint/2010/main" val="21504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312738" y="869950"/>
            <a:ext cx="6169025" cy="3470275"/>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Research</a:t>
            </a:r>
            <a:r>
              <a:rPr lang="en-US" baseline="0" dirty="0"/>
              <a:t> gap: </a:t>
            </a:r>
            <a:endParaRPr lang="en-US" dirty="0"/>
          </a:p>
          <a:p>
            <a:pPr>
              <a:spcBef>
                <a:spcPct val="0"/>
              </a:spcBef>
            </a:pPr>
            <a:endParaRPr lang="sv-SE" dirty="0"/>
          </a:p>
        </p:txBody>
      </p:sp>
      <p:sp>
        <p:nvSpPr>
          <p:cNvPr id="18436" name="Slide Number Placeholder 3"/>
          <p:cNvSpPr>
            <a:spLocks noGrp="1"/>
          </p:cNvSpPr>
          <p:nvPr>
            <p:ph type="sldNum" sz="quarter" idx="4294967295"/>
          </p:nvPr>
        </p:nvSpPr>
        <p:spPr bwMode="auto">
          <a:xfrm>
            <a:off x="3848701" y="9433218"/>
            <a:ext cx="2944176" cy="496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2" tIns="46566" rIns="93132" bIns="46566"/>
          <a:lstStyle>
            <a:lvl1pPr eaLnBrk="0" hangingPunct="0">
              <a:defRPr sz="2400">
                <a:solidFill>
                  <a:schemeClr val="tx1"/>
                </a:solidFill>
                <a:latin typeface="Times" pitchFamily="18" charset="0"/>
              </a:defRPr>
            </a:lvl1pPr>
            <a:lvl2pPr marL="756695" indent="-291036" eaLnBrk="0" hangingPunct="0">
              <a:defRPr sz="2400">
                <a:solidFill>
                  <a:schemeClr val="tx1"/>
                </a:solidFill>
                <a:latin typeface="Times" pitchFamily="18" charset="0"/>
              </a:defRPr>
            </a:lvl2pPr>
            <a:lvl3pPr marL="1164146" indent="-232829" eaLnBrk="0" hangingPunct="0">
              <a:defRPr sz="2400">
                <a:solidFill>
                  <a:schemeClr val="tx1"/>
                </a:solidFill>
                <a:latin typeface="Times" pitchFamily="18" charset="0"/>
              </a:defRPr>
            </a:lvl3pPr>
            <a:lvl4pPr marL="1629804" indent="-232829" eaLnBrk="0" hangingPunct="0">
              <a:defRPr sz="2400">
                <a:solidFill>
                  <a:schemeClr val="tx1"/>
                </a:solidFill>
                <a:latin typeface="Times" pitchFamily="18" charset="0"/>
              </a:defRPr>
            </a:lvl4pPr>
            <a:lvl5pPr marL="2095462" indent="-232829" eaLnBrk="0" hangingPunct="0">
              <a:defRPr sz="2400">
                <a:solidFill>
                  <a:schemeClr val="tx1"/>
                </a:solidFill>
                <a:latin typeface="Times" pitchFamily="18" charset="0"/>
              </a:defRPr>
            </a:lvl5pPr>
            <a:lvl6pPr marL="2561120" indent="-232829" eaLnBrk="0" fontAlgn="base" hangingPunct="0">
              <a:spcBef>
                <a:spcPct val="0"/>
              </a:spcBef>
              <a:spcAft>
                <a:spcPct val="0"/>
              </a:spcAft>
              <a:defRPr sz="2400">
                <a:solidFill>
                  <a:schemeClr val="tx1"/>
                </a:solidFill>
                <a:latin typeface="Times" pitchFamily="18" charset="0"/>
              </a:defRPr>
            </a:lvl6pPr>
            <a:lvl7pPr marL="3026778" indent="-232829" eaLnBrk="0" fontAlgn="base" hangingPunct="0">
              <a:spcBef>
                <a:spcPct val="0"/>
              </a:spcBef>
              <a:spcAft>
                <a:spcPct val="0"/>
              </a:spcAft>
              <a:defRPr sz="2400">
                <a:solidFill>
                  <a:schemeClr val="tx1"/>
                </a:solidFill>
                <a:latin typeface="Times" pitchFamily="18" charset="0"/>
              </a:defRPr>
            </a:lvl7pPr>
            <a:lvl8pPr marL="3492437" indent="-232829" eaLnBrk="0" fontAlgn="base" hangingPunct="0">
              <a:spcBef>
                <a:spcPct val="0"/>
              </a:spcBef>
              <a:spcAft>
                <a:spcPct val="0"/>
              </a:spcAft>
              <a:defRPr sz="2400">
                <a:solidFill>
                  <a:schemeClr val="tx1"/>
                </a:solidFill>
                <a:latin typeface="Times" pitchFamily="18" charset="0"/>
              </a:defRPr>
            </a:lvl8pPr>
            <a:lvl9pPr marL="3958095" indent="-232829" eaLnBrk="0" fontAlgn="base" hangingPunct="0">
              <a:spcBef>
                <a:spcPct val="0"/>
              </a:spcBef>
              <a:spcAft>
                <a:spcPct val="0"/>
              </a:spcAft>
              <a:defRPr sz="2400">
                <a:solidFill>
                  <a:schemeClr val="tx1"/>
                </a:solidFill>
                <a:latin typeface="Times" pitchFamily="18" charset="0"/>
              </a:defRPr>
            </a:lvl9pPr>
          </a:lstStyle>
          <a:p>
            <a:fld id="{6248C1BF-E698-4229-9857-0501A04EFFA7}" type="slidenum">
              <a:rPr lang="sv-SE"/>
              <a:pPr/>
              <a:t>9</a:t>
            </a:fld>
            <a:endParaRPr lang="sv-SE"/>
          </a:p>
        </p:txBody>
      </p:sp>
    </p:spTree>
    <p:extLst>
      <p:ext uri="{BB962C8B-B14F-4D97-AF65-F5344CB8AC3E}">
        <p14:creationId xmlns:p14="http://schemas.microsoft.com/office/powerpoint/2010/main" val="327734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914400" y="2130426"/>
            <a:ext cx="10363200" cy="1470025"/>
          </a:xfrm>
        </p:spPr>
        <p:txBody>
          <a:bodyPr/>
          <a:lstStyle/>
          <a:p>
            <a:r>
              <a:rPr lang="sv-SE"/>
              <a:t>Klicka här för att ändra format</a:t>
            </a:r>
          </a:p>
        </p:txBody>
      </p:sp>
      <p:sp>
        <p:nvSpPr>
          <p:cNvPr id="3" name="Underrubrik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a:t>Klicka här för att ändra format på underrubrik i bakgrunden</a:t>
            </a:r>
          </a:p>
        </p:txBody>
      </p:sp>
    </p:spTree>
    <p:extLst>
      <p:ext uri="{BB962C8B-B14F-4D97-AF65-F5344CB8AC3E}">
        <p14:creationId xmlns:p14="http://schemas.microsoft.com/office/powerpoint/2010/main" val="233102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40604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686800" y="609600"/>
            <a:ext cx="2590800" cy="5486400"/>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914400" y="609600"/>
            <a:ext cx="75692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49159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963084" y="4406901"/>
            <a:ext cx="103632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a:t>Klicka här för att ändra format på bakgrundstexten</a:t>
            </a:r>
          </a:p>
        </p:txBody>
      </p:sp>
    </p:spTree>
    <p:extLst>
      <p:ext uri="{BB962C8B-B14F-4D97-AF65-F5344CB8AC3E}">
        <p14:creationId xmlns:p14="http://schemas.microsoft.com/office/powerpoint/2010/main" val="103911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403447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1777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609600" y="274638"/>
            <a:ext cx="10972800" cy="11430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9437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Tree>
    <p:extLst>
      <p:ext uri="{BB962C8B-B14F-4D97-AF65-F5344CB8AC3E}">
        <p14:creationId xmlns:p14="http://schemas.microsoft.com/office/powerpoint/2010/main" val="192620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09601" y="273050"/>
            <a:ext cx="4011084"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extLst>
      <p:ext uri="{BB962C8B-B14F-4D97-AF65-F5344CB8AC3E}">
        <p14:creationId xmlns:p14="http://schemas.microsoft.com/office/powerpoint/2010/main" val="417104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2389717" y="4800600"/>
            <a:ext cx="73152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a:p>
        </p:txBody>
      </p:sp>
      <p:sp>
        <p:nvSpPr>
          <p:cNvPr id="4" name="Platshållare för tex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extLst>
      <p:ext uri="{BB962C8B-B14F-4D97-AF65-F5344CB8AC3E}">
        <p14:creationId xmlns:p14="http://schemas.microsoft.com/office/powerpoint/2010/main" val="182636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
            <a:ext cx="12192000" cy="48101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sv-SE" sz="2400"/>
          </a:p>
        </p:txBody>
      </p:sp>
      <p:pic>
        <p:nvPicPr>
          <p:cNvPr id="1027" name="Picture 3"/>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052" y="42863"/>
            <a:ext cx="21886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 name="Rectangle 4"/>
          <p:cNvSpPr>
            <a:spLocks noChangeArrowheads="1"/>
          </p:cNvSpPr>
          <p:nvPr/>
        </p:nvSpPr>
        <p:spPr bwMode="auto">
          <a:xfrm>
            <a:off x="0" y="6376988"/>
            <a:ext cx="12192000" cy="481012"/>
          </a:xfrm>
          <a:prstGeom prst="rect">
            <a:avLst/>
          </a:prstGeom>
          <a:solidFill>
            <a:srgbClr val="00328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sv-SE" sz="2400"/>
          </a:p>
        </p:txBody>
      </p:sp>
      <p:sp>
        <p:nvSpPr>
          <p:cNvPr id="1029" name="Rectangle 5"/>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sv-SE"/>
              <a:t>Klicka för att ändra format på bakgrundsrubriken</a:t>
            </a:r>
          </a:p>
        </p:txBody>
      </p:sp>
      <p:sp>
        <p:nvSpPr>
          <p:cNvPr id="1030" name="Rectangle 6"/>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sv-SE" dirty="0"/>
              <a:t>Klicka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1031" name="TextBox 6"/>
          <p:cNvSpPr txBox="1">
            <a:spLocks noChangeArrowheads="1"/>
          </p:cNvSpPr>
          <p:nvPr/>
        </p:nvSpPr>
        <p:spPr bwMode="auto">
          <a:xfrm>
            <a:off x="381000" y="6429375"/>
            <a:ext cx="1181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eaLnBrk="0" hangingPunct="0">
              <a:defRPr/>
            </a:pPr>
            <a:r>
              <a:rPr lang="sv-SE" sz="2000" baseline="0" dirty="0">
                <a:solidFill>
                  <a:schemeClr val="bg1"/>
                </a:solidFill>
                <a:cs typeface="+mn-cs"/>
              </a:rPr>
              <a:t>QUADRAE/HAM  - </a:t>
            </a:r>
            <a:r>
              <a:rPr lang="sv-SE" sz="2000" dirty="0">
                <a:solidFill>
                  <a:schemeClr val="bg1"/>
                </a:solidFill>
                <a:cs typeface="+mn-cs"/>
              </a:rPr>
              <a:t>Jonas Bärgman –</a:t>
            </a:r>
            <a:r>
              <a:rPr lang="sv-SE" sz="2000" baseline="0" dirty="0">
                <a:solidFill>
                  <a:schemeClr val="bg1"/>
                </a:solidFill>
                <a:cs typeface="+mn-cs"/>
              </a:rPr>
              <a:t> </a:t>
            </a:r>
            <a:r>
              <a:rPr lang="sv-SE" sz="2000" baseline="0" dirty="0" err="1">
                <a:solidFill>
                  <a:schemeClr val="bg1"/>
                </a:solidFill>
                <a:cs typeface="+mn-cs"/>
              </a:rPr>
              <a:t>February</a:t>
            </a:r>
            <a:r>
              <a:rPr lang="sv-SE" sz="2000" baseline="0" dirty="0">
                <a:solidFill>
                  <a:schemeClr val="bg1"/>
                </a:solidFill>
                <a:cs typeface="+mn-cs"/>
              </a:rPr>
              <a:t> 17th 2020</a:t>
            </a:r>
            <a:r>
              <a:rPr lang="sv-SE" sz="2000" dirty="0">
                <a:solidFill>
                  <a:schemeClr val="bg1"/>
                </a:solidFill>
                <a:cs typeface="+mn-cs"/>
              </a:rPr>
              <a:t> </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762000" rtl="0" eaLnBrk="0" fontAlgn="base" hangingPunct="0">
        <a:spcBef>
          <a:spcPct val="0"/>
        </a:spcBef>
        <a:spcAft>
          <a:spcPct val="0"/>
        </a:spcAft>
        <a:defRPr sz="4400">
          <a:solidFill>
            <a:srgbClr val="072970"/>
          </a:solidFill>
          <a:latin typeface="+mj-lt"/>
          <a:ea typeface="+mj-ea"/>
          <a:cs typeface="+mj-cs"/>
        </a:defRPr>
      </a:lvl1pPr>
      <a:lvl2pPr algn="ctr" defTabSz="762000" rtl="0" eaLnBrk="0" fontAlgn="base" hangingPunct="0">
        <a:spcBef>
          <a:spcPct val="0"/>
        </a:spcBef>
        <a:spcAft>
          <a:spcPct val="0"/>
        </a:spcAft>
        <a:defRPr sz="4400">
          <a:solidFill>
            <a:srgbClr val="072970"/>
          </a:solidFill>
          <a:latin typeface="Times" pitchFamily="18" charset="0"/>
        </a:defRPr>
      </a:lvl2pPr>
      <a:lvl3pPr algn="ctr" defTabSz="762000" rtl="0" eaLnBrk="0" fontAlgn="base" hangingPunct="0">
        <a:spcBef>
          <a:spcPct val="0"/>
        </a:spcBef>
        <a:spcAft>
          <a:spcPct val="0"/>
        </a:spcAft>
        <a:defRPr sz="4400">
          <a:solidFill>
            <a:srgbClr val="072970"/>
          </a:solidFill>
          <a:latin typeface="Times" pitchFamily="18" charset="0"/>
        </a:defRPr>
      </a:lvl3pPr>
      <a:lvl4pPr algn="ctr" defTabSz="762000" rtl="0" eaLnBrk="0" fontAlgn="base" hangingPunct="0">
        <a:spcBef>
          <a:spcPct val="0"/>
        </a:spcBef>
        <a:spcAft>
          <a:spcPct val="0"/>
        </a:spcAft>
        <a:defRPr sz="4400">
          <a:solidFill>
            <a:srgbClr val="072970"/>
          </a:solidFill>
          <a:latin typeface="Times" pitchFamily="18" charset="0"/>
        </a:defRPr>
      </a:lvl4pPr>
      <a:lvl5pPr algn="ctr" defTabSz="762000" rtl="0" eaLnBrk="0" fontAlgn="base" hangingPunct="0">
        <a:spcBef>
          <a:spcPct val="0"/>
        </a:spcBef>
        <a:spcAft>
          <a:spcPct val="0"/>
        </a:spcAft>
        <a:defRPr sz="4400">
          <a:solidFill>
            <a:srgbClr val="072970"/>
          </a:solidFill>
          <a:latin typeface="Times" pitchFamily="18" charset="0"/>
        </a:defRPr>
      </a:lvl5pPr>
      <a:lvl6pPr marL="457200" algn="ctr" defTabSz="762000" rtl="0" eaLnBrk="0" fontAlgn="base" hangingPunct="0">
        <a:spcBef>
          <a:spcPct val="0"/>
        </a:spcBef>
        <a:spcAft>
          <a:spcPct val="0"/>
        </a:spcAft>
        <a:defRPr sz="4400">
          <a:solidFill>
            <a:srgbClr val="072970"/>
          </a:solidFill>
          <a:latin typeface="Times" pitchFamily="18" charset="0"/>
        </a:defRPr>
      </a:lvl6pPr>
      <a:lvl7pPr marL="914400" algn="ctr" defTabSz="762000" rtl="0" eaLnBrk="0" fontAlgn="base" hangingPunct="0">
        <a:spcBef>
          <a:spcPct val="0"/>
        </a:spcBef>
        <a:spcAft>
          <a:spcPct val="0"/>
        </a:spcAft>
        <a:defRPr sz="4400">
          <a:solidFill>
            <a:srgbClr val="072970"/>
          </a:solidFill>
          <a:latin typeface="Times" pitchFamily="18" charset="0"/>
        </a:defRPr>
      </a:lvl7pPr>
      <a:lvl8pPr marL="1371600" algn="ctr" defTabSz="762000" rtl="0" eaLnBrk="0" fontAlgn="base" hangingPunct="0">
        <a:spcBef>
          <a:spcPct val="0"/>
        </a:spcBef>
        <a:spcAft>
          <a:spcPct val="0"/>
        </a:spcAft>
        <a:defRPr sz="4400">
          <a:solidFill>
            <a:srgbClr val="072970"/>
          </a:solidFill>
          <a:latin typeface="Times" pitchFamily="18" charset="0"/>
        </a:defRPr>
      </a:lvl8pPr>
      <a:lvl9pPr marL="1828800" algn="ctr" defTabSz="762000" rtl="0" eaLnBrk="0" fontAlgn="base" hangingPunct="0">
        <a:spcBef>
          <a:spcPct val="0"/>
        </a:spcBef>
        <a:spcAft>
          <a:spcPct val="0"/>
        </a:spcAft>
        <a:defRPr sz="4400">
          <a:solidFill>
            <a:srgbClr val="072970"/>
          </a:solidFill>
          <a:latin typeface="Times" pitchFamily="18" charset="0"/>
        </a:defRPr>
      </a:lvl9pPr>
    </p:titleStyle>
    <p:bodyStyle>
      <a:lvl1pPr marL="342900" indent="-342900" algn="l" defTabSz="762000" rtl="0" eaLnBrk="0" fontAlgn="base" hangingPunct="0">
        <a:spcBef>
          <a:spcPct val="20000"/>
        </a:spcBef>
        <a:spcAft>
          <a:spcPct val="0"/>
        </a:spcAft>
        <a:buSzPct val="100000"/>
        <a:buChar char="•"/>
        <a:defRPr sz="3200">
          <a:solidFill>
            <a:srgbClr val="072970"/>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a:solidFill>
            <a:srgbClr val="072970"/>
          </a:solidFill>
          <a:latin typeface="+mn-lt"/>
        </a:defRPr>
      </a:lvl2pPr>
      <a:lvl3pPr marL="1143000" indent="-228600" algn="l" defTabSz="762000" rtl="0" eaLnBrk="0" fontAlgn="base" hangingPunct="0">
        <a:spcBef>
          <a:spcPct val="20000"/>
        </a:spcBef>
        <a:spcAft>
          <a:spcPct val="0"/>
        </a:spcAft>
        <a:buSzPct val="100000"/>
        <a:buChar char="•"/>
        <a:defRPr sz="2400">
          <a:solidFill>
            <a:srgbClr val="072970"/>
          </a:solidFill>
          <a:latin typeface="+mn-lt"/>
        </a:defRPr>
      </a:lvl3pPr>
      <a:lvl4pPr marL="1600200" indent="-228600" algn="l" defTabSz="762000" rtl="0" eaLnBrk="0" fontAlgn="base" hangingPunct="0">
        <a:spcBef>
          <a:spcPct val="20000"/>
        </a:spcBef>
        <a:spcAft>
          <a:spcPct val="0"/>
        </a:spcAft>
        <a:buSzPct val="100000"/>
        <a:buChar char="–"/>
        <a:defRPr sz="2000">
          <a:solidFill>
            <a:srgbClr val="072970"/>
          </a:solidFill>
          <a:latin typeface="+mn-lt"/>
        </a:defRPr>
      </a:lvl4pPr>
      <a:lvl5pPr marL="2057400" indent="-228600" algn="l" defTabSz="762000" rtl="0" eaLnBrk="0" fontAlgn="base" hangingPunct="0">
        <a:spcBef>
          <a:spcPct val="20000"/>
        </a:spcBef>
        <a:spcAft>
          <a:spcPct val="0"/>
        </a:spcAft>
        <a:buSzPct val="100000"/>
        <a:buChar char="•"/>
        <a:defRPr sz="2000">
          <a:solidFill>
            <a:srgbClr val="072970"/>
          </a:solidFill>
          <a:latin typeface="+mn-lt"/>
        </a:defRPr>
      </a:lvl5pPr>
      <a:lvl6pPr marL="2514600" indent="-228600" algn="l" defTabSz="762000" rtl="0" eaLnBrk="0" fontAlgn="base" hangingPunct="0">
        <a:spcBef>
          <a:spcPct val="20000"/>
        </a:spcBef>
        <a:spcAft>
          <a:spcPct val="0"/>
        </a:spcAft>
        <a:buSzPct val="100000"/>
        <a:buChar char="•"/>
        <a:defRPr sz="2000">
          <a:solidFill>
            <a:srgbClr val="072970"/>
          </a:solidFill>
          <a:latin typeface="+mn-lt"/>
        </a:defRPr>
      </a:lvl6pPr>
      <a:lvl7pPr marL="2971800" indent="-228600" algn="l" defTabSz="762000" rtl="0" eaLnBrk="0" fontAlgn="base" hangingPunct="0">
        <a:spcBef>
          <a:spcPct val="20000"/>
        </a:spcBef>
        <a:spcAft>
          <a:spcPct val="0"/>
        </a:spcAft>
        <a:buSzPct val="100000"/>
        <a:buChar char="•"/>
        <a:defRPr sz="2000">
          <a:solidFill>
            <a:srgbClr val="072970"/>
          </a:solidFill>
          <a:latin typeface="+mn-lt"/>
        </a:defRPr>
      </a:lvl7pPr>
      <a:lvl8pPr marL="3429000" indent="-228600" algn="l" defTabSz="762000" rtl="0" eaLnBrk="0" fontAlgn="base" hangingPunct="0">
        <a:spcBef>
          <a:spcPct val="20000"/>
        </a:spcBef>
        <a:spcAft>
          <a:spcPct val="0"/>
        </a:spcAft>
        <a:buSzPct val="100000"/>
        <a:buChar char="•"/>
        <a:defRPr sz="2000">
          <a:solidFill>
            <a:srgbClr val="072970"/>
          </a:solidFill>
          <a:latin typeface="+mn-lt"/>
        </a:defRPr>
      </a:lvl8pPr>
      <a:lvl9pPr marL="3886200" indent="-228600" algn="l" defTabSz="762000" rtl="0" eaLnBrk="0" fontAlgn="base" hangingPunct="0">
        <a:spcBef>
          <a:spcPct val="20000"/>
        </a:spcBef>
        <a:spcAft>
          <a:spcPct val="0"/>
        </a:spcAft>
        <a:buSzPct val="100000"/>
        <a:buChar char="•"/>
        <a:defRPr sz="2000">
          <a:solidFill>
            <a:srgbClr val="072970"/>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847528" y="2564904"/>
            <a:ext cx="8784976" cy="1143000"/>
          </a:xfrm>
        </p:spPr>
        <p:txBody>
          <a:bodyPr/>
          <a:lstStyle/>
          <a:p>
            <a:r>
              <a:rPr lang="en-US" sz="4000" b="1" dirty="0">
                <a:solidFill>
                  <a:schemeClr val="tx1"/>
                </a:solidFill>
              </a:rPr>
              <a:t>Counterfactual simulations to evaluate glance behavior in combination with system/AD </a:t>
            </a:r>
            <a:r>
              <a:rPr lang="en-US" sz="4000" b="1" dirty="0" err="1">
                <a:solidFill>
                  <a:schemeClr val="tx1"/>
                </a:solidFill>
              </a:rPr>
              <a:t>modelities</a:t>
            </a:r>
            <a:endParaRPr lang="en-US" sz="4000" b="1" dirty="0">
              <a:solidFill>
                <a:schemeClr val="tx1"/>
              </a:solidFill>
            </a:endParaRPr>
          </a:p>
        </p:txBody>
      </p:sp>
      <p:sp>
        <p:nvSpPr>
          <p:cNvPr id="6" name="Subtitle 2"/>
          <p:cNvSpPr txBox="1">
            <a:spLocks/>
          </p:cNvSpPr>
          <p:nvPr/>
        </p:nvSpPr>
        <p:spPr bwMode="auto">
          <a:xfrm>
            <a:off x="2927648" y="4693523"/>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3200">
                <a:solidFill>
                  <a:srgbClr val="072970"/>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a:solidFill>
                  <a:srgbClr val="072970"/>
                </a:solidFill>
                <a:latin typeface="+mn-lt"/>
              </a:defRPr>
            </a:lvl2pPr>
            <a:lvl3pPr marL="1143000" indent="-228600" algn="l" defTabSz="762000" rtl="0" eaLnBrk="0" fontAlgn="base" hangingPunct="0">
              <a:spcBef>
                <a:spcPct val="20000"/>
              </a:spcBef>
              <a:spcAft>
                <a:spcPct val="0"/>
              </a:spcAft>
              <a:buSzPct val="100000"/>
              <a:buChar char="•"/>
              <a:defRPr sz="2400">
                <a:solidFill>
                  <a:srgbClr val="072970"/>
                </a:solidFill>
                <a:latin typeface="+mn-lt"/>
              </a:defRPr>
            </a:lvl3pPr>
            <a:lvl4pPr marL="1600200" indent="-228600" algn="l" defTabSz="762000" rtl="0" eaLnBrk="0" fontAlgn="base" hangingPunct="0">
              <a:spcBef>
                <a:spcPct val="20000"/>
              </a:spcBef>
              <a:spcAft>
                <a:spcPct val="0"/>
              </a:spcAft>
              <a:buSzPct val="100000"/>
              <a:buChar char="–"/>
              <a:defRPr sz="2000">
                <a:solidFill>
                  <a:srgbClr val="072970"/>
                </a:solidFill>
                <a:latin typeface="+mn-lt"/>
              </a:defRPr>
            </a:lvl4pPr>
            <a:lvl5pPr marL="2057400" indent="-228600" algn="l" defTabSz="762000" rtl="0" eaLnBrk="0" fontAlgn="base" hangingPunct="0">
              <a:spcBef>
                <a:spcPct val="20000"/>
              </a:spcBef>
              <a:spcAft>
                <a:spcPct val="0"/>
              </a:spcAft>
              <a:buSzPct val="100000"/>
              <a:buChar char="•"/>
              <a:defRPr sz="2000">
                <a:solidFill>
                  <a:srgbClr val="072970"/>
                </a:solidFill>
                <a:latin typeface="+mn-lt"/>
              </a:defRPr>
            </a:lvl5pPr>
            <a:lvl6pPr marL="2514600" indent="-228600" algn="l" defTabSz="762000" rtl="0" eaLnBrk="0" fontAlgn="base" hangingPunct="0">
              <a:spcBef>
                <a:spcPct val="20000"/>
              </a:spcBef>
              <a:spcAft>
                <a:spcPct val="0"/>
              </a:spcAft>
              <a:buSzPct val="100000"/>
              <a:buChar char="•"/>
              <a:defRPr sz="2000">
                <a:solidFill>
                  <a:srgbClr val="072970"/>
                </a:solidFill>
                <a:latin typeface="+mn-lt"/>
              </a:defRPr>
            </a:lvl6pPr>
            <a:lvl7pPr marL="2971800" indent="-228600" algn="l" defTabSz="762000" rtl="0" eaLnBrk="0" fontAlgn="base" hangingPunct="0">
              <a:spcBef>
                <a:spcPct val="20000"/>
              </a:spcBef>
              <a:spcAft>
                <a:spcPct val="0"/>
              </a:spcAft>
              <a:buSzPct val="100000"/>
              <a:buChar char="•"/>
              <a:defRPr sz="2000">
                <a:solidFill>
                  <a:srgbClr val="072970"/>
                </a:solidFill>
                <a:latin typeface="+mn-lt"/>
              </a:defRPr>
            </a:lvl7pPr>
            <a:lvl8pPr marL="3429000" indent="-228600" algn="l" defTabSz="762000" rtl="0" eaLnBrk="0" fontAlgn="base" hangingPunct="0">
              <a:spcBef>
                <a:spcPct val="20000"/>
              </a:spcBef>
              <a:spcAft>
                <a:spcPct val="0"/>
              </a:spcAft>
              <a:buSzPct val="100000"/>
              <a:buChar char="•"/>
              <a:defRPr sz="2000">
                <a:solidFill>
                  <a:srgbClr val="072970"/>
                </a:solidFill>
                <a:latin typeface="+mn-lt"/>
              </a:defRPr>
            </a:lvl8pPr>
            <a:lvl9pPr marL="3886200" indent="-228600" algn="l" defTabSz="762000" rtl="0" eaLnBrk="0" fontAlgn="base" hangingPunct="0">
              <a:spcBef>
                <a:spcPct val="20000"/>
              </a:spcBef>
              <a:spcAft>
                <a:spcPct val="0"/>
              </a:spcAft>
              <a:buSzPct val="100000"/>
              <a:buChar char="•"/>
              <a:defRPr sz="2000">
                <a:solidFill>
                  <a:srgbClr val="072970"/>
                </a:solidFill>
                <a:latin typeface="+mn-lt"/>
              </a:defRPr>
            </a:lvl9pPr>
          </a:lstStyle>
          <a:p>
            <a:pPr marL="0" indent="0" algn="ctr">
              <a:buNone/>
            </a:pPr>
            <a:r>
              <a:rPr lang="en-US" kern="0" dirty="0">
                <a:solidFill>
                  <a:schemeClr val="tx1"/>
                </a:solidFill>
              </a:rPr>
              <a:t>Jonas Bärgman</a:t>
            </a:r>
          </a:p>
          <a:p>
            <a:pPr marL="0" indent="0" algn="ctr">
              <a:buNone/>
            </a:pPr>
            <a:r>
              <a:rPr lang="en-US" sz="2400" kern="0" dirty="0">
                <a:solidFill>
                  <a:schemeClr val="tx1"/>
                </a:solidFill>
              </a:rPr>
              <a:t>2020-02-17</a:t>
            </a:r>
          </a:p>
        </p:txBody>
      </p:sp>
      <p:sp>
        <p:nvSpPr>
          <p:cNvPr id="2" name="TextBox 1"/>
          <p:cNvSpPr txBox="1"/>
          <p:nvPr/>
        </p:nvSpPr>
        <p:spPr>
          <a:xfrm>
            <a:off x="10170266" y="6436268"/>
            <a:ext cx="511000" cy="369332"/>
          </a:xfrm>
          <a:prstGeom prst="rect">
            <a:avLst/>
          </a:prstGeom>
          <a:noFill/>
        </p:spPr>
        <p:txBody>
          <a:bodyPr wrap="square" rtlCol="0">
            <a:spAutoFit/>
          </a:bodyPr>
          <a:lstStyle/>
          <a:p>
            <a:r>
              <a:rPr lang="sv-SE" sz="1800" dirty="0">
                <a:solidFill>
                  <a:schemeClr val="bg1"/>
                </a:solidFill>
              </a:rPr>
              <a:t> 1</a:t>
            </a:r>
          </a:p>
        </p:txBody>
      </p:sp>
    </p:spTree>
    <p:extLst>
      <p:ext uri="{BB962C8B-B14F-4D97-AF65-F5344CB8AC3E}">
        <p14:creationId xmlns:p14="http://schemas.microsoft.com/office/powerpoint/2010/main" val="2394016681"/>
      </p:ext>
    </p:extLst>
  </p:cSld>
  <p:clrMapOvr>
    <a:masterClrMapping/>
  </p:clrMapOvr>
  <mc:AlternateContent xmlns:mc="http://schemas.openxmlformats.org/markup-compatibility/2006" xmlns:p14="http://schemas.microsoft.com/office/powerpoint/2010/main">
    <mc:Choice Requires="p14">
      <p:transition spd="slow" p14:dur="2000" advTm="7291"/>
    </mc:Choice>
    <mc:Fallback xmlns="">
      <p:transition spd="slow" advTm="72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271464" y="2564904"/>
            <a:ext cx="9865096" cy="1143000"/>
          </a:xfrm>
        </p:spPr>
        <p:txBody>
          <a:bodyPr/>
          <a:lstStyle/>
          <a:p>
            <a:r>
              <a:rPr lang="en-US" sz="4000" b="1" dirty="0">
                <a:solidFill>
                  <a:schemeClr val="tx1"/>
                </a:solidFill>
              </a:rPr>
              <a:t>The generative eyes-off-road (EOFF) model</a:t>
            </a:r>
          </a:p>
        </p:txBody>
      </p:sp>
      <p:sp>
        <p:nvSpPr>
          <p:cNvPr id="2" name="TextBox 1"/>
          <p:cNvSpPr txBox="1"/>
          <p:nvPr/>
        </p:nvSpPr>
        <p:spPr>
          <a:xfrm>
            <a:off x="10170266" y="6436268"/>
            <a:ext cx="511000" cy="369332"/>
          </a:xfrm>
          <a:prstGeom prst="rect">
            <a:avLst/>
          </a:prstGeom>
          <a:noFill/>
        </p:spPr>
        <p:txBody>
          <a:bodyPr wrap="square" rtlCol="0">
            <a:spAutoFit/>
          </a:bodyPr>
          <a:lstStyle/>
          <a:p>
            <a:r>
              <a:rPr lang="sv-SE" sz="1800" dirty="0">
                <a:solidFill>
                  <a:schemeClr val="bg1"/>
                </a:solidFill>
              </a:rPr>
              <a:t> 1</a:t>
            </a:r>
          </a:p>
        </p:txBody>
      </p:sp>
    </p:spTree>
  </p:cSld>
  <p:clrMapOvr>
    <a:masterClrMapping/>
  </p:clrMapOvr>
  <mc:AlternateContent xmlns:mc="http://schemas.openxmlformats.org/markup-compatibility/2006" xmlns:p14="http://schemas.microsoft.com/office/powerpoint/2010/main">
    <mc:Choice Requires="p14">
      <p:transition spd="slow" p14:dur="2000" advTm="7291"/>
    </mc:Choice>
    <mc:Fallback xmlns="">
      <p:transition spd="slow" advTm="729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7356" y="2780928"/>
            <a:ext cx="8894762" cy="1143000"/>
          </a:xfrm>
        </p:spPr>
        <p:txBody>
          <a:bodyPr/>
          <a:lstStyle/>
          <a:p>
            <a:r>
              <a:rPr lang="en-US" sz="3600" b="1" dirty="0"/>
              <a:t>Some basics</a:t>
            </a:r>
            <a:endParaRPr lang="sv-SE" sz="3600" b="1" dirty="0"/>
          </a:p>
        </p:txBody>
      </p:sp>
    </p:spTree>
    <p:extLst>
      <p:ext uri="{BB962C8B-B14F-4D97-AF65-F5344CB8AC3E}">
        <p14:creationId xmlns:p14="http://schemas.microsoft.com/office/powerpoint/2010/main" val="4005885618"/>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1004" y="457362"/>
            <a:ext cx="8894762" cy="1143000"/>
          </a:xfrm>
        </p:spPr>
        <p:txBody>
          <a:bodyPr/>
          <a:lstStyle/>
          <a:p>
            <a:r>
              <a:rPr lang="en-US" sz="3600" b="1" dirty="0"/>
              <a:t>SHPR2 off-road glance durations: </a:t>
            </a:r>
            <a:br>
              <a:rPr lang="en-US" sz="3600" b="1" dirty="0"/>
            </a:br>
            <a:r>
              <a:rPr lang="en-US" sz="3600" b="1" dirty="0"/>
              <a:t>1157 glances from baseline epochs (30s long)</a:t>
            </a:r>
            <a:endParaRPr lang="sv-SE" sz="3600" b="1" dirty="0"/>
          </a:p>
        </p:txBody>
      </p:sp>
      <p:pic>
        <p:nvPicPr>
          <p:cNvPr id="4" name="Picture 3">
            <a:extLst>
              <a:ext uri="{FF2B5EF4-FFF2-40B4-BE49-F238E27FC236}">
                <a16:creationId xmlns:a16="http://schemas.microsoft.com/office/drawing/2014/main" id="{1719423E-A65F-46CF-B5D8-FD3A67450B2D}"/>
              </a:ext>
            </a:extLst>
          </p:cNvPr>
          <p:cNvPicPr>
            <a:picLocks noChangeAspect="1"/>
          </p:cNvPicPr>
          <p:nvPr/>
        </p:nvPicPr>
        <p:blipFill rotWithShape="1">
          <a:blip r:embed="rId3"/>
          <a:srcRect t="27273"/>
          <a:stretch/>
        </p:blipFill>
        <p:spPr>
          <a:xfrm>
            <a:off x="2351584" y="1600362"/>
            <a:ext cx="7488832" cy="3953050"/>
          </a:xfrm>
          <a:prstGeom prst="rect">
            <a:avLst/>
          </a:prstGeom>
        </p:spPr>
      </p:pic>
      <p:sp>
        <p:nvSpPr>
          <p:cNvPr id="2" name="TextBox 1">
            <a:extLst>
              <a:ext uri="{FF2B5EF4-FFF2-40B4-BE49-F238E27FC236}">
                <a16:creationId xmlns:a16="http://schemas.microsoft.com/office/drawing/2014/main" id="{FA46B56E-F690-4F20-9160-2E450BB179BD}"/>
              </a:ext>
            </a:extLst>
          </p:cNvPr>
          <p:cNvSpPr txBox="1"/>
          <p:nvPr/>
        </p:nvSpPr>
        <p:spPr>
          <a:xfrm>
            <a:off x="293816" y="5642438"/>
            <a:ext cx="2304256" cy="461665"/>
          </a:xfrm>
          <a:prstGeom prst="rect">
            <a:avLst/>
          </a:prstGeom>
          <a:noFill/>
        </p:spPr>
        <p:txBody>
          <a:bodyPr wrap="square" rtlCol="0">
            <a:spAutoFit/>
          </a:bodyPr>
          <a:lstStyle/>
          <a:p>
            <a:r>
              <a:rPr lang="en-US" dirty="0"/>
              <a:t>Example:</a:t>
            </a:r>
          </a:p>
        </p:txBody>
      </p:sp>
      <p:cxnSp>
        <p:nvCxnSpPr>
          <p:cNvPr id="8" name="Straight Connector 7">
            <a:extLst>
              <a:ext uri="{FF2B5EF4-FFF2-40B4-BE49-F238E27FC236}">
                <a16:creationId xmlns:a16="http://schemas.microsoft.com/office/drawing/2014/main" id="{BE602B8C-9F72-44A9-8C7F-00B00FDD6100}"/>
              </a:ext>
            </a:extLst>
          </p:cNvPr>
          <p:cNvCxnSpPr/>
          <p:nvPr/>
        </p:nvCxnSpPr>
        <p:spPr bwMode="auto">
          <a:xfrm>
            <a:off x="2207568" y="5945280"/>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 name="Rectangle 8">
            <a:extLst>
              <a:ext uri="{FF2B5EF4-FFF2-40B4-BE49-F238E27FC236}">
                <a16:creationId xmlns:a16="http://schemas.microsoft.com/office/drawing/2014/main" id="{CB9D36BF-9407-431D-A3A7-13851C9B801D}"/>
              </a:ext>
            </a:extLst>
          </p:cNvPr>
          <p:cNvSpPr/>
          <p:nvPr/>
        </p:nvSpPr>
        <p:spPr bwMode="auto">
          <a:xfrm>
            <a:off x="2567609" y="5801264"/>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 name="Rectangle 9">
            <a:extLst>
              <a:ext uri="{FF2B5EF4-FFF2-40B4-BE49-F238E27FC236}">
                <a16:creationId xmlns:a16="http://schemas.microsoft.com/office/drawing/2014/main" id="{B9560446-081A-4768-B312-0280E413C07A}"/>
              </a:ext>
            </a:extLst>
          </p:cNvPr>
          <p:cNvSpPr/>
          <p:nvPr/>
        </p:nvSpPr>
        <p:spPr bwMode="auto">
          <a:xfrm>
            <a:off x="4052172" y="5801263"/>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11" name="Rectangle 10">
            <a:extLst>
              <a:ext uri="{FF2B5EF4-FFF2-40B4-BE49-F238E27FC236}">
                <a16:creationId xmlns:a16="http://schemas.microsoft.com/office/drawing/2014/main" id="{E87BE088-D608-4A7E-8831-8694C350D959}"/>
              </a:ext>
            </a:extLst>
          </p:cNvPr>
          <p:cNvSpPr/>
          <p:nvPr/>
        </p:nvSpPr>
        <p:spPr bwMode="auto">
          <a:xfrm>
            <a:off x="3221387" y="5801263"/>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 name="Rectangle 11">
            <a:extLst>
              <a:ext uri="{FF2B5EF4-FFF2-40B4-BE49-F238E27FC236}">
                <a16:creationId xmlns:a16="http://schemas.microsoft.com/office/drawing/2014/main" id="{D88081EE-6E5B-49EF-A1DA-ED5DA477B4B2}"/>
              </a:ext>
            </a:extLst>
          </p:cNvPr>
          <p:cNvSpPr/>
          <p:nvPr/>
        </p:nvSpPr>
        <p:spPr bwMode="auto">
          <a:xfrm>
            <a:off x="3802525" y="5801263"/>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3" name="Rectangle 12">
            <a:extLst>
              <a:ext uri="{FF2B5EF4-FFF2-40B4-BE49-F238E27FC236}">
                <a16:creationId xmlns:a16="http://schemas.microsoft.com/office/drawing/2014/main" id="{57043CE6-CF9A-461D-957C-6A885B7E5964}"/>
              </a:ext>
            </a:extLst>
          </p:cNvPr>
          <p:cNvSpPr/>
          <p:nvPr/>
        </p:nvSpPr>
        <p:spPr bwMode="auto">
          <a:xfrm>
            <a:off x="4887540" y="5801263"/>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4" name="Rectangle 13">
            <a:extLst>
              <a:ext uri="{FF2B5EF4-FFF2-40B4-BE49-F238E27FC236}">
                <a16:creationId xmlns:a16="http://schemas.microsoft.com/office/drawing/2014/main" id="{D91C26D9-3C8D-4EB0-BC6F-15413D4703E5}"/>
              </a:ext>
            </a:extLst>
          </p:cNvPr>
          <p:cNvSpPr/>
          <p:nvPr/>
        </p:nvSpPr>
        <p:spPr bwMode="auto">
          <a:xfrm>
            <a:off x="4480412" y="5801263"/>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5" name="Rectangle 14">
            <a:extLst>
              <a:ext uri="{FF2B5EF4-FFF2-40B4-BE49-F238E27FC236}">
                <a16:creationId xmlns:a16="http://schemas.microsoft.com/office/drawing/2014/main" id="{ABCB7706-F23D-42BF-A706-6C862E220637}"/>
              </a:ext>
            </a:extLst>
          </p:cNvPr>
          <p:cNvSpPr/>
          <p:nvPr/>
        </p:nvSpPr>
        <p:spPr bwMode="auto">
          <a:xfrm>
            <a:off x="5884368" y="5809033"/>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6" name="Rectangle 15">
            <a:extLst>
              <a:ext uri="{FF2B5EF4-FFF2-40B4-BE49-F238E27FC236}">
                <a16:creationId xmlns:a16="http://schemas.microsoft.com/office/drawing/2014/main" id="{AE7136BC-7C0B-4ECA-934E-A44F2A323A80}"/>
              </a:ext>
            </a:extLst>
          </p:cNvPr>
          <p:cNvSpPr/>
          <p:nvPr/>
        </p:nvSpPr>
        <p:spPr bwMode="auto">
          <a:xfrm>
            <a:off x="6094650" y="5801263"/>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7" name="Rectangle 16">
            <a:extLst>
              <a:ext uri="{FF2B5EF4-FFF2-40B4-BE49-F238E27FC236}">
                <a16:creationId xmlns:a16="http://schemas.microsoft.com/office/drawing/2014/main" id="{4087577C-F2BB-41F6-A791-3F4FF5FCD2D4}"/>
              </a:ext>
            </a:extLst>
          </p:cNvPr>
          <p:cNvSpPr/>
          <p:nvPr/>
        </p:nvSpPr>
        <p:spPr bwMode="auto">
          <a:xfrm>
            <a:off x="6735751" y="5801263"/>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8" name="Rectangle 17">
            <a:extLst>
              <a:ext uri="{FF2B5EF4-FFF2-40B4-BE49-F238E27FC236}">
                <a16:creationId xmlns:a16="http://schemas.microsoft.com/office/drawing/2014/main" id="{358B7EF3-6E16-4F57-AF7F-DB8364057DFD}"/>
              </a:ext>
            </a:extLst>
          </p:cNvPr>
          <p:cNvSpPr/>
          <p:nvPr/>
        </p:nvSpPr>
        <p:spPr bwMode="auto">
          <a:xfrm>
            <a:off x="7922119" y="5801263"/>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9" name="Rectangle 18">
            <a:extLst>
              <a:ext uri="{FF2B5EF4-FFF2-40B4-BE49-F238E27FC236}">
                <a16:creationId xmlns:a16="http://schemas.microsoft.com/office/drawing/2014/main" id="{A36E9F19-8E3B-4948-A9BD-57B8E4716988}"/>
              </a:ext>
            </a:extLst>
          </p:cNvPr>
          <p:cNvSpPr/>
          <p:nvPr/>
        </p:nvSpPr>
        <p:spPr bwMode="auto">
          <a:xfrm>
            <a:off x="8474352" y="5801263"/>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0" name="Rectangle 19">
            <a:extLst>
              <a:ext uri="{FF2B5EF4-FFF2-40B4-BE49-F238E27FC236}">
                <a16:creationId xmlns:a16="http://schemas.microsoft.com/office/drawing/2014/main" id="{3E7AE855-F37C-4673-B7EE-57298C885F11}"/>
              </a:ext>
            </a:extLst>
          </p:cNvPr>
          <p:cNvSpPr/>
          <p:nvPr/>
        </p:nvSpPr>
        <p:spPr bwMode="auto">
          <a:xfrm>
            <a:off x="9222021" y="5801263"/>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2" name="TextBox 21">
            <a:extLst>
              <a:ext uri="{FF2B5EF4-FFF2-40B4-BE49-F238E27FC236}">
                <a16:creationId xmlns:a16="http://schemas.microsoft.com/office/drawing/2014/main" id="{A842F8DC-F592-4F78-8C6F-1027C5BAF222}"/>
              </a:ext>
            </a:extLst>
          </p:cNvPr>
          <p:cNvSpPr txBox="1"/>
          <p:nvPr/>
        </p:nvSpPr>
        <p:spPr>
          <a:xfrm>
            <a:off x="5503910" y="5954601"/>
            <a:ext cx="821443" cy="461665"/>
          </a:xfrm>
          <a:prstGeom prst="rect">
            <a:avLst/>
          </a:prstGeom>
          <a:noFill/>
        </p:spPr>
        <p:txBody>
          <a:bodyPr wrap="none" rtlCol="0">
            <a:spAutoFit/>
          </a:bodyPr>
          <a:lstStyle/>
          <a:p>
            <a:r>
              <a:rPr lang="sv-SE" dirty="0" err="1"/>
              <a:t>Time</a:t>
            </a:r>
            <a:endParaRPr lang="sv-SE" dirty="0"/>
          </a:p>
        </p:txBody>
      </p:sp>
      <p:sp>
        <p:nvSpPr>
          <p:cNvPr id="23" name="TextBox 22">
            <a:extLst>
              <a:ext uri="{FF2B5EF4-FFF2-40B4-BE49-F238E27FC236}">
                <a16:creationId xmlns:a16="http://schemas.microsoft.com/office/drawing/2014/main" id="{EF6CD93F-D84E-47C9-9010-DF9C5C10E4D3}"/>
              </a:ext>
            </a:extLst>
          </p:cNvPr>
          <p:cNvSpPr txBox="1"/>
          <p:nvPr/>
        </p:nvSpPr>
        <p:spPr>
          <a:xfrm>
            <a:off x="9480376" y="2228671"/>
            <a:ext cx="2304256" cy="1200329"/>
          </a:xfrm>
          <a:prstGeom prst="rect">
            <a:avLst/>
          </a:prstGeom>
          <a:noFill/>
        </p:spPr>
        <p:txBody>
          <a:bodyPr wrap="square" rtlCol="0">
            <a:spAutoFit/>
          </a:bodyPr>
          <a:lstStyle/>
          <a:p>
            <a:r>
              <a:rPr lang="en-US" dirty="0"/>
              <a:t>20% of the time drivers look off-road</a:t>
            </a:r>
          </a:p>
        </p:txBody>
      </p:sp>
    </p:spTree>
    <p:extLst>
      <p:ext uri="{BB962C8B-B14F-4D97-AF65-F5344CB8AC3E}">
        <p14:creationId xmlns:p14="http://schemas.microsoft.com/office/powerpoint/2010/main" val="4095294967"/>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312712" y="457362"/>
            <a:ext cx="12457384" cy="1143000"/>
          </a:xfrm>
        </p:spPr>
        <p:txBody>
          <a:bodyPr/>
          <a:lstStyle/>
          <a:p>
            <a:r>
              <a:rPr lang="en-US" sz="3600" b="1" dirty="0"/>
              <a:t>Point mass (80% eyes-on-road for everyday driving)</a:t>
            </a:r>
            <a:endParaRPr lang="sv-SE" sz="3600" b="1" dirty="0"/>
          </a:p>
        </p:txBody>
      </p:sp>
      <p:pic>
        <p:nvPicPr>
          <p:cNvPr id="3" name="Picture 2"/>
          <p:cNvPicPr>
            <a:picLocks noChangeAspect="1"/>
          </p:cNvPicPr>
          <p:nvPr/>
        </p:nvPicPr>
        <p:blipFill>
          <a:blip r:embed="rId3"/>
          <a:stretch>
            <a:fillRect/>
          </a:stretch>
        </p:blipFill>
        <p:spPr>
          <a:xfrm>
            <a:off x="335360" y="1700808"/>
            <a:ext cx="5460397" cy="4320480"/>
          </a:xfrm>
          <a:prstGeom prst="rect">
            <a:avLst/>
          </a:prstGeom>
        </p:spPr>
      </p:pic>
      <p:pic>
        <p:nvPicPr>
          <p:cNvPr id="2" name="Picture 1">
            <a:extLst>
              <a:ext uri="{FF2B5EF4-FFF2-40B4-BE49-F238E27FC236}">
                <a16:creationId xmlns:a16="http://schemas.microsoft.com/office/drawing/2014/main" id="{3FCB7F94-2784-427A-A2D6-461F5FBEB558}"/>
              </a:ext>
            </a:extLst>
          </p:cNvPr>
          <p:cNvPicPr>
            <a:picLocks noChangeAspect="1"/>
          </p:cNvPicPr>
          <p:nvPr/>
        </p:nvPicPr>
        <p:blipFill rotWithShape="1">
          <a:blip r:embed="rId4"/>
          <a:srcRect t="6870"/>
          <a:stretch/>
        </p:blipFill>
        <p:spPr>
          <a:xfrm>
            <a:off x="5944452" y="1700808"/>
            <a:ext cx="6343638" cy="4664564"/>
          </a:xfrm>
          <a:prstGeom prst="rect">
            <a:avLst/>
          </a:prstGeom>
        </p:spPr>
      </p:pic>
    </p:spTree>
    <p:extLst>
      <p:ext uri="{BB962C8B-B14F-4D97-AF65-F5344CB8AC3E}">
        <p14:creationId xmlns:p14="http://schemas.microsoft.com/office/powerpoint/2010/main" val="108976130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1004" y="457362"/>
            <a:ext cx="9136996" cy="1143000"/>
          </a:xfrm>
        </p:spPr>
        <p:txBody>
          <a:bodyPr/>
          <a:lstStyle/>
          <a:p>
            <a:r>
              <a:rPr lang="en-US" sz="3600" b="1" dirty="0"/>
              <a:t>SHPR2 off-road glance durations: </a:t>
            </a:r>
            <a:br>
              <a:rPr lang="en-US" sz="3600" b="1" dirty="0"/>
            </a:br>
            <a:r>
              <a:rPr lang="en-US" sz="3600" b="1" dirty="0"/>
              <a:t>Cumulative distribution (without point mass)</a:t>
            </a:r>
            <a:endParaRPr lang="sv-SE" sz="3600" b="1" dirty="0"/>
          </a:p>
        </p:txBody>
      </p:sp>
      <p:pic>
        <p:nvPicPr>
          <p:cNvPr id="2" name="Picture 1">
            <a:extLst>
              <a:ext uri="{FF2B5EF4-FFF2-40B4-BE49-F238E27FC236}">
                <a16:creationId xmlns:a16="http://schemas.microsoft.com/office/drawing/2014/main" id="{6F4C6DCA-1F2C-47ED-80D2-783470409EEB}"/>
              </a:ext>
            </a:extLst>
          </p:cNvPr>
          <p:cNvPicPr>
            <a:picLocks noChangeAspect="1"/>
          </p:cNvPicPr>
          <p:nvPr/>
        </p:nvPicPr>
        <p:blipFill>
          <a:blip r:embed="rId3"/>
          <a:stretch>
            <a:fillRect/>
          </a:stretch>
        </p:blipFill>
        <p:spPr>
          <a:xfrm>
            <a:off x="1566104" y="1772816"/>
            <a:ext cx="8779196" cy="4479456"/>
          </a:xfrm>
          <a:prstGeom prst="rect">
            <a:avLst/>
          </a:prstGeom>
        </p:spPr>
      </p:pic>
    </p:spTree>
    <p:extLst>
      <p:ext uri="{BB962C8B-B14F-4D97-AF65-F5344CB8AC3E}">
        <p14:creationId xmlns:p14="http://schemas.microsoft.com/office/powerpoint/2010/main" val="4212344462"/>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1004" y="457362"/>
            <a:ext cx="9136996" cy="1143000"/>
          </a:xfrm>
        </p:spPr>
        <p:txBody>
          <a:bodyPr/>
          <a:lstStyle/>
          <a:p>
            <a:r>
              <a:rPr lang="en-US" sz="3600" b="1" dirty="0"/>
              <a:t>Off-road glance distributions from “</a:t>
            </a:r>
            <a:r>
              <a:rPr lang="en-US" sz="3600" b="1" dirty="0" err="1"/>
              <a:t>Kungälv</a:t>
            </a:r>
            <a:r>
              <a:rPr lang="en-US" sz="3600" b="1" dirty="0"/>
              <a:t> experiment”: </a:t>
            </a:r>
            <a:r>
              <a:rPr lang="en-US" sz="3600" b="1" dirty="0" err="1"/>
              <a:t>system+task</a:t>
            </a:r>
            <a:r>
              <a:rPr lang="en-US" sz="3600" b="1" dirty="0"/>
              <a:t> combinations</a:t>
            </a:r>
            <a:endParaRPr lang="sv-SE" sz="3600" b="1" dirty="0"/>
          </a:p>
        </p:txBody>
      </p:sp>
      <p:pic>
        <p:nvPicPr>
          <p:cNvPr id="2050" name="Picture 5">
            <a:extLst>
              <a:ext uri="{FF2B5EF4-FFF2-40B4-BE49-F238E27FC236}">
                <a16:creationId xmlns:a16="http://schemas.microsoft.com/office/drawing/2014/main" id="{AD404AB9-9F56-46DC-84FB-B63B4574AF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460"/>
          <a:stretch/>
        </p:blipFill>
        <p:spPr bwMode="auto">
          <a:xfrm>
            <a:off x="335360" y="2282566"/>
            <a:ext cx="6331133" cy="304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a:extLst>
              <a:ext uri="{FF2B5EF4-FFF2-40B4-BE49-F238E27FC236}">
                <a16:creationId xmlns:a16="http://schemas.microsoft.com/office/drawing/2014/main" id="{2242AAE7-4E0F-4097-A303-FC97B38380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460"/>
          <a:stretch/>
        </p:blipFill>
        <p:spPr bwMode="auto">
          <a:xfrm>
            <a:off x="5879976" y="1988840"/>
            <a:ext cx="7550671" cy="36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179403"/>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775520" y="764704"/>
            <a:ext cx="8424936" cy="1143000"/>
          </a:xfrm>
        </p:spPr>
        <p:txBody>
          <a:bodyPr/>
          <a:lstStyle/>
          <a:p>
            <a:r>
              <a:rPr lang="en-US" sz="3600" b="1" dirty="0"/>
              <a:t>Probability weighting used in Monte Carlo sampling?</a:t>
            </a:r>
            <a:endParaRPr lang="sv-SE" sz="3600" b="1" dirty="0"/>
          </a:p>
        </p:txBody>
      </p:sp>
      <p:cxnSp>
        <p:nvCxnSpPr>
          <p:cNvPr id="3" name="Straight Arrow Connector 2">
            <a:extLst>
              <a:ext uri="{FF2B5EF4-FFF2-40B4-BE49-F238E27FC236}">
                <a16:creationId xmlns:a16="http://schemas.microsoft.com/office/drawing/2014/main" id="{DEE27ADD-C2B7-4DDE-8D44-23D215702F92}"/>
              </a:ext>
            </a:extLst>
          </p:cNvPr>
          <p:cNvCxnSpPr/>
          <p:nvPr/>
        </p:nvCxnSpPr>
        <p:spPr bwMode="auto">
          <a:xfrm flipV="1">
            <a:off x="2971725" y="2321066"/>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 name="Straight Arrow Connector 3">
            <a:extLst>
              <a:ext uri="{FF2B5EF4-FFF2-40B4-BE49-F238E27FC236}">
                <a16:creationId xmlns:a16="http://schemas.microsoft.com/office/drawing/2014/main" id="{4FFCB9C8-7264-4ECA-86D8-57EA9D2A9CB3}"/>
              </a:ext>
            </a:extLst>
          </p:cNvPr>
          <p:cNvCxnSpPr>
            <a:cxnSpLocks/>
          </p:cNvCxnSpPr>
          <p:nvPr/>
        </p:nvCxnSpPr>
        <p:spPr bwMode="auto">
          <a:xfrm flipV="1">
            <a:off x="2971725" y="4099147"/>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5" name="Rectangle 4">
            <a:extLst>
              <a:ext uri="{FF2B5EF4-FFF2-40B4-BE49-F238E27FC236}">
                <a16:creationId xmlns:a16="http://schemas.microsoft.com/office/drawing/2014/main" id="{B3E6B6C5-71E4-498E-8B02-94A13E8ACE62}"/>
              </a:ext>
            </a:extLst>
          </p:cNvPr>
          <p:cNvSpPr/>
          <p:nvPr/>
        </p:nvSpPr>
        <p:spPr bwMode="auto">
          <a:xfrm>
            <a:off x="3187749" y="2321065"/>
            <a:ext cx="347228" cy="1779873"/>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 name="Rectangle 5">
            <a:extLst>
              <a:ext uri="{FF2B5EF4-FFF2-40B4-BE49-F238E27FC236}">
                <a16:creationId xmlns:a16="http://schemas.microsoft.com/office/drawing/2014/main" id="{175F541B-395E-4BAF-93E1-0E2E2DF952F2}"/>
              </a:ext>
            </a:extLst>
          </p:cNvPr>
          <p:cNvSpPr/>
          <p:nvPr/>
        </p:nvSpPr>
        <p:spPr bwMode="auto">
          <a:xfrm>
            <a:off x="3715685" y="2636912"/>
            <a:ext cx="347228" cy="146223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 name="Rectangle 6">
            <a:extLst>
              <a:ext uri="{FF2B5EF4-FFF2-40B4-BE49-F238E27FC236}">
                <a16:creationId xmlns:a16="http://schemas.microsoft.com/office/drawing/2014/main" id="{2F6B7FEE-EFBF-4935-86CA-0F7BF40F99AD}"/>
              </a:ext>
            </a:extLst>
          </p:cNvPr>
          <p:cNvSpPr/>
          <p:nvPr/>
        </p:nvSpPr>
        <p:spPr bwMode="auto">
          <a:xfrm>
            <a:off x="4242079" y="3626170"/>
            <a:ext cx="347228" cy="48141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 name="TextBox 7">
            <a:extLst>
              <a:ext uri="{FF2B5EF4-FFF2-40B4-BE49-F238E27FC236}">
                <a16:creationId xmlns:a16="http://schemas.microsoft.com/office/drawing/2014/main" id="{44D1F740-53CC-4B2A-B434-714B85617314}"/>
              </a:ext>
            </a:extLst>
          </p:cNvPr>
          <p:cNvSpPr txBox="1"/>
          <p:nvPr/>
        </p:nvSpPr>
        <p:spPr>
          <a:xfrm>
            <a:off x="3219319" y="4061663"/>
            <a:ext cx="306622" cy="369332"/>
          </a:xfrm>
          <a:prstGeom prst="rect">
            <a:avLst/>
          </a:prstGeom>
          <a:noFill/>
        </p:spPr>
        <p:txBody>
          <a:bodyPr wrap="square" rtlCol="0">
            <a:spAutoFit/>
          </a:bodyPr>
          <a:lstStyle/>
          <a:p>
            <a:r>
              <a:rPr lang="sv-SE" sz="1800" dirty="0"/>
              <a:t>1</a:t>
            </a:r>
            <a:endParaRPr lang="sv-SE" dirty="0"/>
          </a:p>
        </p:txBody>
      </p:sp>
      <p:sp>
        <p:nvSpPr>
          <p:cNvPr id="9" name="TextBox 8">
            <a:extLst>
              <a:ext uri="{FF2B5EF4-FFF2-40B4-BE49-F238E27FC236}">
                <a16:creationId xmlns:a16="http://schemas.microsoft.com/office/drawing/2014/main" id="{986CC8D5-D9E9-43A1-B117-46E105E6C411}"/>
              </a:ext>
            </a:extLst>
          </p:cNvPr>
          <p:cNvSpPr txBox="1"/>
          <p:nvPr/>
        </p:nvSpPr>
        <p:spPr>
          <a:xfrm>
            <a:off x="3745673" y="4073984"/>
            <a:ext cx="300082" cy="369332"/>
          </a:xfrm>
          <a:prstGeom prst="rect">
            <a:avLst/>
          </a:prstGeom>
          <a:noFill/>
        </p:spPr>
        <p:txBody>
          <a:bodyPr wrap="none" rtlCol="0">
            <a:spAutoFit/>
          </a:bodyPr>
          <a:lstStyle/>
          <a:p>
            <a:r>
              <a:rPr lang="sv-SE" sz="1800" dirty="0"/>
              <a:t>2</a:t>
            </a:r>
            <a:endParaRPr lang="sv-SE" dirty="0"/>
          </a:p>
        </p:txBody>
      </p:sp>
      <p:sp>
        <p:nvSpPr>
          <p:cNvPr id="10" name="TextBox 9">
            <a:extLst>
              <a:ext uri="{FF2B5EF4-FFF2-40B4-BE49-F238E27FC236}">
                <a16:creationId xmlns:a16="http://schemas.microsoft.com/office/drawing/2014/main" id="{5EE823CD-D792-4ACC-BC62-15F9E09A09D3}"/>
              </a:ext>
            </a:extLst>
          </p:cNvPr>
          <p:cNvSpPr txBox="1"/>
          <p:nvPr/>
        </p:nvSpPr>
        <p:spPr>
          <a:xfrm>
            <a:off x="4271038" y="4070959"/>
            <a:ext cx="291206" cy="369332"/>
          </a:xfrm>
          <a:prstGeom prst="rect">
            <a:avLst/>
          </a:prstGeom>
          <a:noFill/>
        </p:spPr>
        <p:txBody>
          <a:bodyPr wrap="square" rtlCol="0">
            <a:spAutoFit/>
          </a:bodyPr>
          <a:lstStyle/>
          <a:p>
            <a:r>
              <a:rPr lang="sv-SE" sz="1800" dirty="0"/>
              <a:t>3</a:t>
            </a:r>
            <a:endParaRPr lang="sv-SE" dirty="0"/>
          </a:p>
        </p:txBody>
      </p:sp>
      <p:sp>
        <p:nvSpPr>
          <p:cNvPr id="11" name="TextBox 10">
            <a:extLst>
              <a:ext uri="{FF2B5EF4-FFF2-40B4-BE49-F238E27FC236}">
                <a16:creationId xmlns:a16="http://schemas.microsoft.com/office/drawing/2014/main" id="{21CCF0F6-4639-4EFA-B28F-84ED5FCE51D5}"/>
              </a:ext>
            </a:extLst>
          </p:cNvPr>
          <p:cNvSpPr txBox="1"/>
          <p:nvPr/>
        </p:nvSpPr>
        <p:spPr>
          <a:xfrm>
            <a:off x="2450174" y="2179283"/>
            <a:ext cx="473206" cy="369332"/>
          </a:xfrm>
          <a:prstGeom prst="rect">
            <a:avLst/>
          </a:prstGeom>
          <a:noFill/>
        </p:spPr>
        <p:txBody>
          <a:bodyPr wrap="none" rtlCol="0">
            <a:spAutoFit/>
          </a:bodyPr>
          <a:lstStyle/>
          <a:p>
            <a:r>
              <a:rPr lang="sv-SE" sz="1800" dirty="0"/>
              <a:t>0.5</a:t>
            </a:r>
          </a:p>
        </p:txBody>
      </p:sp>
      <p:sp>
        <p:nvSpPr>
          <p:cNvPr id="12" name="TextBox 11">
            <a:extLst>
              <a:ext uri="{FF2B5EF4-FFF2-40B4-BE49-F238E27FC236}">
                <a16:creationId xmlns:a16="http://schemas.microsoft.com/office/drawing/2014/main" id="{F50FCBA2-7B8F-457E-875C-B0990AB5CC82}"/>
              </a:ext>
            </a:extLst>
          </p:cNvPr>
          <p:cNvSpPr txBox="1"/>
          <p:nvPr/>
        </p:nvSpPr>
        <p:spPr>
          <a:xfrm>
            <a:off x="2943043" y="4304451"/>
            <a:ext cx="1877437" cy="369332"/>
          </a:xfrm>
          <a:prstGeom prst="rect">
            <a:avLst/>
          </a:prstGeom>
          <a:noFill/>
        </p:spPr>
        <p:txBody>
          <a:bodyPr wrap="none" rtlCol="0">
            <a:spAutoFit/>
          </a:bodyPr>
          <a:lstStyle/>
          <a:p>
            <a:r>
              <a:rPr lang="sv-SE" sz="1800" dirty="0"/>
              <a:t>EOFF duration [s]</a:t>
            </a:r>
          </a:p>
        </p:txBody>
      </p:sp>
      <p:sp>
        <p:nvSpPr>
          <p:cNvPr id="13" name="TextBox 12">
            <a:extLst>
              <a:ext uri="{FF2B5EF4-FFF2-40B4-BE49-F238E27FC236}">
                <a16:creationId xmlns:a16="http://schemas.microsoft.com/office/drawing/2014/main" id="{D21E02FB-A08D-431E-951E-147F1727E80D}"/>
              </a:ext>
            </a:extLst>
          </p:cNvPr>
          <p:cNvSpPr txBox="1"/>
          <p:nvPr/>
        </p:nvSpPr>
        <p:spPr>
          <a:xfrm rot="16200000">
            <a:off x="1642924" y="3057540"/>
            <a:ext cx="1210588" cy="369332"/>
          </a:xfrm>
          <a:prstGeom prst="rect">
            <a:avLst/>
          </a:prstGeom>
          <a:noFill/>
        </p:spPr>
        <p:txBody>
          <a:bodyPr wrap="none" rtlCol="0">
            <a:spAutoFit/>
          </a:bodyPr>
          <a:lstStyle/>
          <a:p>
            <a:r>
              <a:rPr lang="sv-SE" sz="1800" dirty="0" err="1"/>
              <a:t>Probability</a:t>
            </a:r>
            <a:endParaRPr lang="sv-SE" sz="1800" dirty="0"/>
          </a:p>
        </p:txBody>
      </p:sp>
      <p:sp>
        <p:nvSpPr>
          <p:cNvPr id="14" name="TextBox 13">
            <a:extLst>
              <a:ext uri="{FF2B5EF4-FFF2-40B4-BE49-F238E27FC236}">
                <a16:creationId xmlns:a16="http://schemas.microsoft.com/office/drawing/2014/main" id="{9E8BD848-9720-41E2-A4A6-524E9DF6548A}"/>
              </a:ext>
            </a:extLst>
          </p:cNvPr>
          <p:cNvSpPr txBox="1"/>
          <p:nvPr/>
        </p:nvSpPr>
        <p:spPr>
          <a:xfrm>
            <a:off x="4063673" y="2453131"/>
            <a:ext cx="473206" cy="369332"/>
          </a:xfrm>
          <a:prstGeom prst="rect">
            <a:avLst/>
          </a:prstGeom>
          <a:noFill/>
        </p:spPr>
        <p:txBody>
          <a:bodyPr wrap="none" rtlCol="0">
            <a:spAutoFit/>
          </a:bodyPr>
          <a:lstStyle/>
          <a:p>
            <a:r>
              <a:rPr lang="sv-SE" sz="1800" dirty="0"/>
              <a:t>0.4</a:t>
            </a:r>
          </a:p>
        </p:txBody>
      </p:sp>
      <p:sp>
        <p:nvSpPr>
          <p:cNvPr id="16" name="TextBox 15">
            <a:extLst>
              <a:ext uri="{FF2B5EF4-FFF2-40B4-BE49-F238E27FC236}">
                <a16:creationId xmlns:a16="http://schemas.microsoft.com/office/drawing/2014/main" id="{7690CE49-0973-4B91-9310-E3864EDC1105}"/>
              </a:ext>
            </a:extLst>
          </p:cNvPr>
          <p:cNvSpPr txBox="1"/>
          <p:nvPr/>
        </p:nvSpPr>
        <p:spPr>
          <a:xfrm>
            <a:off x="4589307" y="3443391"/>
            <a:ext cx="473206" cy="369332"/>
          </a:xfrm>
          <a:prstGeom prst="rect">
            <a:avLst/>
          </a:prstGeom>
          <a:noFill/>
        </p:spPr>
        <p:txBody>
          <a:bodyPr wrap="none" rtlCol="0">
            <a:spAutoFit/>
          </a:bodyPr>
          <a:lstStyle/>
          <a:p>
            <a:r>
              <a:rPr lang="sv-SE" sz="1800" dirty="0"/>
              <a:t>0.1</a:t>
            </a:r>
          </a:p>
        </p:txBody>
      </p:sp>
      <p:sp>
        <p:nvSpPr>
          <p:cNvPr id="34" name="TextBox 33">
            <a:extLst>
              <a:ext uri="{FF2B5EF4-FFF2-40B4-BE49-F238E27FC236}">
                <a16:creationId xmlns:a16="http://schemas.microsoft.com/office/drawing/2014/main" id="{4F0806DD-E2A8-42E0-A373-5AE8489B401B}"/>
              </a:ext>
            </a:extLst>
          </p:cNvPr>
          <p:cNvSpPr txBox="1"/>
          <p:nvPr/>
        </p:nvSpPr>
        <p:spPr>
          <a:xfrm>
            <a:off x="5663952" y="2060849"/>
            <a:ext cx="4650632" cy="4524315"/>
          </a:xfrm>
          <a:prstGeom prst="rect">
            <a:avLst/>
          </a:prstGeom>
          <a:noFill/>
        </p:spPr>
        <p:txBody>
          <a:bodyPr wrap="none" rtlCol="0">
            <a:spAutoFit/>
          </a:bodyPr>
          <a:lstStyle/>
          <a:p>
            <a:r>
              <a:rPr lang="en-US" dirty="0"/>
              <a:t>Run one simulation per bin (here, 3)</a:t>
            </a:r>
          </a:p>
          <a:p>
            <a:r>
              <a:rPr lang="en-US" dirty="0"/>
              <a:t>Weight based on probability</a:t>
            </a:r>
          </a:p>
          <a:p>
            <a:r>
              <a:rPr lang="en-US" dirty="0"/>
              <a:t>Example:</a:t>
            </a:r>
          </a:p>
          <a:p>
            <a:r>
              <a:rPr lang="en-US" dirty="0"/>
              <a:t>2 cases simulated for each bin</a:t>
            </a:r>
          </a:p>
          <a:p>
            <a:r>
              <a:rPr lang="en-US" dirty="0"/>
              <a:t>1s</a:t>
            </a:r>
            <a:r>
              <a:rPr lang="en-US" dirty="0">
                <a:sym typeface="Wingdings" panose="05000000000000000000" pitchFamily="2" charset="2"/>
              </a:rPr>
              <a:t> no crash</a:t>
            </a:r>
          </a:p>
          <a:p>
            <a:r>
              <a:rPr lang="en-US" dirty="0">
                <a:sym typeface="Wingdings" panose="05000000000000000000" pitchFamily="2" charset="2"/>
              </a:rPr>
              <a:t>2s one crash, one no crash</a:t>
            </a:r>
          </a:p>
          <a:p>
            <a:r>
              <a:rPr lang="en-US" dirty="0">
                <a:sym typeface="Wingdings" panose="05000000000000000000" pitchFamily="2" charset="2"/>
              </a:rPr>
              <a:t>3s both crashes</a:t>
            </a:r>
          </a:p>
          <a:p>
            <a:r>
              <a:rPr lang="en-US" dirty="0">
                <a:sym typeface="Wingdings" panose="05000000000000000000" pitchFamily="2" charset="2"/>
              </a:rPr>
              <a:t></a:t>
            </a:r>
          </a:p>
          <a:p>
            <a:r>
              <a:rPr lang="en-US" dirty="0">
                <a:sym typeface="Wingdings" panose="05000000000000000000" pitchFamily="2" charset="2"/>
              </a:rPr>
              <a:t>Weighting</a:t>
            </a:r>
          </a:p>
          <a:p>
            <a:r>
              <a:rPr lang="en-US" dirty="0">
                <a:sym typeface="Wingdings" panose="05000000000000000000" pitchFamily="2" charset="2"/>
              </a:rPr>
              <a:t>00000 00000 1111 0000 1 1 </a:t>
            </a:r>
          </a:p>
          <a:p>
            <a:r>
              <a:rPr lang="en-US" dirty="0">
                <a:sym typeface="Wingdings" panose="05000000000000000000" pitchFamily="2" charset="2"/>
              </a:rPr>
              <a:t>crash probability:  6/20</a:t>
            </a:r>
          </a:p>
          <a:p>
            <a:endParaRPr lang="en-US" dirty="0"/>
          </a:p>
        </p:txBody>
      </p:sp>
    </p:spTree>
    <p:extLst>
      <p:ext uri="{BB962C8B-B14F-4D97-AF65-F5344CB8AC3E}">
        <p14:creationId xmlns:p14="http://schemas.microsoft.com/office/powerpoint/2010/main" val="2239284038"/>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7356" y="2780928"/>
            <a:ext cx="8894762" cy="1143000"/>
          </a:xfrm>
        </p:spPr>
        <p:txBody>
          <a:bodyPr/>
          <a:lstStyle/>
          <a:p>
            <a:r>
              <a:rPr lang="en-US" sz="3600" b="1" dirty="0"/>
              <a:t>Now specifics…</a:t>
            </a:r>
            <a:endParaRPr lang="sv-SE" sz="3600" b="1" dirty="0"/>
          </a:p>
        </p:txBody>
      </p:sp>
    </p:spTree>
    <p:extLst>
      <p:ext uri="{BB962C8B-B14F-4D97-AF65-F5344CB8AC3E}">
        <p14:creationId xmlns:p14="http://schemas.microsoft.com/office/powerpoint/2010/main" val="3161897680"/>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A2C94CC-A530-456F-A1B0-1FC72B46C694}"/>
              </a:ext>
            </a:extLst>
          </p:cNvPr>
          <p:cNvSpPr txBox="1"/>
          <p:nvPr/>
        </p:nvSpPr>
        <p:spPr>
          <a:xfrm>
            <a:off x="119590" y="3719110"/>
            <a:ext cx="11952819" cy="2677656"/>
          </a:xfrm>
          <a:prstGeom prst="rect">
            <a:avLst/>
          </a:prstGeom>
          <a:noFill/>
        </p:spPr>
        <p:txBody>
          <a:bodyPr wrap="square" rtlCol="0">
            <a:spAutoFit/>
          </a:bodyPr>
          <a:lstStyle/>
          <a:p>
            <a:r>
              <a:rPr lang="en-US" dirty="0"/>
              <a:t>When we add glances to the data, where do we put it?</a:t>
            </a:r>
          </a:p>
          <a:p>
            <a:r>
              <a:rPr lang="en-US" dirty="0"/>
              <a:t>Depends… assumptions: </a:t>
            </a:r>
          </a:p>
          <a:p>
            <a:pPr marL="342900" indent="-342900">
              <a:buFont typeface="Arial" panose="020B0604020202020204" pitchFamily="34" charset="0"/>
              <a:buChar char="•"/>
            </a:pPr>
            <a:r>
              <a:rPr lang="en-US" dirty="0"/>
              <a:t>A lead vehicle has the same probability to brake at all times (we ignore other possible cues). </a:t>
            </a:r>
          </a:p>
          <a:p>
            <a:pPr marL="342900" indent="-342900">
              <a:buFont typeface="Arial" panose="020B0604020202020204" pitchFamily="34" charset="0"/>
              <a:buChar char="•"/>
            </a:pPr>
            <a:r>
              <a:rPr lang="en-US" dirty="0"/>
              <a:t>When a situation is critical “enough” drivers will not look away again (unless escape glance)</a:t>
            </a:r>
          </a:p>
          <a:p>
            <a:endParaRPr lang="en-US" dirty="0"/>
          </a:p>
          <a:p>
            <a:r>
              <a:rPr lang="en-US" dirty="0">
                <a:sym typeface="Wingdings" panose="05000000000000000000" pitchFamily="2" charset="2"/>
              </a:rPr>
              <a:t> What may be a good candidate?</a:t>
            </a:r>
            <a:endParaRPr lang="en-US" dirty="0"/>
          </a:p>
          <a:p>
            <a:endParaRPr lang="en-US" dirty="0"/>
          </a:p>
        </p:txBody>
      </p:sp>
      <p:sp>
        <p:nvSpPr>
          <p:cNvPr id="21" name="Title 1"/>
          <p:cNvSpPr>
            <a:spLocks noGrp="1"/>
          </p:cNvSpPr>
          <p:nvPr>
            <p:ph type="title"/>
          </p:nvPr>
        </p:nvSpPr>
        <p:spPr>
          <a:xfrm>
            <a:off x="1648619" y="620688"/>
            <a:ext cx="8894762" cy="1143000"/>
          </a:xfrm>
        </p:spPr>
        <p:txBody>
          <a:bodyPr/>
          <a:lstStyle/>
          <a:p>
            <a:r>
              <a:rPr lang="en-US" sz="3600" b="1" dirty="0"/>
              <a:t>What is the glance anchor point?</a:t>
            </a:r>
            <a:endParaRPr lang="sv-SE" sz="3600" b="1" dirty="0"/>
          </a:p>
        </p:txBody>
      </p:sp>
      <p:sp>
        <p:nvSpPr>
          <p:cNvPr id="17" name="TextBox 16">
            <a:extLst>
              <a:ext uri="{FF2B5EF4-FFF2-40B4-BE49-F238E27FC236}">
                <a16:creationId xmlns:a16="http://schemas.microsoft.com/office/drawing/2014/main" id="{54F8F02C-2D1C-4A73-8818-23309A7826B4}"/>
              </a:ext>
            </a:extLst>
          </p:cNvPr>
          <p:cNvSpPr txBox="1"/>
          <p:nvPr/>
        </p:nvSpPr>
        <p:spPr>
          <a:xfrm>
            <a:off x="5756586" y="3400199"/>
            <a:ext cx="821443" cy="461665"/>
          </a:xfrm>
          <a:prstGeom prst="rect">
            <a:avLst/>
          </a:prstGeom>
          <a:noFill/>
        </p:spPr>
        <p:txBody>
          <a:bodyPr wrap="none" rtlCol="0">
            <a:spAutoFit/>
          </a:bodyPr>
          <a:lstStyle/>
          <a:p>
            <a:r>
              <a:rPr lang="sv-SE" dirty="0" err="1"/>
              <a:t>Time</a:t>
            </a:r>
            <a:endParaRPr lang="sv-SE" dirty="0"/>
          </a:p>
        </p:txBody>
      </p:sp>
      <p:cxnSp>
        <p:nvCxnSpPr>
          <p:cNvPr id="18" name="Straight Connector 17">
            <a:extLst>
              <a:ext uri="{FF2B5EF4-FFF2-40B4-BE49-F238E27FC236}">
                <a16:creationId xmlns:a16="http://schemas.microsoft.com/office/drawing/2014/main" id="{DB09E5BB-F07D-4F09-BBBB-58CB24DA6764}"/>
              </a:ext>
            </a:extLst>
          </p:cNvPr>
          <p:cNvCxnSpPr/>
          <p:nvPr/>
        </p:nvCxnSpPr>
        <p:spPr bwMode="auto">
          <a:xfrm>
            <a:off x="6420620" y="2179378"/>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3760346-3A65-4E49-B922-FC77BC075048}"/>
              </a:ext>
            </a:extLst>
          </p:cNvPr>
          <p:cNvCxnSpPr/>
          <p:nvPr/>
        </p:nvCxnSpPr>
        <p:spPr bwMode="auto">
          <a:xfrm>
            <a:off x="6601913" y="2623300"/>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F6984906-69AE-4B54-B31F-20E67C5090BA}"/>
              </a:ext>
            </a:extLst>
          </p:cNvPr>
          <p:cNvCxnSpPr/>
          <p:nvPr/>
        </p:nvCxnSpPr>
        <p:spPr bwMode="auto">
          <a:xfrm>
            <a:off x="6162416" y="1676273"/>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36" name="Group 35">
            <a:extLst>
              <a:ext uri="{FF2B5EF4-FFF2-40B4-BE49-F238E27FC236}">
                <a16:creationId xmlns:a16="http://schemas.microsoft.com/office/drawing/2014/main" id="{676708A0-89D9-4A97-9ED6-14F8A0018685}"/>
              </a:ext>
            </a:extLst>
          </p:cNvPr>
          <p:cNvGrpSpPr/>
          <p:nvPr/>
        </p:nvGrpSpPr>
        <p:grpSpPr>
          <a:xfrm>
            <a:off x="2681160" y="2363689"/>
            <a:ext cx="7776864" cy="151786"/>
            <a:chOff x="2681160" y="2363689"/>
            <a:chExt cx="7776864" cy="151786"/>
          </a:xfrm>
        </p:grpSpPr>
        <p:cxnSp>
          <p:nvCxnSpPr>
            <p:cNvPr id="23" name="Straight Connector 22">
              <a:extLst>
                <a:ext uri="{FF2B5EF4-FFF2-40B4-BE49-F238E27FC236}">
                  <a16:creationId xmlns:a16="http://schemas.microsoft.com/office/drawing/2014/main" id="{55F263D9-9E11-4D34-A5CB-E7C1DCFBD030}"/>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4" name="Rectangle 23">
              <a:extLst>
                <a:ext uri="{FF2B5EF4-FFF2-40B4-BE49-F238E27FC236}">
                  <a16:creationId xmlns:a16="http://schemas.microsoft.com/office/drawing/2014/main" id="{F6CEC7F4-64E5-4127-993E-EFEF19C11C15}"/>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5" name="Rectangle 24">
              <a:extLst>
                <a:ext uri="{FF2B5EF4-FFF2-40B4-BE49-F238E27FC236}">
                  <a16:creationId xmlns:a16="http://schemas.microsoft.com/office/drawing/2014/main" id="{9B3C5DBA-96E2-4F13-9FF3-9156359EBA6D}"/>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26" name="Rectangle 25">
              <a:extLst>
                <a:ext uri="{FF2B5EF4-FFF2-40B4-BE49-F238E27FC236}">
                  <a16:creationId xmlns:a16="http://schemas.microsoft.com/office/drawing/2014/main" id="{E89BA900-48B0-454B-8DD4-1FB850E4B1BE}"/>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7" name="Rectangle 26">
              <a:extLst>
                <a:ext uri="{FF2B5EF4-FFF2-40B4-BE49-F238E27FC236}">
                  <a16:creationId xmlns:a16="http://schemas.microsoft.com/office/drawing/2014/main" id="{3E84C421-F291-4955-8B6C-32952B06F03D}"/>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8" name="Rectangle 27">
              <a:extLst>
                <a:ext uri="{FF2B5EF4-FFF2-40B4-BE49-F238E27FC236}">
                  <a16:creationId xmlns:a16="http://schemas.microsoft.com/office/drawing/2014/main" id="{D11BC6A5-B314-45FA-A031-AAE0F56C1F46}"/>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9" name="Rectangle 28">
              <a:extLst>
                <a:ext uri="{FF2B5EF4-FFF2-40B4-BE49-F238E27FC236}">
                  <a16:creationId xmlns:a16="http://schemas.microsoft.com/office/drawing/2014/main" id="{1E0C32DC-51BE-4B84-9E06-158E5CFC36E0}"/>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0" name="Rectangle 29">
              <a:extLst>
                <a:ext uri="{FF2B5EF4-FFF2-40B4-BE49-F238E27FC236}">
                  <a16:creationId xmlns:a16="http://schemas.microsoft.com/office/drawing/2014/main" id="{542FF5FF-0715-42C4-A644-EE2465D279E2}"/>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1" name="Rectangle 30">
              <a:extLst>
                <a:ext uri="{FF2B5EF4-FFF2-40B4-BE49-F238E27FC236}">
                  <a16:creationId xmlns:a16="http://schemas.microsoft.com/office/drawing/2014/main" id="{6588F058-03A0-4217-B7F7-E75D26AB08EC}"/>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2" name="Rectangle 31">
              <a:extLst>
                <a:ext uri="{FF2B5EF4-FFF2-40B4-BE49-F238E27FC236}">
                  <a16:creationId xmlns:a16="http://schemas.microsoft.com/office/drawing/2014/main" id="{4E0A8B23-5F64-4641-B26A-F6BC3A739AD8}"/>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3" name="Rectangle 32">
              <a:extLst>
                <a:ext uri="{FF2B5EF4-FFF2-40B4-BE49-F238E27FC236}">
                  <a16:creationId xmlns:a16="http://schemas.microsoft.com/office/drawing/2014/main" id="{D6974A0D-4641-48C1-8803-E8687FE6189B}"/>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4" name="Rectangle 33">
              <a:extLst>
                <a:ext uri="{FF2B5EF4-FFF2-40B4-BE49-F238E27FC236}">
                  <a16:creationId xmlns:a16="http://schemas.microsoft.com/office/drawing/2014/main" id="{F4BCD197-E91C-4503-BD67-9FC057DDBAB2}"/>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5" name="Rectangle 34">
              <a:extLst>
                <a:ext uri="{FF2B5EF4-FFF2-40B4-BE49-F238E27FC236}">
                  <a16:creationId xmlns:a16="http://schemas.microsoft.com/office/drawing/2014/main" id="{C06AC683-EA75-407D-ABA8-83DF229014FC}"/>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37" name="Group 36">
            <a:extLst>
              <a:ext uri="{FF2B5EF4-FFF2-40B4-BE49-F238E27FC236}">
                <a16:creationId xmlns:a16="http://schemas.microsoft.com/office/drawing/2014/main" id="{3B1BD628-8331-4537-98DD-E7964FC70B1F}"/>
              </a:ext>
            </a:extLst>
          </p:cNvPr>
          <p:cNvGrpSpPr/>
          <p:nvPr/>
        </p:nvGrpSpPr>
        <p:grpSpPr>
          <a:xfrm>
            <a:off x="2710128" y="1893679"/>
            <a:ext cx="7776864" cy="151786"/>
            <a:chOff x="2681160" y="2363689"/>
            <a:chExt cx="7776864" cy="151786"/>
          </a:xfrm>
        </p:grpSpPr>
        <p:cxnSp>
          <p:nvCxnSpPr>
            <p:cNvPr id="38" name="Straight Connector 37">
              <a:extLst>
                <a:ext uri="{FF2B5EF4-FFF2-40B4-BE49-F238E27FC236}">
                  <a16:creationId xmlns:a16="http://schemas.microsoft.com/office/drawing/2014/main" id="{8B07BEBF-75B4-4044-A731-09E2F24D13EC}"/>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9" name="Rectangle 38">
              <a:extLst>
                <a:ext uri="{FF2B5EF4-FFF2-40B4-BE49-F238E27FC236}">
                  <a16:creationId xmlns:a16="http://schemas.microsoft.com/office/drawing/2014/main" id="{82BAC08E-F9E2-449B-9C37-7C657D002CC9}"/>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0" name="Rectangle 39">
              <a:extLst>
                <a:ext uri="{FF2B5EF4-FFF2-40B4-BE49-F238E27FC236}">
                  <a16:creationId xmlns:a16="http://schemas.microsoft.com/office/drawing/2014/main" id="{BE365A9B-9273-4B5D-B090-02BFD19FB8E8}"/>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41" name="Rectangle 40">
              <a:extLst>
                <a:ext uri="{FF2B5EF4-FFF2-40B4-BE49-F238E27FC236}">
                  <a16:creationId xmlns:a16="http://schemas.microsoft.com/office/drawing/2014/main" id="{80CCF0C0-327B-4ECC-AE6E-E316B8DE425C}"/>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2" name="Rectangle 41">
              <a:extLst>
                <a:ext uri="{FF2B5EF4-FFF2-40B4-BE49-F238E27FC236}">
                  <a16:creationId xmlns:a16="http://schemas.microsoft.com/office/drawing/2014/main" id="{F011CF3D-9711-45B1-BDDF-F2B6B2643AAA}"/>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3" name="Rectangle 42">
              <a:extLst>
                <a:ext uri="{FF2B5EF4-FFF2-40B4-BE49-F238E27FC236}">
                  <a16:creationId xmlns:a16="http://schemas.microsoft.com/office/drawing/2014/main" id="{90FF4F45-C5E2-41A3-AEF0-769ADAF59735}"/>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4" name="Rectangle 43">
              <a:extLst>
                <a:ext uri="{FF2B5EF4-FFF2-40B4-BE49-F238E27FC236}">
                  <a16:creationId xmlns:a16="http://schemas.microsoft.com/office/drawing/2014/main" id="{AB39D590-893F-4B18-8B10-1159003B4956}"/>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5" name="Rectangle 44">
              <a:extLst>
                <a:ext uri="{FF2B5EF4-FFF2-40B4-BE49-F238E27FC236}">
                  <a16:creationId xmlns:a16="http://schemas.microsoft.com/office/drawing/2014/main" id="{DC23B9D6-C4FB-4FB8-892A-7F924CA3A2D7}"/>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6" name="Rectangle 45">
              <a:extLst>
                <a:ext uri="{FF2B5EF4-FFF2-40B4-BE49-F238E27FC236}">
                  <a16:creationId xmlns:a16="http://schemas.microsoft.com/office/drawing/2014/main" id="{78196D4F-1DA2-44B6-B5AB-03BDEE94CA63}"/>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7" name="Rectangle 46">
              <a:extLst>
                <a:ext uri="{FF2B5EF4-FFF2-40B4-BE49-F238E27FC236}">
                  <a16:creationId xmlns:a16="http://schemas.microsoft.com/office/drawing/2014/main" id="{0900B0F6-D386-4354-8E50-68260A4E5677}"/>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8" name="Rectangle 47">
              <a:extLst>
                <a:ext uri="{FF2B5EF4-FFF2-40B4-BE49-F238E27FC236}">
                  <a16:creationId xmlns:a16="http://schemas.microsoft.com/office/drawing/2014/main" id="{BFE31941-6FB3-44F4-9685-570ECE0012C2}"/>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9" name="Rectangle 48">
              <a:extLst>
                <a:ext uri="{FF2B5EF4-FFF2-40B4-BE49-F238E27FC236}">
                  <a16:creationId xmlns:a16="http://schemas.microsoft.com/office/drawing/2014/main" id="{5865A07C-85BA-46A0-8966-51909686EDC0}"/>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0" name="Rectangle 49">
              <a:extLst>
                <a:ext uri="{FF2B5EF4-FFF2-40B4-BE49-F238E27FC236}">
                  <a16:creationId xmlns:a16="http://schemas.microsoft.com/office/drawing/2014/main" id="{286F66B0-BF14-41E7-8F16-2A34E05776DC}"/>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51" name="Group 50">
            <a:extLst>
              <a:ext uri="{FF2B5EF4-FFF2-40B4-BE49-F238E27FC236}">
                <a16:creationId xmlns:a16="http://schemas.microsoft.com/office/drawing/2014/main" id="{804F90CC-CCDB-4035-AF00-274F58D94D7A}"/>
              </a:ext>
            </a:extLst>
          </p:cNvPr>
          <p:cNvGrpSpPr/>
          <p:nvPr/>
        </p:nvGrpSpPr>
        <p:grpSpPr>
          <a:xfrm>
            <a:off x="2688354" y="2831554"/>
            <a:ext cx="7776864" cy="151786"/>
            <a:chOff x="2681160" y="2363689"/>
            <a:chExt cx="7776864" cy="151786"/>
          </a:xfrm>
        </p:grpSpPr>
        <p:cxnSp>
          <p:nvCxnSpPr>
            <p:cNvPr id="52" name="Straight Connector 51">
              <a:extLst>
                <a:ext uri="{FF2B5EF4-FFF2-40B4-BE49-F238E27FC236}">
                  <a16:creationId xmlns:a16="http://schemas.microsoft.com/office/drawing/2014/main" id="{26347649-380E-46C8-AEC9-E9DA29C8226C}"/>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Rectangle 52">
              <a:extLst>
                <a:ext uri="{FF2B5EF4-FFF2-40B4-BE49-F238E27FC236}">
                  <a16:creationId xmlns:a16="http://schemas.microsoft.com/office/drawing/2014/main" id="{D84CFF6C-A57D-4B28-B3E4-8B018163E1B0}"/>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4" name="Rectangle 53">
              <a:extLst>
                <a:ext uri="{FF2B5EF4-FFF2-40B4-BE49-F238E27FC236}">
                  <a16:creationId xmlns:a16="http://schemas.microsoft.com/office/drawing/2014/main" id="{38D104A9-782C-4BF9-800A-73E4084D59E5}"/>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55" name="Rectangle 54">
              <a:extLst>
                <a:ext uri="{FF2B5EF4-FFF2-40B4-BE49-F238E27FC236}">
                  <a16:creationId xmlns:a16="http://schemas.microsoft.com/office/drawing/2014/main" id="{35A74A0D-B3AE-4E3A-A5E8-879EE5A5AB5A}"/>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6" name="Rectangle 55">
              <a:extLst>
                <a:ext uri="{FF2B5EF4-FFF2-40B4-BE49-F238E27FC236}">
                  <a16:creationId xmlns:a16="http://schemas.microsoft.com/office/drawing/2014/main" id="{9A3AAFF2-86DB-400F-9E38-73CC65361139}"/>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7" name="Rectangle 56">
              <a:extLst>
                <a:ext uri="{FF2B5EF4-FFF2-40B4-BE49-F238E27FC236}">
                  <a16:creationId xmlns:a16="http://schemas.microsoft.com/office/drawing/2014/main" id="{BDC18D59-0484-4873-8A31-7C916F998407}"/>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8" name="Rectangle 57">
              <a:extLst>
                <a:ext uri="{FF2B5EF4-FFF2-40B4-BE49-F238E27FC236}">
                  <a16:creationId xmlns:a16="http://schemas.microsoft.com/office/drawing/2014/main" id="{6406554F-352B-4D20-AF4E-E11AC684EB98}"/>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9" name="Rectangle 58">
              <a:extLst>
                <a:ext uri="{FF2B5EF4-FFF2-40B4-BE49-F238E27FC236}">
                  <a16:creationId xmlns:a16="http://schemas.microsoft.com/office/drawing/2014/main" id="{FDD7D213-61CF-44E6-8302-980F8C8944C6}"/>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0" name="Rectangle 59">
              <a:extLst>
                <a:ext uri="{FF2B5EF4-FFF2-40B4-BE49-F238E27FC236}">
                  <a16:creationId xmlns:a16="http://schemas.microsoft.com/office/drawing/2014/main" id="{8E7E723D-5D60-446E-921E-B4449A4EDD60}"/>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1" name="Rectangle 60">
              <a:extLst>
                <a:ext uri="{FF2B5EF4-FFF2-40B4-BE49-F238E27FC236}">
                  <a16:creationId xmlns:a16="http://schemas.microsoft.com/office/drawing/2014/main" id="{3F21F509-EB91-4772-901B-9F2D679F98EE}"/>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2" name="Rectangle 61">
              <a:extLst>
                <a:ext uri="{FF2B5EF4-FFF2-40B4-BE49-F238E27FC236}">
                  <a16:creationId xmlns:a16="http://schemas.microsoft.com/office/drawing/2014/main" id="{B1502BF3-11D2-41A0-AADF-4D8DA5F93646}"/>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3" name="Rectangle 62">
              <a:extLst>
                <a:ext uri="{FF2B5EF4-FFF2-40B4-BE49-F238E27FC236}">
                  <a16:creationId xmlns:a16="http://schemas.microsoft.com/office/drawing/2014/main" id="{CD6EA71D-66BC-49F1-99B0-B6EBE4FF82D9}"/>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4" name="Rectangle 63">
              <a:extLst>
                <a:ext uri="{FF2B5EF4-FFF2-40B4-BE49-F238E27FC236}">
                  <a16:creationId xmlns:a16="http://schemas.microsoft.com/office/drawing/2014/main" id="{1B359E13-242B-4BA8-9B28-7E0CBA1C8B7B}"/>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65" name="Group 64">
            <a:extLst>
              <a:ext uri="{FF2B5EF4-FFF2-40B4-BE49-F238E27FC236}">
                <a16:creationId xmlns:a16="http://schemas.microsoft.com/office/drawing/2014/main" id="{5C6BF9EA-5737-414B-9229-66ABD50A6FC7}"/>
              </a:ext>
            </a:extLst>
          </p:cNvPr>
          <p:cNvGrpSpPr/>
          <p:nvPr/>
        </p:nvGrpSpPr>
        <p:grpSpPr>
          <a:xfrm>
            <a:off x="2701934" y="3231294"/>
            <a:ext cx="7776864" cy="151786"/>
            <a:chOff x="2681160" y="2363689"/>
            <a:chExt cx="7776864" cy="151786"/>
          </a:xfrm>
        </p:grpSpPr>
        <p:cxnSp>
          <p:nvCxnSpPr>
            <p:cNvPr id="66" name="Straight Connector 65">
              <a:extLst>
                <a:ext uri="{FF2B5EF4-FFF2-40B4-BE49-F238E27FC236}">
                  <a16:creationId xmlns:a16="http://schemas.microsoft.com/office/drawing/2014/main" id="{537FF79E-30B6-4644-9A3F-3960F2E76FBC}"/>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7" name="Rectangle 66">
              <a:extLst>
                <a:ext uri="{FF2B5EF4-FFF2-40B4-BE49-F238E27FC236}">
                  <a16:creationId xmlns:a16="http://schemas.microsoft.com/office/drawing/2014/main" id="{3D4A01C9-931F-41AA-8A5B-6DD570262AFD}"/>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8" name="Rectangle 67">
              <a:extLst>
                <a:ext uri="{FF2B5EF4-FFF2-40B4-BE49-F238E27FC236}">
                  <a16:creationId xmlns:a16="http://schemas.microsoft.com/office/drawing/2014/main" id="{E268E3C0-5EC4-4A02-B89F-5184A0998267}"/>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69" name="Rectangle 68">
              <a:extLst>
                <a:ext uri="{FF2B5EF4-FFF2-40B4-BE49-F238E27FC236}">
                  <a16:creationId xmlns:a16="http://schemas.microsoft.com/office/drawing/2014/main" id="{47DBECEB-9922-4F59-8D3F-4B418E03A6DB}"/>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0" name="Rectangle 69">
              <a:extLst>
                <a:ext uri="{FF2B5EF4-FFF2-40B4-BE49-F238E27FC236}">
                  <a16:creationId xmlns:a16="http://schemas.microsoft.com/office/drawing/2014/main" id="{BE39C1DD-4C1B-4711-9270-41BC76D69AB8}"/>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1" name="Rectangle 70">
              <a:extLst>
                <a:ext uri="{FF2B5EF4-FFF2-40B4-BE49-F238E27FC236}">
                  <a16:creationId xmlns:a16="http://schemas.microsoft.com/office/drawing/2014/main" id="{FB252CB2-213D-4ED9-914F-C6D12C617743}"/>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2" name="Rectangle 71">
              <a:extLst>
                <a:ext uri="{FF2B5EF4-FFF2-40B4-BE49-F238E27FC236}">
                  <a16:creationId xmlns:a16="http://schemas.microsoft.com/office/drawing/2014/main" id="{5BEE428C-F657-47BC-8DF0-42C48CDA8892}"/>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3" name="Rectangle 72">
              <a:extLst>
                <a:ext uri="{FF2B5EF4-FFF2-40B4-BE49-F238E27FC236}">
                  <a16:creationId xmlns:a16="http://schemas.microsoft.com/office/drawing/2014/main" id="{F843CC32-4672-44FD-9FCB-4061E8360204}"/>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4" name="Rectangle 73">
              <a:extLst>
                <a:ext uri="{FF2B5EF4-FFF2-40B4-BE49-F238E27FC236}">
                  <a16:creationId xmlns:a16="http://schemas.microsoft.com/office/drawing/2014/main" id="{87C572ED-3053-43F3-A5D9-D84746C8416D}"/>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5" name="Rectangle 74">
              <a:extLst>
                <a:ext uri="{FF2B5EF4-FFF2-40B4-BE49-F238E27FC236}">
                  <a16:creationId xmlns:a16="http://schemas.microsoft.com/office/drawing/2014/main" id="{8E2C9148-1379-4F99-A880-8E44258BD82A}"/>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6" name="Rectangle 75">
              <a:extLst>
                <a:ext uri="{FF2B5EF4-FFF2-40B4-BE49-F238E27FC236}">
                  <a16:creationId xmlns:a16="http://schemas.microsoft.com/office/drawing/2014/main" id="{53F55D61-D3A1-4BD0-8A67-C9D993D9C8D7}"/>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7" name="Rectangle 76">
              <a:extLst>
                <a:ext uri="{FF2B5EF4-FFF2-40B4-BE49-F238E27FC236}">
                  <a16:creationId xmlns:a16="http://schemas.microsoft.com/office/drawing/2014/main" id="{9E712422-507A-4E78-B811-25DE0645CC1F}"/>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8" name="Rectangle 77">
              <a:extLst>
                <a:ext uri="{FF2B5EF4-FFF2-40B4-BE49-F238E27FC236}">
                  <a16:creationId xmlns:a16="http://schemas.microsoft.com/office/drawing/2014/main" id="{B15BBDC6-5FEC-4D95-981F-10C632CAFCC8}"/>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cxnSp>
        <p:nvCxnSpPr>
          <p:cNvPr id="79" name="Straight Connector 78">
            <a:extLst>
              <a:ext uri="{FF2B5EF4-FFF2-40B4-BE49-F238E27FC236}">
                <a16:creationId xmlns:a16="http://schemas.microsoft.com/office/drawing/2014/main" id="{1EFC7274-D53D-4F99-835C-A77D0BE8B4BC}"/>
              </a:ext>
            </a:extLst>
          </p:cNvPr>
          <p:cNvCxnSpPr/>
          <p:nvPr/>
        </p:nvCxnSpPr>
        <p:spPr bwMode="auto">
          <a:xfrm>
            <a:off x="6943500" y="3017438"/>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0" name="TextBox 79">
            <a:extLst>
              <a:ext uri="{FF2B5EF4-FFF2-40B4-BE49-F238E27FC236}">
                <a16:creationId xmlns:a16="http://schemas.microsoft.com/office/drawing/2014/main" id="{F8D09D86-7AA8-435D-B65D-C034E6B24279}"/>
              </a:ext>
            </a:extLst>
          </p:cNvPr>
          <p:cNvSpPr txBox="1"/>
          <p:nvPr/>
        </p:nvSpPr>
        <p:spPr>
          <a:xfrm>
            <a:off x="593399" y="2369889"/>
            <a:ext cx="1481496" cy="461665"/>
          </a:xfrm>
          <a:prstGeom prst="rect">
            <a:avLst/>
          </a:prstGeom>
          <a:noFill/>
        </p:spPr>
        <p:txBody>
          <a:bodyPr wrap="none" rtlCol="0">
            <a:spAutoFit/>
          </a:bodyPr>
          <a:lstStyle/>
          <a:p>
            <a:r>
              <a:rPr lang="en-US" dirty="0"/>
              <a:t>Examples:</a:t>
            </a:r>
          </a:p>
        </p:txBody>
      </p:sp>
    </p:spTree>
    <p:extLst>
      <p:ext uri="{BB962C8B-B14F-4D97-AF65-F5344CB8AC3E}">
        <p14:creationId xmlns:p14="http://schemas.microsoft.com/office/powerpoint/2010/main" val="2269594076"/>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7356" y="2780928"/>
            <a:ext cx="8894762" cy="1143000"/>
          </a:xfrm>
        </p:spPr>
        <p:txBody>
          <a:bodyPr/>
          <a:lstStyle/>
          <a:p>
            <a:r>
              <a:rPr lang="en-US" sz="3600" b="1" dirty="0"/>
              <a:t>How to define the anchoring point?</a:t>
            </a:r>
            <a:endParaRPr lang="sv-SE" sz="3600" b="1" dirty="0"/>
          </a:p>
        </p:txBody>
      </p:sp>
    </p:spTree>
    <p:extLst>
      <p:ext uri="{BB962C8B-B14F-4D97-AF65-F5344CB8AC3E}">
        <p14:creationId xmlns:p14="http://schemas.microsoft.com/office/powerpoint/2010/main" val="400469632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407368" y="548680"/>
            <a:ext cx="11305256" cy="1143000"/>
          </a:xfrm>
        </p:spPr>
        <p:txBody>
          <a:bodyPr/>
          <a:lstStyle/>
          <a:p>
            <a:r>
              <a:rPr lang="en-US" sz="3600" b="1" dirty="0"/>
              <a:t>Break-down of crash driver-related crash causation mechanisms (in </a:t>
            </a:r>
            <a:r>
              <a:rPr lang="en-US" sz="3600" b="1" dirty="0" err="1"/>
              <a:t>Chalmers+AB</a:t>
            </a:r>
            <a:r>
              <a:rPr lang="en-US" sz="3600" b="1" dirty="0"/>
              <a:t> Volvo method project)</a:t>
            </a:r>
            <a:endParaRPr lang="sv-SE" sz="3600" b="1" dirty="0"/>
          </a:p>
        </p:txBody>
      </p:sp>
      <p:pic>
        <p:nvPicPr>
          <p:cNvPr id="3" name="Picture 2">
            <a:extLst>
              <a:ext uri="{FF2B5EF4-FFF2-40B4-BE49-F238E27FC236}">
                <a16:creationId xmlns:a16="http://schemas.microsoft.com/office/drawing/2014/main" id="{DDDD3FF3-ECEE-4EB9-BEB2-B610FD73E6E8}"/>
              </a:ext>
            </a:extLst>
          </p:cNvPr>
          <p:cNvPicPr/>
          <p:nvPr/>
        </p:nvPicPr>
        <p:blipFill rotWithShape="1">
          <a:blip r:embed="rId3"/>
          <a:srcRect l="9094" r="9057"/>
          <a:stretch/>
        </p:blipFill>
        <p:spPr bwMode="auto">
          <a:xfrm>
            <a:off x="263352" y="1652500"/>
            <a:ext cx="6403776" cy="4656820"/>
          </a:xfrm>
          <a:prstGeom prst="rect">
            <a:avLst/>
          </a:prstGeom>
          <a:ln>
            <a:noFill/>
          </a:ln>
          <a:extLst>
            <a:ext uri="{53640926-AAD7-44D8-BBD7-CCE9431645EC}">
              <a14:shadowObscured xmlns:a14="http://schemas.microsoft.com/office/drawing/2010/main"/>
            </a:ext>
          </a:extLst>
        </p:spPr>
      </p:pic>
      <p:graphicFrame>
        <p:nvGraphicFramePr>
          <p:cNvPr id="10" name="Table 9">
            <a:extLst>
              <a:ext uri="{FF2B5EF4-FFF2-40B4-BE49-F238E27FC236}">
                <a16:creationId xmlns:a16="http://schemas.microsoft.com/office/drawing/2014/main" id="{A0AF3A1D-D53A-4830-9447-0DB27560CC55}"/>
              </a:ext>
            </a:extLst>
          </p:cNvPr>
          <p:cNvGraphicFramePr>
            <a:graphicFrameLocks noGrp="1"/>
          </p:cNvGraphicFramePr>
          <p:nvPr/>
        </p:nvGraphicFramePr>
        <p:xfrm>
          <a:off x="6832979" y="2454022"/>
          <a:ext cx="5241735" cy="935588"/>
        </p:xfrm>
        <a:graphic>
          <a:graphicData uri="http://schemas.openxmlformats.org/drawingml/2006/table">
            <a:tbl>
              <a:tblPr>
                <a:tableStyleId>{5C22544A-7EE6-4342-B048-85BDC9FD1C3A}</a:tableStyleId>
              </a:tblPr>
              <a:tblGrid>
                <a:gridCol w="1470243">
                  <a:extLst>
                    <a:ext uri="{9D8B030D-6E8A-4147-A177-3AD203B41FA5}">
                      <a16:colId xmlns:a16="http://schemas.microsoft.com/office/drawing/2014/main" val="20000"/>
                    </a:ext>
                  </a:extLst>
                </a:gridCol>
                <a:gridCol w="831007">
                  <a:extLst>
                    <a:ext uri="{9D8B030D-6E8A-4147-A177-3AD203B41FA5}">
                      <a16:colId xmlns:a16="http://schemas.microsoft.com/office/drawing/2014/main" val="20001"/>
                    </a:ext>
                  </a:extLst>
                </a:gridCol>
                <a:gridCol w="1086701">
                  <a:extLst>
                    <a:ext uri="{9D8B030D-6E8A-4147-A177-3AD203B41FA5}">
                      <a16:colId xmlns:a16="http://schemas.microsoft.com/office/drawing/2014/main" val="20002"/>
                    </a:ext>
                  </a:extLst>
                </a:gridCol>
                <a:gridCol w="1086701">
                  <a:extLst>
                    <a:ext uri="{9D8B030D-6E8A-4147-A177-3AD203B41FA5}">
                      <a16:colId xmlns:a16="http://schemas.microsoft.com/office/drawing/2014/main" val="20003"/>
                    </a:ext>
                  </a:extLst>
                </a:gridCol>
                <a:gridCol w="767083">
                  <a:extLst>
                    <a:ext uri="{9D8B030D-6E8A-4147-A177-3AD203B41FA5}">
                      <a16:colId xmlns:a16="http://schemas.microsoft.com/office/drawing/2014/main" val="20004"/>
                    </a:ext>
                  </a:extLst>
                </a:gridCol>
              </a:tblGrid>
              <a:tr h="648261">
                <a:tc rowSpan="2">
                  <a:txBody>
                    <a:bodyPr/>
                    <a:lstStyle/>
                    <a:p>
                      <a:pPr>
                        <a:lnSpc>
                          <a:spcPct val="115000"/>
                        </a:lnSpc>
                        <a:spcAft>
                          <a:spcPts val="1000"/>
                        </a:spcAft>
                      </a:pPr>
                      <a:r>
                        <a:rPr lang="en-US" sz="1200" b="1" dirty="0">
                          <a:effectLst/>
                        </a:rPr>
                        <a:t>Following vehicle approaching slow or fixed lead vehicle</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847" marR="74847" marT="37424" marB="37424"/>
                </a:tc>
                <a:tc>
                  <a:txBody>
                    <a:bodyPr/>
                    <a:lstStyle/>
                    <a:p>
                      <a:pPr>
                        <a:lnSpc>
                          <a:spcPct val="115000"/>
                        </a:lnSpc>
                        <a:spcAft>
                          <a:spcPts val="1000"/>
                        </a:spcAft>
                      </a:pPr>
                      <a:r>
                        <a:rPr lang="en-US" sz="1200" b="1" dirty="0">
                          <a:effectLst/>
                        </a:rPr>
                        <a:t>Frequency per year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tc>
                  <a:txBody>
                    <a:bodyPr/>
                    <a:lstStyle/>
                    <a:p>
                      <a:pPr>
                        <a:lnSpc>
                          <a:spcPct val="115000"/>
                        </a:lnSpc>
                        <a:spcAft>
                          <a:spcPts val="1000"/>
                        </a:spcAft>
                      </a:pPr>
                      <a:r>
                        <a:rPr lang="en-US" sz="1200" b="1" dirty="0">
                          <a:effectLst/>
                        </a:rPr>
                        <a:t>% of crashes in L1 target scenario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b="1" dirty="0">
                          <a:effectLst/>
                        </a:rPr>
                        <a:t>% of crashes in general crash type (rear-end)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b="1" dirty="0">
                          <a:effectLst/>
                        </a:rPr>
                        <a:t>% of all truck crashes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extLst>
                  <a:ext uri="{0D108BD9-81ED-4DB2-BD59-A6C34878D82A}">
                    <a16:rowId xmlns:a16="http://schemas.microsoft.com/office/drawing/2014/main" val="10000"/>
                  </a:ext>
                </a:extLst>
              </a:tr>
              <a:tr h="287327">
                <a:tc vMerge="1">
                  <a:txBody>
                    <a:bodyPr/>
                    <a:lstStyle/>
                    <a:p>
                      <a:endParaRPr lang="sv-SE"/>
                    </a:p>
                  </a:txBody>
                  <a:tcPr/>
                </a:tc>
                <a:tc>
                  <a:txBody>
                    <a:bodyPr/>
                    <a:lstStyle/>
                    <a:p>
                      <a:pPr>
                        <a:lnSpc>
                          <a:spcPct val="115000"/>
                        </a:lnSpc>
                        <a:spcAft>
                          <a:spcPts val="1000"/>
                        </a:spcAft>
                      </a:pPr>
                      <a:r>
                        <a:rPr lang="en-US" sz="1200" dirty="0">
                          <a:effectLst/>
                        </a:rPr>
                        <a:t>20234</a:t>
                      </a:r>
                      <a:endParaRPr lang="sv-S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tc>
                  <a:txBody>
                    <a:bodyPr/>
                    <a:lstStyle/>
                    <a:p>
                      <a:pPr>
                        <a:lnSpc>
                          <a:spcPct val="115000"/>
                        </a:lnSpc>
                        <a:spcAft>
                          <a:spcPts val="1000"/>
                        </a:spcAft>
                      </a:pPr>
                      <a:r>
                        <a:rPr lang="en-US" sz="1200" dirty="0">
                          <a:effectLst/>
                        </a:rPr>
                        <a:t>100%</a:t>
                      </a:r>
                      <a:endParaRPr lang="sv-S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dirty="0">
                          <a:effectLst/>
                        </a:rPr>
                        <a:t>63%</a:t>
                      </a:r>
                      <a:endParaRPr lang="sv-S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dirty="0">
                          <a:solidFill>
                            <a:srgbClr val="FF0000"/>
                          </a:solidFill>
                          <a:effectLst/>
                        </a:rPr>
                        <a:t>5%</a:t>
                      </a:r>
                      <a:endParaRPr lang="sv-SE"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26AD36D2-47C3-4A5A-A098-49A80C64F4ED}"/>
              </a:ext>
            </a:extLst>
          </p:cNvPr>
          <p:cNvGraphicFramePr>
            <a:graphicFrameLocks noGrp="1"/>
          </p:cNvGraphicFramePr>
          <p:nvPr/>
        </p:nvGraphicFramePr>
        <p:xfrm>
          <a:off x="6834467" y="4293096"/>
          <a:ext cx="5241735" cy="1134451"/>
        </p:xfrm>
        <a:graphic>
          <a:graphicData uri="http://schemas.openxmlformats.org/drawingml/2006/table">
            <a:tbl>
              <a:tblPr>
                <a:tableStyleId>{5C22544A-7EE6-4342-B048-85BDC9FD1C3A}</a:tableStyleId>
              </a:tblPr>
              <a:tblGrid>
                <a:gridCol w="1470243">
                  <a:extLst>
                    <a:ext uri="{9D8B030D-6E8A-4147-A177-3AD203B41FA5}">
                      <a16:colId xmlns:a16="http://schemas.microsoft.com/office/drawing/2014/main" val="20000"/>
                    </a:ext>
                  </a:extLst>
                </a:gridCol>
                <a:gridCol w="831007">
                  <a:extLst>
                    <a:ext uri="{9D8B030D-6E8A-4147-A177-3AD203B41FA5}">
                      <a16:colId xmlns:a16="http://schemas.microsoft.com/office/drawing/2014/main" val="20001"/>
                    </a:ext>
                  </a:extLst>
                </a:gridCol>
                <a:gridCol w="1086701">
                  <a:extLst>
                    <a:ext uri="{9D8B030D-6E8A-4147-A177-3AD203B41FA5}">
                      <a16:colId xmlns:a16="http://schemas.microsoft.com/office/drawing/2014/main" val="20002"/>
                    </a:ext>
                  </a:extLst>
                </a:gridCol>
                <a:gridCol w="1086701">
                  <a:extLst>
                    <a:ext uri="{9D8B030D-6E8A-4147-A177-3AD203B41FA5}">
                      <a16:colId xmlns:a16="http://schemas.microsoft.com/office/drawing/2014/main" val="20003"/>
                    </a:ext>
                  </a:extLst>
                </a:gridCol>
                <a:gridCol w="767083">
                  <a:extLst>
                    <a:ext uri="{9D8B030D-6E8A-4147-A177-3AD203B41FA5}">
                      <a16:colId xmlns:a16="http://schemas.microsoft.com/office/drawing/2014/main" val="20004"/>
                    </a:ext>
                  </a:extLst>
                </a:gridCol>
              </a:tblGrid>
              <a:tr h="847124">
                <a:tc rowSpan="2">
                  <a:txBody>
                    <a:bodyPr/>
                    <a:lstStyle/>
                    <a:p>
                      <a:pPr>
                        <a:lnSpc>
                          <a:spcPct val="115000"/>
                        </a:lnSpc>
                        <a:spcAft>
                          <a:spcPts val="1000"/>
                        </a:spcAft>
                      </a:pPr>
                      <a:r>
                        <a:rPr lang="en-US" sz="1200" b="1" dirty="0">
                          <a:effectLst/>
                        </a:rPr>
                        <a:t>Following vehicle following</a:t>
                      </a:r>
                      <a:r>
                        <a:rPr lang="en-US" sz="1200" b="1" baseline="0" dirty="0">
                          <a:effectLst/>
                        </a:rPr>
                        <a:t> lead vehicle</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847" marR="74847" marT="37424" marB="37424"/>
                </a:tc>
                <a:tc>
                  <a:txBody>
                    <a:bodyPr/>
                    <a:lstStyle/>
                    <a:p>
                      <a:pPr>
                        <a:lnSpc>
                          <a:spcPct val="115000"/>
                        </a:lnSpc>
                        <a:spcAft>
                          <a:spcPts val="1000"/>
                        </a:spcAft>
                      </a:pPr>
                      <a:r>
                        <a:rPr lang="en-US" sz="1200" b="1" dirty="0">
                          <a:effectLst/>
                        </a:rPr>
                        <a:t>Frequency per year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tc>
                  <a:txBody>
                    <a:bodyPr/>
                    <a:lstStyle/>
                    <a:p>
                      <a:pPr>
                        <a:lnSpc>
                          <a:spcPct val="115000"/>
                        </a:lnSpc>
                        <a:spcAft>
                          <a:spcPts val="1000"/>
                        </a:spcAft>
                      </a:pPr>
                      <a:r>
                        <a:rPr lang="en-US" sz="1200" b="1" dirty="0">
                          <a:effectLst/>
                        </a:rPr>
                        <a:t>% of crashes in L1 target scenario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200" b="1" dirty="0">
                          <a:effectLst/>
                        </a:rPr>
                        <a:t>% of crashes in general crash type</a:t>
                      </a:r>
                      <a:br>
                        <a:rPr lang="en-US" sz="1200" b="1" dirty="0">
                          <a:effectLst/>
                        </a:rPr>
                      </a:br>
                      <a:r>
                        <a:rPr lang="en-US" sz="1200" b="1" dirty="0">
                          <a:effectLst/>
                        </a:rPr>
                        <a:t>(rear-end)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b="1" dirty="0">
                          <a:effectLst/>
                        </a:rPr>
                        <a:t>% of all truck crashes </a:t>
                      </a:r>
                      <a:endParaRPr lang="sv-SE"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extLst>
                  <a:ext uri="{0D108BD9-81ED-4DB2-BD59-A6C34878D82A}">
                    <a16:rowId xmlns:a16="http://schemas.microsoft.com/office/drawing/2014/main" val="10000"/>
                  </a:ext>
                </a:extLst>
              </a:tr>
              <a:tr h="287327">
                <a:tc vMerge="1">
                  <a:txBody>
                    <a:bodyPr/>
                    <a:lstStyle/>
                    <a:p>
                      <a:endParaRPr lang="sv-SE"/>
                    </a:p>
                  </a:txBody>
                  <a:tcPr/>
                </a:tc>
                <a:tc>
                  <a:txBody>
                    <a:bodyPr/>
                    <a:lstStyle/>
                    <a:p>
                      <a:pPr>
                        <a:lnSpc>
                          <a:spcPct val="115000"/>
                        </a:lnSpc>
                        <a:spcAft>
                          <a:spcPts val="1000"/>
                        </a:spcAft>
                      </a:pPr>
                      <a:r>
                        <a:rPr lang="en-US" sz="1200" dirty="0">
                          <a:effectLst/>
                        </a:rPr>
                        <a:t>10829 </a:t>
                      </a:r>
                      <a:endParaRPr lang="sv-S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tc>
                  <a:txBody>
                    <a:bodyPr/>
                    <a:lstStyle/>
                    <a:p>
                      <a:pPr>
                        <a:lnSpc>
                          <a:spcPct val="115000"/>
                        </a:lnSpc>
                        <a:spcAft>
                          <a:spcPts val="1000"/>
                        </a:spcAft>
                      </a:pPr>
                      <a:r>
                        <a:rPr lang="en-US" sz="1200" dirty="0">
                          <a:effectLst/>
                        </a:rPr>
                        <a:t>100%</a:t>
                      </a:r>
                      <a:endParaRPr lang="sv-S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dirty="0">
                          <a:effectLst/>
                        </a:rPr>
                        <a:t>34%</a:t>
                      </a:r>
                      <a:endParaRPr lang="sv-S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1200" dirty="0">
                          <a:solidFill>
                            <a:srgbClr val="FF0000"/>
                          </a:solidFill>
                          <a:effectLst/>
                        </a:rPr>
                        <a:t>2.5%</a:t>
                      </a:r>
                      <a:endParaRPr lang="sv-SE"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57" marR="11757" marT="11757" marB="0"/>
                </a:tc>
                <a:extLst>
                  <a:ext uri="{0D108BD9-81ED-4DB2-BD59-A6C34878D82A}">
                    <a16:rowId xmlns:a16="http://schemas.microsoft.com/office/drawing/2014/main" val="10001"/>
                  </a:ext>
                </a:extLst>
              </a:tr>
            </a:tbl>
          </a:graphicData>
        </a:graphic>
      </p:graphicFrame>
      <p:cxnSp>
        <p:nvCxnSpPr>
          <p:cNvPr id="14" name="Straight Arrow Connector 13">
            <a:extLst>
              <a:ext uri="{FF2B5EF4-FFF2-40B4-BE49-F238E27FC236}">
                <a16:creationId xmlns:a16="http://schemas.microsoft.com/office/drawing/2014/main" id="{A200F135-BA3E-4F9B-8350-FA7EFE562FBF}"/>
              </a:ext>
            </a:extLst>
          </p:cNvPr>
          <p:cNvCxnSpPr>
            <a:cxnSpLocks/>
            <a:endCxn id="11" idx="1"/>
          </p:cNvCxnSpPr>
          <p:nvPr/>
        </p:nvCxnSpPr>
        <p:spPr bwMode="auto">
          <a:xfrm>
            <a:off x="2927648" y="3861048"/>
            <a:ext cx="3906819" cy="9992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7F45568E-1869-4A01-B715-7355ECAF076B}"/>
              </a:ext>
            </a:extLst>
          </p:cNvPr>
          <p:cNvCxnSpPr>
            <a:endCxn id="10" idx="1"/>
          </p:cNvCxnSpPr>
          <p:nvPr/>
        </p:nvCxnSpPr>
        <p:spPr bwMode="auto">
          <a:xfrm flipV="1">
            <a:off x="5447928" y="2921816"/>
            <a:ext cx="1385051" cy="50718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8" name="Rectangle 17">
            <a:extLst>
              <a:ext uri="{FF2B5EF4-FFF2-40B4-BE49-F238E27FC236}">
                <a16:creationId xmlns:a16="http://schemas.microsoft.com/office/drawing/2014/main" id="{804E4F24-3C35-4D4B-B7FC-414873D4BBE7}"/>
              </a:ext>
            </a:extLst>
          </p:cNvPr>
          <p:cNvSpPr/>
          <p:nvPr/>
        </p:nvSpPr>
        <p:spPr>
          <a:xfrm>
            <a:off x="6832979" y="5528575"/>
            <a:ext cx="4590231" cy="400110"/>
          </a:xfrm>
          <a:prstGeom prst="rect">
            <a:avLst/>
          </a:prstGeom>
        </p:spPr>
        <p:txBody>
          <a:bodyPr wrap="none">
            <a:spAutoFit/>
          </a:bodyPr>
          <a:lstStyle/>
          <a:p>
            <a:r>
              <a:rPr lang="sv-SE" sz="2000" dirty="0" err="1"/>
              <a:t>Woodoof</a:t>
            </a:r>
            <a:r>
              <a:rPr lang="sv-SE" sz="2000" dirty="0"/>
              <a:t> et al. 2012: </a:t>
            </a:r>
            <a:r>
              <a:rPr lang="sv-SE" sz="2000" dirty="0" err="1"/>
              <a:t>Database</a:t>
            </a:r>
            <a:r>
              <a:rPr lang="sv-SE" sz="2000" dirty="0"/>
              <a:t> GES+TIFA</a:t>
            </a:r>
            <a:endParaRPr lang="en-US" sz="2000" dirty="0"/>
          </a:p>
        </p:txBody>
      </p:sp>
    </p:spTree>
    <p:extLst>
      <p:ext uri="{BB962C8B-B14F-4D97-AF65-F5344CB8AC3E}">
        <p14:creationId xmlns:p14="http://schemas.microsoft.com/office/powerpoint/2010/main" val="88769596"/>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02699" y="404664"/>
            <a:ext cx="8894762" cy="1143000"/>
          </a:xfrm>
        </p:spPr>
        <p:txBody>
          <a:bodyPr/>
          <a:lstStyle/>
          <a:p>
            <a:r>
              <a:rPr lang="en-US" sz="3600" b="1" dirty="0"/>
              <a:t>Alternative 1: Random</a:t>
            </a:r>
            <a:endParaRPr lang="sv-SE" sz="3600" b="1" dirty="0"/>
          </a:p>
        </p:txBody>
      </p:sp>
      <p:sp>
        <p:nvSpPr>
          <p:cNvPr id="2" name="TextBox 1">
            <a:extLst>
              <a:ext uri="{FF2B5EF4-FFF2-40B4-BE49-F238E27FC236}">
                <a16:creationId xmlns:a16="http://schemas.microsoft.com/office/drawing/2014/main" id="{3AB70B6C-3009-48BB-B349-EE2E0ED899D9}"/>
              </a:ext>
            </a:extLst>
          </p:cNvPr>
          <p:cNvSpPr txBox="1"/>
          <p:nvPr/>
        </p:nvSpPr>
        <p:spPr>
          <a:xfrm>
            <a:off x="865648" y="4409847"/>
            <a:ext cx="10704488" cy="1569660"/>
          </a:xfrm>
          <a:prstGeom prst="rect">
            <a:avLst/>
          </a:prstGeom>
          <a:noFill/>
        </p:spPr>
        <p:txBody>
          <a:bodyPr wrap="square" rtlCol="0">
            <a:spAutoFit/>
          </a:bodyPr>
          <a:lstStyle/>
          <a:p>
            <a:pPr marL="342900" indent="-342900">
              <a:buFont typeface="Arial" panose="020B0604020202020204" pitchFamily="34" charset="0"/>
              <a:buChar char="•"/>
            </a:pPr>
            <a:r>
              <a:rPr lang="en-US" dirty="0"/>
              <a:t>Say we choose a point, early in the event, and just place the glances on top 1) the glances may not reach the critical event. 2) we would need to do a lot of sampling to get long glances to overlap the critical event.  </a:t>
            </a:r>
          </a:p>
          <a:p>
            <a:pPr marL="342900" indent="-342900">
              <a:buFont typeface="Arial" panose="020B0604020202020204" pitchFamily="34" charset="0"/>
              <a:buChar char="•"/>
            </a:pPr>
            <a:endParaRPr lang="en-US" dirty="0"/>
          </a:p>
        </p:txBody>
      </p:sp>
      <p:grpSp>
        <p:nvGrpSpPr>
          <p:cNvPr id="67" name="Group 66">
            <a:extLst>
              <a:ext uri="{FF2B5EF4-FFF2-40B4-BE49-F238E27FC236}">
                <a16:creationId xmlns:a16="http://schemas.microsoft.com/office/drawing/2014/main" id="{6B90A0A8-A37B-42B2-A6F4-37AC852F9379}"/>
              </a:ext>
            </a:extLst>
          </p:cNvPr>
          <p:cNvGrpSpPr/>
          <p:nvPr/>
        </p:nvGrpSpPr>
        <p:grpSpPr>
          <a:xfrm>
            <a:off x="52284" y="2217450"/>
            <a:ext cx="7776864" cy="151786"/>
            <a:chOff x="2681160" y="2363689"/>
            <a:chExt cx="7776864" cy="151786"/>
          </a:xfrm>
        </p:grpSpPr>
        <p:cxnSp>
          <p:nvCxnSpPr>
            <p:cNvPr id="68" name="Straight Connector 67">
              <a:extLst>
                <a:ext uri="{FF2B5EF4-FFF2-40B4-BE49-F238E27FC236}">
                  <a16:creationId xmlns:a16="http://schemas.microsoft.com/office/drawing/2014/main" id="{F379C0B4-F7F7-4E10-8C27-637143EBE69F}"/>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5B27DF70-BE92-4D71-A23C-794003F4A4B6}"/>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0" name="Rectangle 69">
              <a:extLst>
                <a:ext uri="{FF2B5EF4-FFF2-40B4-BE49-F238E27FC236}">
                  <a16:creationId xmlns:a16="http://schemas.microsoft.com/office/drawing/2014/main" id="{D981B870-3526-4D12-B1F0-41AE8B1334CF}"/>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71" name="Rectangle 70">
              <a:extLst>
                <a:ext uri="{FF2B5EF4-FFF2-40B4-BE49-F238E27FC236}">
                  <a16:creationId xmlns:a16="http://schemas.microsoft.com/office/drawing/2014/main" id="{FC5ADF27-7552-4669-96C8-A3BB55810BC6}"/>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2" name="Rectangle 71">
              <a:extLst>
                <a:ext uri="{FF2B5EF4-FFF2-40B4-BE49-F238E27FC236}">
                  <a16:creationId xmlns:a16="http://schemas.microsoft.com/office/drawing/2014/main" id="{88F93C30-1258-493D-A967-AD5A06FA898C}"/>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3" name="Rectangle 72">
              <a:extLst>
                <a:ext uri="{FF2B5EF4-FFF2-40B4-BE49-F238E27FC236}">
                  <a16:creationId xmlns:a16="http://schemas.microsoft.com/office/drawing/2014/main" id="{F64C2498-8DBE-46CD-A7A2-FBDDA0BDBCEC}"/>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4" name="Rectangle 73">
              <a:extLst>
                <a:ext uri="{FF2B5EF4-FFF2-40B4-BE49-F238E27FC236}">
                  <a16:creationId xmlns:a16="http://schemas.microsoft.com/office/drawing/2014/main" id="{6079F341-B25E-4177-B4D8-E415219CCBDC}"/>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5" name="Rectangle 74">
              <a:extLst>
                <a:ext uri="{FF2B5EF4-FFF2-40B4-BE49-F238E27FC236}">
                  <a16:creationId xmlns:a16="http://schemas.microsoft.com/office/drawing/2014/main" id="{54574269-D4A2-4FF1-872D-C149EBFE92DA}"/>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6" name="Rectangle 75">
              <a:extLst>
                <a:ext uri="{FF2B5EF4-FFF2-40B4-BE49-F238E27FC236}">
                  <a16:creationId xmlns:a16="http://schemas.microsoft.com/office/drawing/2014/main" id="{65E935CE-C46B-41EA-87CF-1ABE566FE5AE}"/>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7" name="Rectangle 76">
              <a:extLst>
                <a:ext uri="{FF2B5EF4-FFF2-40B4-BE49-F238E27FC236}">
                  <a16:creationId xmlns:a16="http://schemas.microsoft.com/office/drawing/2014/main" id="{263ED066-A5F3-4D69-A499-248B9B5D33AD}"/>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8" name="Rectangle 77">
              <a:extLst>
                <a:ext uri="{FF2B5EF4-FFF2-40B4-BE49-F238E27FC236}">
                  <a16:creationId xmlns:a16="http://schemas.microsoft.com/office/drawing/2014/main" id="{1C4204E7-2BC2-485E-BDAD-D9FC60BA3113}"/>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9" name="Rectangle 78">
              <a:extLst>
                <a:ext uri="{FF2B5EF4-FFF2-40B4-BE49-F238E27FC236}">
                  <a16:creationId xmlns:a16="http://schemas.microsoft.com/office/drawing/2014/main" id="{86A51704-BDB8-43D8-8C03-82E3AE382276}"/>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0" name="Rectangle 79">
              <a:extLst>
                <a:ext uri="{FF2B5EF4-FFF2-40B4-BE49-F238E27FC236}">
                  <a16:creationId xmlns:a16="http://schemas.microsoft.com/office/drawing/2014/main" id="{15350A7D-DF27-461D-A7EB-2071894208E1}"/>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81" name="Group 80">
            <a:extLst>
              <a:ext uri="{FF2B5EF4-FFF2-40B4-BE49-F238E27FC236}">
                <a16:creationId xmlns:a16="http://schemas.microsoft.com/office/drawing/2014/main" id="{14FB11A1-B84F-49AB-821A-5D6E27160453}"/>
              </a:ext>
            </a:extLst>
          </p:cNvPr>
          <p:cNvGrpSpPr/>
          <p:nvPr/>
        </p:nvGrpSpPr>
        <p:grpSpPr>
          <a:xfrm>
            <a:off x="1382700" y="1673555"/>
            <a:ext cx="7776864" cy="151786"/>
            <a:chOff x="2681160" y="2363689"/>
            <a:chExt cx="7776864" cy="151786"/>
          </a:xfrm>
        </p:grpSpPr>
        <p:cxnSp>
          <p:nvCxnSpPr>
            <p:cNvPr id="82" name="Straight Connector 81">
              <a:extLst>
                <a:ext uri="{FF2B5EF4-FFF2-40B4-BE49-F238E27FC236}">
                  <a16:creationId xmlns:a16="http://schemas.microsoft.com/office/drawing/2014/main" id="{484D6FB8-7D68-463C-BB1C-DAC2F3AA172C}"/>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CFC609F-8C05-4336-9F10-4EC3E2AA7865}"/>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4" name="Rectangle 83">
              <a:extLst>
                <a:ext uri="{FF2B5EF4-FFF2-40B4-BE49-F238E27FC236}">
                  <a16:creationId xmlns:a16="http://schemas.microsoft.com/office/drawing/2014/main" id="{FFEA6C74-D553-4E0A-98E2-D9E1344E80A5}"/>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85" name="Rectangle 84">
              <a:extLst>
                <a:ext uri="{FF2B5EF4-FFF2-40B4-BE49-F238E27FC236}">
                  <a16:creationId xmlns:a16="http://schemas.microsoft.com/office/drawing/2014/main" id="{01CB7505-6D10-4348-906F-7B6880D1B87A}"/>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6" name="Rectangle 85">
              <a:extLst>
                <a:ext uri="{FF2B5EF4-FFF2-40B4-BE49-F238E27FC236}">
                  <a16:creationId xmlns:a16="http://schemas.microsoft.com/office/drawing/2014/main" id="{EB357086-7F38-4FB5-A994-9B5212C6A36C}"/>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7" name="Rectangle 86">
              <a:extLst>
                <a:ext uri="{FF2B5EF4-FFF2-40B4-BE49-F238E27FC236}">
                  <a16:creationId xmlns:a16="http://schemas.microsoft.com/office/drawing/2014/main" id="{B02A3B61-B0ED-407E-B1B5-C26F1F605A31}"/>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8" name="Rectangle 87">
              <a:extLst>
                <a:ext uri="{FF2B5EF4-FFF2-40B4-BE49-F238E27FC236}">
                  <a16:creationId xmlns:a16="http://schemas.microsoft.com/office/drawing/2014/main" id="{936329CC-6A24-4003-932E-EDDAD4863DAB}"/>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9" name="Rectangle 88">
              <a:extLst>
                <a:ext uri="{FF2B5EF4-FFF2-40B4-BE49-F238E27FC236}">
                  <a16:creationId xmlns:a16="http://schemas.microsoft.com/office/drawing/2014/main" id="{2894A427-A600-4BEB-BF68-DC38D1197B83}"/>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0" name="Rectangle 89">
              <a:extLst>
                <a:ext uri="{FF2B5EF4-FFF2-40B4-BE49-F238E27FC236}">
                  <a16:creationId xmlns:a16="http://schemas.microsoft.com/office/drawing/2014/main" id="{C6D07D94-D21B-487E-AD24-D8D1D6715B11}"/>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1" name="Rectangle 90">
              <a:extLst>
                <a:ext uri="{FF2B5EF4-FFF2-40B4-BE49-F238E27FC236}">
                  <a16:creationId xmlns:a16="http://schemas.microsoft.com/office/drawing/2014/main" id="{F6BFEEC4-3D95-48A3-B312-A223819CC135}"/>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2" name="Rectangle 91">
              <a:extLst>
                <a:ext uri="{FF2B5EF4-FFF2-40B4-BE49-F238E27FC236}">
                  <a16:creationId xmlns:a16="http://schemas.microsoft.com/office/drawing/2014/main" id="{7B5ECDE3-EBD7-4E07-8CC5-AFE2ED7C4FF3}"/>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3" name="Rectangle 92">
              <a:extLst>
                <a:ext uri="{FF2B5EF4-FFF2-40B4-BE49-F238E27FC236}">
                  <a16:creationId xmlns:a16="http://schemas.microsoft.com/office/drawing/2014/main" id="{1AD82638-60DD-4835-A617-603753EF0730}"/>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4" name="Rectangle 93">
              <a:extLst>
                <a:ext uri="{FF2B5EF4-FFF2-40B4-BE49-F238E27FC236}">
                  <a16:creationId xmlns:a16="http://schemas.microsoft.com/office/drawing/2014/main" id="{5304731E-E180-4A1E-8D75-2D8C6128FED3}"/>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95" name="Group 94">
            <a:extLst>
              <a:ext uri="{FF2B5EF4-FFF2-40B4-BE49-F238E27FC236}">
                <a16:creationId xmlns:a16="http://schemas.microsoft.com/office/drawing/2014/main" id="{18E0A4EE-382C-4E25-8DFF-519D1ED65248}"/>
              </a:ext>
            </a:extLst>
          </p:cNvPr>
          <p:cNvGrpSpPr/>
          <p:nvPr/>
        </p:nvGrpSpPr>
        <p:grpSpPr>
          <a:xfrm>
            <a:off x="-2116163" y="2706335"/>
            <a:ext cx="7776864" cy="151786"/>
            <a:chOff x="2681160" y="2363689"/>
            <a:chExt cx="7776864" cy="151786"/>
          </a:xfrm>
        </p:grpSpPr>
        <p:cxnSp>
          <p:nvCxnSpPr>
            <p:cNvPr id="96" name="Straight Connector 95">
              <a:extLst>
                <a:ext uri="{FF2B5EF4-FFF2-40B4-BE49-F238E27FC236}">
                  <a16:creationId xmlns:a16="http://schemas.microsoft.com/office/drawing/2014/main" id="{B5E33015-AF3F-4AC5-8C4B-1CA226274C9B}"/>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7" name="Rectangle 96">
              <a:extLst>
                <a:ext uri="{FF2B5EF4-FFF2-40B4-BE49-F238E27FC236}">
                  <a16:creationId xmlns:a16="http://schemas.microsoft.com/office/drawing/2014/main" id="{AB8A9328-055F-4079-8A55-BF5C51C79108}"/>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8" name="Rectangle 97">
              <a:extLst>
                <a:ext uri="{FF2B5EF4-FFF2-40B4-BE49-F238E27FC236}">
                  <a16:creationId xmlns:a16="http://schemas.microsoft.com/office/drawing/2014/main" id="{12C2245B-E7CA-4232-A0E4-D13962F58255}"/>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99" name="Rectangle 98">
              <a:extLst>
                <a:ext uri="{FF2B5EF4-FFF2-40B4-BE49-F238E27FC236}">
                  <a16:creationId xmlns:a16="http://schemas.microsoft.com/office/drawing/2014/main" id="{5A41FDC4-1C13-44DE-BA1E-8A35CD619DAF}"/>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0" name="Rectangle 99">
              <a:extLst>
                <a:ext uri="{FF2B5EF4-FFF2-40B4-BE49-F238E27FC236}">
                  <a16:creationId xmlns:a16="http://schemas.microsoft.com/office/drawing/2014/main" id="{51B3ED75-8085-4EB7-8125-B32CBD728CC9}"/>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1" name="Rectangle 100">
              <a:extLst>
                <a:ext uri="{FF2B5EF4-FFF2-40B4-BE49-F238E27FC236}">
                  <a16:creationId xmlns:a16="http://schemas.microsoft.com/office/drawing/2014/main" id="{CB4AA9E7-8BF7-43FE-865C-37DE7EF114CD}"/>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2" name="Rectangle 101">
              <a:extLst>
                <a:ext uri="{FF2B5EF4-FFF2-40B4-BE49-F238E27FC236}">
                  <a16:creationId xmlns:a16="http://schemas.microsoft.com/office/drawing/2014/main" id="{D1B1827A-BF89-43A9-A851-D3B8C0F0D306}"/>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3" name="Rectangle 102">
              <a:extLst>
                <a:ext uri="{FF2B5EF4-FFF2-40B4-BE49-F238E27FC236}">
                  <a16:creationId xmlns:a16="http://schemas.microsoft.com/office/drawing/2014/main" id="{C5F50505-1252-4AC8-86F8-6AA834EB832B}"/>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4" name="Rectangle 103">
              <a:extLst>
                <a:ext uri="{FF2B5EF4-FFF2-40B4-BE49-F238E27FC236}">
                  <a16:creationId xmlns:a16="http://schemas.microsoft.com/office/drawing/2014/main" id="{7A6B6D99-0AF6-429A-903E-8E4DCB12B4FE}"/>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5" name="Rectangle 104">
              <a:extLst>
                <a:ext uri="{FF2B5EF4-FFF2-40B4-BE49-F238E27FC236}">
                  <a16:creationId xmlns:a16="http://schemas.microsoft.com/office/drawing/2014/main" id="{DAB07B8D-5744-4DAD-B3EE-E575EB3B4F08}"/>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6" name="Rectangle 105">
              <a:extLst>
                <a:ext uri="{FF2B5EF4-FFF2-40B4-BE49-F238E27FC236}">
                  <a16:creationId xmlns:a16="http://schemas.microsoft.com/office/drawing/2014/main" id="{6DA75042-3651-45F9-8DFC-7A2DA467BCB6}"/>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7" name="Rectangle 106">
              <a:extLst>
                <a:ext uri="{FF2B5EF4-FFF2-40B4-BE49-F238E27FC236}">
                  <a16:creationId xmlns:a16="http://schemas.microsoft.com/office/drawing/2014/main" id="{B128D161-A27D-4A9E-B62D-773A11C7136F}"/>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8" name="Rectangle 107">
              <a:extLst>
                <a:ext uri="{FF2B5EF4-FFF2-40B4-BE49-F238E27FC236}">
                  <a16:creationId xmlns:a16="http://schemas.microsoft.com/office/drawing/2014/main" id="{301A266A-0F51-406C-95D3-F6E3CA644C3E}"/>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109" name="Group 108">
            <a:extLst>
              <a:ext uri="{FF2B5EF4-FFF2-40B4-BE49-F238E27FC236}">
                <a16:creationId xmlns:a16="http://schemas.microsoft.com/office/drawing/2014/main" id="{2307439D-2A9A-4C1A-81E0-518D601C4881}"/>
              </a:ext>
            </a:extLst>
          </p:cNvPr>
          <p:cNvGrpSpPr/>
          <p:nvPr/>
        </p:nvGrpSpPr>
        <p:grpSpPr>
          <a:xfrm>
            <a:off x="-429851" y="3179501"/>
            <a:ext cx="7776864" cy="151786"/>
            <a:chOff x="2681160" y="2363689"/>
            <a:chExt cx="7776864" cy="151786"/>
          </a:xfrm>
        </p:grpSpPr>
        <p:cxnSp>
          <p:nvCxnSpPr>
            <p:cNvPr id="110" name="Straight Connector 109">
              <a:extLst>
                <a:ext uri="{FF2B5EF4-FFF2-40B4-BE49-F238E27FC236}">
                  <a16:creationId xmlns:a16="http://schemas.microsoft.com/office/drawing/2014/main" id="{8B692B71-485D-4BE7-B9ED-7B9F73B40072}"/>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1" name="Rectangle 110">
              <a:extLst>
                <a:ext uri="{FF2B5EF4-FFF2-40B4-BE49-F238E27FC236}">
                  <a16:creationId xmlns:a16="http://schemas.microsoft.com/office/drawing/2014/main" id="{74BC3F19-1464-4D46-A55D-0AEC39E07852}"/>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2" name="Rectangle 111">
              <a:extLst>
                <a:ext uri="{FF2B5EF4-FFF2-40B4-BE49-F238E27FC236}">
                  <a16:creationId xmlns:a16="http://schemas.microsoft.com/office/drawing/2014/main" id="{C57A7CD1-C28C-46D7-B78D-FF7A0E78EB31}"/>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113" name="Rectangle 112">
              <a:extLst>
                <a:ext uri="{FF2B5EF4-FFF2-40B4-BE49-F238E27FC236}">
                  <a16:creationId xmlns:a16="http://schemas.microsoft.com/office/drawing/2014/main" id="{9D2B7E04-BF1E-4728-B256-E4854F14F702}"/>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4" name="Rectangle 113">
              <a:extLst>
                <a:ext uri="{FF2B5EF4-FFF2-40B4-BE49-F238E27FC236}">
                  <a16:creationId xmlns:a16="http://schemas.microsoft.com/office/drawing/2014/main" id="{3FAF34BA-1353-410C-A667-3A8B6C9B69ED}"/>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5" name="Rectangle 114">
              <a:extLst>
                <a:ext uri="{FF2B5EF4-FFF2-40B4-BE49-F238E27FC236}">
                  <a16:creationId xmlns:a16="http://schemas.microsoft.com/office/drawing/2014/main" id="{9411F41B-8CCF-4FED-99E8-6E6F8BAC4B87}"/>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6" name="Rectangle 115">
              <a:extLst>
                <a:ext uri="{FF2B5EF4-FFF2-40B4-BE49-F238E27FC236}">
                  <a16:creationId xmlns:a16="http://schemas.microsoft.com/office/drawing/2014/main" id="{4FA96D1D-11C0-486E-BDC8-EDCE0327D2E3}"/>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7" name="Rectangle 116">
              <a:extLst>
                <a:ext uri="{FF2B5EF4-FFF2-40B4-BE49-F238E27FC236}">
                  <a16:creationId xmlns:a16="http://schemas.microsoft.com/office/drawing/2014/main" id="{5204891A-F943-4F5E-A8A1-740A2E619E03}"/>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8" name="Rectangle 117">
              <a:extLst>
                <a:ext uri="{FF2B5EF4-FFF2-40B4-BE49-F238E27FC236}">
                  <a16:creationId xmlns:a16="http://schemas.microsoft.com/office/drawing/2014/main" id="{0571D5E0-E115-441B-BAC7-7BB200DD767F}"/>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9" name="Rectangle 118">
              <a:extLst>
                <a:ext uri="{FF2B5EF4-FFF2-40B4-BE49-F238E27FC236}">
                  <a16:creationId xmlns:a16="http://schemas.microsoft.com/office/drawing/2014/main" id="{D8F89C7D-D1A3-4E9B-98FB-6E7BC73FE2E3}"/>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0" name="Rectangle 119">
              <a:extLst>
                <a:ext uri="{FF2B5EF4-FFF2-40B4-BE49-F238E27FC236}">
                  <a16:creationId xmlns:a16="http://schemas.microsoft.com/office/drawing/2014/main" id="{562D53E9-9998-49A0-A059-FAB60CA89524}"/>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1" name="Rectangle 120">
              <a:extLst>
                <a:ext uri="{FF2B5EF4-FFF2-40B4-BE49-F238E27FC236}">
                  <a16:creationId xmlns:a16="http://schemas.microsoft.com/office/drawing/2014/main" id="{B6E6CF59-C60F-46D8-8EE6-85414DFEB8E2}"/>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2" name="Rectangle 121">
              <a:extLst>
                <a:ext uri="{FF2B5EF4-FFF2-40B4-BE49-F238E27FC236}">
                  <a16:creationId xmlns:a16="http://schemas.microsoft.com/office/drawing/2014/main" id="{FEA8989D-3F6E-4399-B829-80B7F602B97D}"/>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cxnSp>
        <p:nvCxnSpPr>
          <p:cNvPr id="125" name="Straight Arrow Connector 124">
            <a:extLst>
              <a:ext uri="{FF2B5EF4-FFF2-40B4-BE49-F238E27FC236}">
                <a16:creationId xmlns:a16="http://schemas.microsoft.com/office/drawing/2014/main" id="{64FB8061-FE70-4EDF-A450-4D82C4644328}"/>
              </a:ext>
            </a:extLst>
          </p:cNvPr>
          <p:cNvCxnSpPr/>
          <p:nvPr/>
        </p:nvCxnSpPr>
        <p:spPr bwMode="auto">
          <a:xfrm flipV="1">
            <a:off x="2359778" y="3458222"/>
            <a:ext cx="8194" cy="82112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26" name="Straight Arrow Connector 125">
            <a:extLst>
              <a:ext uri="{FF2B5EF4-FFF2-40B4-BE49-F238E27FC236}">
                <a16:creationId xmlns:a16="http://schemas.microsoft.com/office/drawing/2014/main" id="{205DF08F-AD3D-41A6-85CA-06012891D43B}"/>
              </a:ext>
            </a:extLst>
          </p:cNvPr>
          <p:cNvCxnSpPr>
            <a:cxnSpLocks/>
          </p:cNvCxnSpPr>
          <p:nvPr/>
        </p:nvCxnSpPr>
        <p:spPr bwMode="auto">
          <a:xfrm>
            <a:off x="2338004" y="4293096"/>
            <a:ext cx="750241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0" name="Freeform: Shape 129">
            <a:extLst>
              <a:ext uri="{FF2B5EF4-FFF2-40B4-BE49-F238E27FC236}">
                <a16:creationId xmlns:a16="http://schemas.microsoft.com/office/drawing/2014/main" id="{A10A96D6-F81F-467E-91DD-CCF9C63F6DC5}"/>
              </a:ext>
            </a:extLst>
          </p:cNvPr>
          <p:cNvSpPr/>
          <p:nvPr/>
        </p:nvSpPr>
        <p:spPr bwMode="auto">
          <a:xfrm>
            <a:off x="2459421" y="3394841"/>
            <a:ext cx="4550979" cy="937001"/>
          </a:xfrm>
          <a:custGeom>
            <a:avLst/>
            <a:gdLst>
              <a:gd name="connsiteX0" fmla="*/ 0 w 4550979"/>
              <a:gd name="connsiteY0" fmla="*/ 914400 h 937001"/>
              <a:gd name="connsiteX1" fmla="*/ 52551 w 4550979"/>
              <a:gd name="connsiteY1" fmla="*/ 882869 h 937001"/>
              <a:gd name="connsiteX2" fmla="*/ 147145 w 4550979"/>
              <a:gd name="connsiteY2" fmla="*/ 872359 h 937001"/>
              <a:gd name="connsiteX3" fmla="*/ 178676 w 4550979"/>
              <a:gd name="connsiteY3" fmla="*/ 861849 h 937001"/>
              <a:gd name="connsiteX4" fmla="*/ 725213 w 4550979"/>
              <a:gd name="connsiteY4" fmla="*/ 872359 h 937001"/>
              <a:gd name="connsiteX5" fmla="*/ 830317 w 4550979"/>
              <a:gd name="connsiteY5" fmla="*/ 903890 h 937001"/>
              <a:gd name="connsiteX6" fmla="*/ 861848 w 4550979"/>
              <a:gd name="connsiteY6" fmla="*/ 914400 h 937001"/>
              <a:gd name="connsiteX7" fmla="*/ 1061545 w 4550979"/>
              <a:gd name="connsiteY7" fmla="*/ 903890 h 937001"/>
              <a:gd name="connsiteX8" fmla="*/ 1114096 w 4550979"/>
              <a:gd name="connsiteY8" fmla="*/ 893380 h 937001"/>
              <a:gd name="connsiteX9" fmla="*/ 1229710 w 4550979"/>
              <a:gd name="connsiteY9" fmla="*/ 882869 h 937001"/>
              <a:gd name="connsiteX10" fmla="*/ 2333296 w 4550979"/>
              <a:gd name="connsiteY10" fmla="*/ 903890 h 937001"/>
              <a:gd name="connsiteX11" fmla="*/ 2438400 w 4550979"/>
              <a:gd name="connsiteY11" fmla="*/ 914400 h 937001"/>
              <a:gd name="connsiteX12" fmla="*/ 2900855 w 4550979"/>
              <a:gd name="connsiteY12" fmla="*/ 914400 h 937001"/>
              <a:gd name="connsiteX13" fmla="*/ 2963917 w 4550979"/>
              <a:gd name="connsiteY13" fmla="*/ 893380 h 937001"/>
              <a:gd name="connsiteX14" fmla="*/ 3058510 w 4550979"/>
              <a:gd name="connsiteY14" fmla="*/ 861849 h 937001"/>
              <a:gd name="connsiteX15" fmla="*/ 3090041 w 4550979"/>
              <a:gd name="connsiteY15" fmla="*/ 851338 h 937001"/>
              <a:gd name="connsiteX16" fmla="*/ 3478924 w 4550979"/>
              <a:gd name="connsiteY16" fmla="*/ 840828 h 937001"/>
              <a:gd name="connsiteX17" fmla="*/ 3678620 w 4550979"/>
              <a:gd name="connsiteY17" fmla="*/ 809297 h 937001"/>
              <a:gd name="connsiteX18" fmla="*/ 3804745 w 4550979"/>
              <a:gd name="connsiteY18" fmla="*/ 767256 h 937001"/>
              <a:gd name="connsiteX19" fmla="*/ 3836276 w 4550979"/>
              <a:gd name="connsiteY19" fmla="*/ 756745 h 937001"/>
              <a:gd name="connsiteX20" fmla="*/ 3899338 w 4550979"/>
              <a:gd name="connsiteY20" fmla="*/ 714704 h 937001"/>
              <a:gd name="connsiteX21" fmla="*/ 3930869 w 4550979"/>
              <a:gd name="connsiteY21" fmla="*/ 704193 h 937001"/>
              <a:gd name="connsiteX22" fmla="*/ 3962400 w 4550979"/>
              <a:gd name="connsiteY22" fmla="*/ 683173 h 937001"/>
              <a:gd name="connsiteX23" fmla="*/ 3993931 w 4550979"/>
              <a:gd name="connsiteY23" fmla="*/ 672662 h 937001"/>
              <a:gd name="connsiteX24" fmla="*/ 4056993 w 4550979"/>
              <a:gd name="connsiteY24" fmla="*/ 630621 h 937001"/>
              <a:gd name="connsiteX25" fmla="*/ 4099034 w 4550979"/>
              <a:gd name="connsiteY25" fmla="*/ 567559 h 937001"/>
              <a:gd name="connsiteX26" fmla="*/ 4120055 w 4550979"/>
              <a:gd name="connsiteY26" fmla="*/ 536028 h 937001"/>
              <a:gd name="connsiteX27" fmla="*/ 4183117 w 4550979"/>
              <a:gd name="connsiteY27" fmla="*/ 493987 h 937001"/>
              <a:gd name="connsiteX28" fmla="*/ 4235669 w 4550979"/>
              <a:gd name="connsiteY28" fmla="*/ 451945 h 937001"/>
              <a:gd name="connsiteX29" fmla="*/ 4267200 w 4550979"/>
              <a:gd name="connsiteY29" fmla="*/ 388883 h 937001"/>
              <a:gd name="connsiteX30" fmla="*/ 4309241 w 4550979"/>
              <a:gd name="connsiteY30" fmla="*/ 325821 h 937001"/>
              <a:gd name="connsiteX31" fmla="*/ 4351282 w 4550979"/>
              <a:gd name="connsiteY31" fmla="*/ 262759 h 937001"/>
              <a:gd name="connsiteX32" fmla="*/ 4372303 w 4550979"/>
              <a:gd name="connsiteY32" fmla="*/ 231228 h 937001"/>
              <a:gd name="connsiteX33" fmla="*/ 4403834 w 4550979"/>
              <a:gd name="connsiteY33" fmla="*/ 199697 h 937001"/>
              <a:gd name="connsiteX34" fmla="*/ 4445876 w 4550979"/>
              <a:gd name="connsiteY34" fmla="*/ 147145 h 937001"/>
              <a:gd name="connsiteX35" fmla="*/ 4456386 w 4550979"/>
              <a:gd name="connsiteY35" fmla="*/ 115614 h 937001"/>
              <a:gd name="connsiteX36" fmla="*/ 4487917 w 4550979"/>
              <a:gd name="connsiteY36" fmla="*/ 84083 h 937001"/>
              <a:gd name="connsiteX37" fmla="*/ 4540469 w 4550979"/>
              <a:gd name="connsiteY37" fmla="*/ 31531 h 937001"/>
              <a:gd name="connsiteX38" fmla="*/ 4550979 w 4550979"/>
              <a:gd name="connsiteY38" fmla="*/ 0 h 93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550979" h="937001">
                <a:moveTo>
                  <a:pt x="0" y="914400"/>
                </a:moveTo>
                <a:cubicBezTo>
                  <a:pt x="17517" y="903890"/>
                  <a:pt x="32909" y="888481"/>
                  <a:pt x="52551" y="882869"/>
                </a:cubicBezTo>
                <a:cubicBezTo>
                  <a:pt x="83056" y="874153"/>
                  <a:pt x="115851" y="877574"/>
                  <a:pt x="147145" y="872359"/>
                </a:cubicBezTo>
                <a:cubicBezTo>
                  <a:pt x="158073" y="870538"/>
                  <a:pt x="168166" y="865352"/>
                  <a:pt x="178676" y="861849"/>
                </a:cubicBezTo>
                <a:lnTo>
                  <a:pt x="725213" y="872359"/>
                </a:lnTo>
                <a:cubicBezTo>
                  <a:pt x="743007" y="872994"/>
                  <a:pt x="823719" y="901691"/>
                  <a:pt x="830317" y="903890"/>
                </a:cubicBezTo>
                <a:lnTo>
                  <a:pt x="861848" y="914400"/>
                </a:lnTo>
                <a:cubicBezTo>
                  <a:pt x="928414" y="910897"/>
                  <a:pt x="995117" y="909425"/>
                  <a:pt x="1061545" y="903890"/>
                </a:cubicBezTo>
                <a:cubicBezTo>
                  <a:pt x="1079347" y="902407"/>
                  <a:pt x="1096370" y="895596"/>
                  <a:pt x="1114096" y="893380"/>
                </a:cubicBezTo>
                <a:cubicBezTo>
                  <a:pt x="1152494" y="888580"/>
                  <a:pt x="1191172" y="886373"/>
                  <a:pt x="1229710" y="882869"/>
                </a:cubicBezTo>
                <a:cubicBezTo>
                  <a:pt x="1602892" y="887110"/>
                  <a:pt x="1965134" y="876620"/>
                  <a:pt x="2333296" y="903890"/>
                </a:cubicBezTo>
                <a:cubicBezTo>
                  <a:pt x="2368409" y="906491"/>
                  <a:pt x="2403365" y="910897"/>
                  <a:pt x="2438400" y="914400"/>
                </a:cubicBezTo>
                <a:cubicBezTo>
                  <a:pt x="2616376" y="949998"/>
                  <a:pt x="2538896" y="938531"/>
                  <a:pt x="2900855" y="914400"/>
                </a:cubicBezTo>
                <a:cubicBezTo>
                  <a:pt x="2922964" y="912926"/>
                  <a:pt x="2942896" y="900387"/>
                  <a:pt x="2963917" y="893380"/>
                </a:cubicBezTo>
                <a:lnTo>
                  <a:pt x="3058510" y="861849"/>
                </a:lnTo>
                <a:cubicBezTo>
                  <a:pt x="3069020" y="858345"/>
                  <a:pt x="3078966" y="851637"/>
                  <a:pt x="3090041" y="851338"/>
                </a:cubicBezTo>
                <a:lnTo>
                  <a:pt x="3478924" y="840828"/>
                </a:lnTo>
                <a:cubicBezTo>
                  <a:pt x="3585321" y="805362"/>
                  <a:pt x="3519893" y="821506"/>
                  <a:pt x="3678620" y="809297"/>
                </a:cubicBezTo>
                <a:lnTo>
                  <a:pt x="3804745" y="767256"/>
                </a:lnTo>
                <a:cubicBezTo>
                  <a:pt x="3815255" y="763753"/>
                  <a:pt x="3827058" y="762890"/>
                  <a:pt x="3836276" y="756745"/>
                </a:cubicBezTo>
                <a:cubicBezTo>
                  <a:pt x="3857297" y="742731"/>
                  <a:pt x="3875371" y="722694"/>
                  <a:pt x="3899338" y="714704"/>
                </a:cubicBezTo>
                <a:cubicBezTo>
                  <a:pt x="3909848" y="711200"/>
                  <a:pt x="3920960" y="709148"/>
                  <a:pt x="3930869" y="704193"/>
                </a:cubicBezTo>
                <a:cubicBezTo>
                  <a:pt x="3942167" y="698544"/>
                  <a:pt x="3951102" y="688822"/>
                  <a:pt x="3962400" y="683173"/>
                </a:cubicBezTo>
                <a:cubicBezTo>
                  <a:pt x="3972309" y="678218"/>
                  <a:pt x="3984246" y="678042"/>
                  <a:pt x="3993931" y="672662"/>
                </a:cubicBezTo>
                <a:cubicBezTo>
                  <a:pt x="4016015" y="660393"/>
                  <a:pt x="4056993" y="630621"/>
                  <a:pt x="4056993" y="630621"/>
                </a:cubicBezTo>
                <a:lnTo>
                  <a:pt x="4099034" y="567559"/>
                </a:lnTo>
                <a:cubicBezTo>
                  <a:pt x="4106041" y="557049"/>
                  <a:pt x="4109545" y="543035"/>
                  <a:pt x="4120055" y="536028"/>
                </a:cubicBezTo>
                <a:lnTo>
                  <a:pt x="4183117" y="493987"/>
                </a:lnTo>
                <a:cubicBezTo>
                  <a:pt x="4243362" y="403621"/>
                  <a:pt x="4163143" y="509968"/>
                  <a:pt x="4235669" y="451945"/>
                </a:cubicBezTo>
                <a:cubicBezTo>
                  <a:pt x="4263662" y="429550"/>
                  <a:pt x="4251969" y="416299"/>
                  <a:pt x="4267200" y="388883"/>
                </a:cubicBezTo>
                <a:cubicBezTo>
                  <a:pt x="4279469" y="366799"/>
                  <a:pt x="4295227" y="346842"/>
                  <a:pt x="4309241" y="325821"/>
                </a:cubicBezTo>
                <a:lnTo>
                  <a:pt x="4351282" y="262759"/>
                </a:lnTo>
                <a:cubicBezTo>
                  <a:pt x="4358289" y="252249"/>
                  <a:pt x="4363371" y="240160"/>
                  <a:pt x="4372303" y="231228"/>
                </a:cubicBezTo>
                <a:lnTo>
                  <a:pt x="4403834" y="199697"/>
                </a:lnTo>
                <a:cubicBezTo>
                  <a:pt x="4430255" y="120441"/>
                  <a:pt x="4391542" y="215064"/>
                  <a:pt x="4445876" y="147145"/>
                </a:cubicBezTo>
                <a:cubicBezTo>
                  <a:pt x="4452797" y="138494"/>
                  <a:pt x="4450241" y="124832"/>
                  <a:pt x="4456386" y="115614"/>
                </a:cubicBezTo>
                <a:cubicBezTo>
                  <a:pt x="4464631" y="103246"/>
                  <a:pt x="4478401" y="95502"/>
                  <a:pt x="4487917" y="84083"/>
                </a:cubicBezTo>
                <a:cubicBezTo>
                  <a:pt x="4531710" y="31531"/>
                  <a:pt x="4482662" y="70069"/>
                  <a:pt x="4540469" y="31531"/>
                </a:cubicBezTo>
                <a:lnTo>
                  <a:pt x="4550979" y="0"/>
                </a:lnTo>
              </a:path>
            </a:pathLst>
          </a:cu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cxnSp>
        <p:nvCxnSpPr>
          <p:cNvPr id="131" name="Straight Connector 130">
            <a:extLst>
              <a:ext uri="{FF2B5EF4-FFF2-40B4-BE49-F238E27FC236}">
                <a16:creationId xmlns:a16="http://schemas.microsoft.com/office/drawing/2014/main" id="{2F7E4BF7-EF28-4A0C-8CBC-C4160417EE4B}"/>
              </a:ext>
            </a:extLst>
          </p:cNvPr>
          <p:cNvCxnSpPr>
            <a:cxnSpLocks/>
          </p:cNvCxnSpPr>
          <p:nvPr/>
        </p:nvCxnSpPr>
        <p:spPr bwMode="auto">
          <a:xfrm>
            <a:off x="3811341" y="1547664"/>
            <a:ext cx="0" cy="286218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33" name="TextBox 132">
            <a:extLst>
              <a:ext uri="{FF2B5EF4-FFF2-40B4-BE49-F238E27FC236}">
                <a16:creationId xmlns:a16="http://schemas.microsoft.com/office/drawing/2014/main" id="{7399004C-2383-49D7-AE88-9F3B8A866AD7}"/>
              </a:ext>
            </a:extLst>
          </p:cNvPr>
          <p:cNvSpPr txBox="1"/>
          <p:nvPr/>
        </p:nvSpPr>
        <p:spPr>
          <a:xfrm>
            <a:off x="5910883" y="1358907"/>
            <a:ext cx="1035668" cy="2718165"/>
          </a:xfrm>
          <a:prstGeom prst="rect">
            <a:avLst/>
          </a:prstGeom>
          <a:noFill/>
          <a:ln w="31750">
            <a:solidFill>
              <a:srgbClr val="00B050"/>
            </a:solidFill>
            <a:prstDash val="dash"/>
          </a:ln>
        </p:spPr>
        <p:txBody>
          <a:bodyPr wrap="square" rtlCol="0">
            <a:spAutoFit/>
          </a:bodyPr>
          <a:lstStyle/>
          <a:p>
            <a:endParaRPr lang="en-US" dirty="0"/>
          </a:p>
        </p:txBody>
      </p:sp>
      <p:cxnSp>
        <p:nvCxnSpPr>
          <p:cNvPr id="135" name="Straight Arrow Connector 134">
            <a:extLst>
              <a:ext uri="{FF2B5EF4-FFF2-40B4-BE49-F238E27FC236}">
                <a16:creationId xmlns:a16="http://schemas.microsoft.com/office/drawing/2014/main" id="{B53CB40D-D8D9-483F-A702-E12388FA555C}"/>
              </a:ext>
            </a:extLst>
          </p:cNvPr>
          <p:cNvCxnSpPr/>
          <p:nvPr/>
        </p:nvCxnSpPr>
        <p:spPr bwMode="auto">
          <a:xfrm flipH="1" flipV="1">
            <a:off x="6988486" y="2934072"/>
            <a:ext cx="2171078" cy="46076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6" name="TextBox 135">
            <a:extLst>
              <a:ext uri="{FF2B5EF4-FFF2-40B4-BE49-F238E27FC236}">
                <a16:creationId xmlns:a16="http://schemas.microsoft.com/office/drawing/2014/main" id="{96B7C346-4E7E-4438-852B-F3B9CD66BD04}"/>
              </a:ext>
            </a:extLst>
          </p:cNvPr>
          <p:cNvSpPr txBox="1"/>
          <p:nvPr/>
        </p:nvSpPr>
        <p:spPr>
          <a:xfrm>
            <a:off x="9395421" y="2915788"/>
            <a:ext cx="2171078" cy="1200329"/>
          </a:xfrm>
          <a:prstGeom prst="rect">
            <a:avLst/>
          </a:prstGeom>
          <a:noFill/>
        </p:spPr>
        <p:txBody>
          <a:bodyPr wrap="square" rtlCol="0">
            <a:spAutoFit/>
          </a:bodyPr>
          <a:lstStyle/>
          <a:p>
            <a:r>
              <a:rPr lang="en-US" dirty="0"/>
              <a:t>These glances actually what matters</a:t>
            </a:r>
          </a:p>
        </p:txBody>
      </p:sp>
      <p:sp>
        <p:nvSpPr>
          <p:cNvPr id="137" name="TextBox 136">
            <a:extLst>
              <a:ext uri="{FF2B5EF4-FFF2-40B4-BE49-F238E27FC236}">
                <a16:creationId xmlns:a16="http://schemas.microsoft.com/office/drawing/2014/main" id="{19BDA9A6-DEBA-4BD8-BFDF-40AF8A13E5BB}"/>
              </a:ext>
            </a:extLst>
          </p:cNvPr>
          <p:cNvSpPr txBox="1"/>
          <p:nvPr/>
        </p:nvSpPr>
        <p:spPr>
          <a:xfrm rot="16200000">
            <a:off x="1613046" y="3683236"/>
            <a:ext cx="970137" cy="461665"/>
          </a:xfrm>
          <a:prstGeom prst="rect">
            <a:avLst/>
          </a:prstGeom>
          <a:noFill/>
        </p:spPr>
        <p:txBody>
          <a:bodyPr wrap="none" rtlCol="0">
            <a:spAutoFit/>
          </a:bodyPr>
          <a:lstStyle/>
          <a:p>
            <a:r>
              <a:rPr lang="en-US" dirty="0" err="1"/>
              <a:t>Invtau</a:t>
            </a:r>
            <a:endParaRPr lang="en-US" dirty="0"/>
          </a:p>
        </p:txBody>
      </p:sp>
    </p:spTree>
    <p:extLst>
      <p:ext uri="{BB962C8B-B14F-4D97-AF65-F5344CB8AC3E}">
        <p14:creationId xmlns:p14="http://schemas.microsoft.com/office/powerpoint/2010/main" val="437384178"/>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767408" y="476672"/>
            <a:ext cx="10801200" cy="1143000"/>
          </a:xfrm>
        </p:spPr>
        <p:txBody>
          <a:bodyPr/>
          <a:lstStyle/>
          <a:p>
            <a:r>
              <a:rPr lang="en-US" sz="3600" b="1" dirty="0"/>
              <a:t>Alternative 2: Use </a:t>
            </a:r>
            <a:r>
              <a:rPr lang="en-US" sz="3600" b="1" dirty="0" err="1"/>
              <a:t>Invtau</a:t>
            </a:r>
            <a:r>
              <a:rPr lang="en-US" sz="3600" b="1" dirty="0"/>
              <a:t> 0.2 – based on literature </a:t>
            </a:r>
            <a:endParaRPr lang="sv-SE" sz="3600" b="1" dirty="0"/>
          </a:p>
        </p:txBody>
      </p:sp>
      <p:pic>
        <p:nvPicPr>
          <p:cNvPr id="2" name="Picture 1"/>
          <p:cNvPicPr>
            <a:picLocks noChangeAspect="1"/>
          </p:cNvPicPr>
          <p:nvPr/>
        </p:nvPicPr>
        <p:blipFill>
          <a:blip r:embed="rId3"/>
          <a:stretch>
            <a:fillRect/>
          </a:stretch>
        </p:blipFill>
        <p:spPr>
          <a:xfrm>
            <a:off x="6061826" y="1484784"/>
            <a:ext cx="5806776" cy="4672606"/>
          </a:xfrm>
          <a:prstGeom prst="rect">
            <a:avLst/>
          </a:prstGeom>
        </p:spPr>
      </p:pic>
      <p:sp>
        <p:nvSpPr>
          <p:cNvPr id="3" name="TextBox 2">
            <a:extLst>
              <a:ext uri="{FF2B5EF4-FFF2-40B4-BE49-F238E27FC236}">
                <a16:creationId xmlns:a16="http://schemas.microsoft.com/office/drawing/2014/main" id="{D76845C3-C469-4D43-98C1-0C3D52E20782}"/>
              </a:ext>
            </a:extLst>
          </p:cNvPr>
          <p:cNvSpPr txBox="1"/>
          <p:nvPr/>
        </p:nvSpPr>
        <p:spPr>
          <a:xfrm>
            <a:off x="479376" y="2492896"/>
            <a:ext cx="5400601" cy="2308324"/>
          </a:xfrm>
          <a:prstGeom prst="rect">
            <a:avLst/>
          </a:prstGeom>
          <a:noFill/>
        </p:spPr>
        <p:txBody>
          <a:bodyPr wrap="square" rtlCol="0">
            <a:spAutoFit/>
          </a:bodyPr>
          <a:lstStyle/>
          <a:p>
            <a:pPr marL="342900" indent="-342900">
              <a:buFont typeface="Arial" panose="020B0604020202020204" pitchFamily="34" charset="0"/>
              <a:buChar char="•"/>
            </a:pPr>
            <a:r>
              <a:rPr lang="en-US" dirty="0"/>
              <a:t>After </a:t>
            </a:r>
            <a:r>
              <a:rPr lang="en-US" dirty="0" err="1"/>
              <a:t>invtau</a:t>
            </a:r>
            <a:r>
              <a:rPr lang="en-US" dirty="0"/>
              <a:t>=0.2 drivers typically do not look away again</a:t>
            </a:r>
          </a:p>
          <a:p>
            <a:pPr marL="342900" indent="-342900">
              <a:buFont typeface="Arial" panose="020B0604020202020204" pitchFamily="34" charset="0"/>
              <a:buChar char="•"/>
            </a:pPr>
            <a:r>
              <a:rPr lang="en-US" dirty="0"/>
              <a:t>After </a:t>
            </a:r>
            <a:r>
              <a:rPr lang="en-US" dirty="0" err="1"/>
              <a:t>invtau</a:t>
            </a:r>
            <a:r>
              <a:rPr lang="en-US" dirty="0"/>
              <a:t>=0.2, drivers typically react to the threat as soon as possible (prior to it, more random </a:t>
            </a:r>
            <a:r>
              <a:rPr lang="en-US" dirty="0" err="1"/>
              <a:t>brakings</a:t>
            </a:r>
            <a:r>
              <a:rPr lang="en-US" dirty="0"/>
              <a:t>, based on other cues?)</a:t>
            </a:r>
          </a:p>
        </p:txBody>
      </p:sp>
    </p:spTree>
    <p:extLst>
      <p:ext uri="{BB962C8B-B14F-4D97-AF65-F5344CB8AC3E}">
        <p14:creationId xmlns:p14="http://schemas.microsoft.com/office/powerpoint/2010/main" val="924684057"/>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7356" y="2780928"/>
            <a:ext cx="8894762" cy="1143000"/>
          </a:xfrm>
        </p:spPr>
        <p:txBody>
          <a:bodyPr/>
          <a:lstStyle/>
          <a:p>
            <a:r>
              <a:rPr lang="en-US" sz="3600" b="1" dirty="0"/>
              <a:t>How to sample the data?</a:t>
            </a:r>
            <a:endParaRPr lang="sv-SE" sz="3600" b="1" dirty="0"/>
          </a:p>
        </p:txBody>
      </p:sp>
    </p:spTree>
    <p:extLst>
      <p:ext uri="{BB962C8B-B14F-4D97-AF65-F5344CB8AC3E}">
        <p14:creationId xmlns:p14="http://schemas.microsoft.com/office/powerpoint/2010/main" val="2384815361"/>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983452" y="404664"/>
            <a:ext cx="10009088" cy="1143000"/>
          </a:xfrm>
        </p:spPr>
        <p:txBody>
          <a:bodyPr/>
          <a:lstStyle/>
          <a:p>
            <a:r>
              <a:rPr lang="en-US" sz="3600" b="1" dirty="0"/>
              <a:t>Alternative 1: Completely random (seen before)</a:t>
            </a:r>
            <a:endParaRPr lang="sv-SE" sz="3600" b="1" dirty="0"/>
          </a:p>
        </p:txBody>
      </p:sp>
      <p:cxnSp>
        <p:nvCxnSpPr>
          <p:cNvPr id="3" name="Straight Connector 2">
            <a:extLst>
              <a:ext uri="{FF2B5EF4-FFF2-40B4-BE49-F238E27FC236}">
                <a16:creationId xmlns:a16="http://schemas.microsoft.com/office/drawing/2014/main" id="{6162507D-C10B-41C8-A20C-2BAE931E13CE}"/>
              </a:ext>
            </a:extLst>
          </p:cNvPr>
          <p:cNvCxnSpPr/>
          <p:nvPr/>
        </p:nvCxnSpPr>
        <p:spPr bwMode="auto">
          <a:xfrm>
            <a:off x="6070270" y="2089052"/>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 name="Straight Connector 3">
            <a:extLst>
              <a:ext uri="{FF2B5EF4-FFF2-40B4-BE49-F238E27FC236}">
                <a16:creationId xmlns:a16="http://schemas.microsoft.com/office/drawing/2014/main" id="{CDEA30D7-74CB-4ED1-B7F7-0E016C495487}"/>
              </a:ext>
            </a:extLst>
          </p:cNvPr>
          <p:cNvCxnSpPr/>
          <p:nvPr/>
        </p:nvCxnSpPr>
        <p:spPr bwMode="auto">
          <a:xfrm>
            <a:off x="6251563" y="2532974"/>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0CBF5F80-A573-4070-BD71-C0DAD09617AF}"/>
              </a:ext>
            </a:extLst>
          </p:cNvPr>
          <p:cNvCxnSpPr/>
          <p:nvPr/>
        </p:nvCxnSpPr>
        <p:spPr bwMode="auto">
          <a:xfrm>
            <a:off x="5812066" y="1585947"/>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6" name="Group 5">
            <a:extLst>
              <a:ext uri="{FF2B5EF4-FFF2-40B4-BE49-F238E27FC236}">
                <a16:creationId xmlns:a16="http://schemas.microsoft.com/office/drawing/2014/main" id="{3352F165-2BAD-4239-8270-7F87593B9F47}"/>
              </a:ext>
            </a:extLst>
          </p:cNvPr>
          <p:cNvGrpSpPr/>
          <p:nvPr/>
        </p:nvGrpSpPr>
        <p:grpSpPr>
          <a:xfrm>
            <a:off x="2330810" y="2273363"/>
            <a:ext cx="7776864" cy="151786"/>
            <a:chOff x="2681160" y="2363689"/>
            <a:chExt cx="7776864" cy="151786"/>
          </a:xfrm>
        </p:grpSpPr>
        <p:cxnSp>
          <p:nvCxnSpPr>
            <p:cNvPr id="7" name="Straight Connector 6">
              <a:extLst>
                <a:ext uri="{FF2B5EF4-FFF2-40B4-BE49-F238E27FC236}">
                  <a16:creationId xmlns:a16="http://schemas.microsoft.com/office/drawing/2014/main" id="{EA05DC1D-767C-4484-8BFD-5FBDD1D41DA9}"/>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 name="Rectangle 7">
              <a:extLst>
                <a:ext uri="{FF2B5EF4-FFF2-40B4-BE49-F238E27FC236}">
                  <a16:creationId xmlns:a16="http://schemas.microsoft.com/office/drawing/2014/main" id="{B82EF404-40BC-4686-9EEA-0090E916B231}"/>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9" name="Rectangle 8">
              <a:extLst>
                <a:ext uri="{FF2B5EF4-FFF2-40B4-BE49-F238E27FC236}">
                  <a16:creationId xmlns:a16="http://schemas.microsoft.com/office/drawing/2014/main" id="{3DB7E3E2-2934-4AD3-8109-CBDBA9417F22}"/>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10" name="Rectangle 9">
              <a:extLst>
                <a:ext uri="{FF2B5EF4-FFF2-40B4-BE49-F238E27FC236}">
                  <a16:creationId xmlns:a16="http://schemas.microsoft.com/office/drawing/2014/main" id="{1A5E3C4E-6B7E-4231-8EBB-090EFCAD9FF3}"/>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 name="Rectangle 10">
              <a:extLst>
                <a:ext uri="{FF2B5EF4-FFF2-40B4-BE49-F238E27FC236}">
                  <a16:creationId xmlns:a16="http://schemas.microsoft.com/office/drawing/2014/main" id="{FC5A846F-CA51-412B-8DFD-EAE81E3A82C5}"/>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 name="Rectangle 11">
              <a:extLst>
                <a:ext uri="{FF2B5EF4-FFF2-40B4-BE49-F238E27FC236}">
                  <a16:creationId xmlns:a16="http://schemas.microsoft.com/office/drawing/2014/main" id="{B1C94764-DF03-4B03-89DA-E507CDF14A15}"/>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3" name="Rectangle 12">
              <a:extLst>
                <a:ext uri="{FF2B5EF4-FFF2-40B4-BE49-F238E27FC236}">
                  <a16:creationId xmlns:a16="http://schemas.microsoft.com/office/drawing/2014/main" id="{10F9CC75-C9AD-484E-AFC9-24779DCD53D6}"/>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4" name="Rectangle 13">
              <a:extLst>
                <a:ext uri="{FF2B5EF4-FFF2-40B4-BE49-F238E27FC236}">
                  <a16:creationId xmlns:a16="http://schemas.microsoft.com/office/drawing/2014/main" id="{84DB0037-BA0E-47A7-89A5-A89ECACFA3B8}"/>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5" name="Rectangle 14">
              <a:extLst>
                <a:ext uri="{FF2B5EF4-FFF2-40B4-BE49-F238E27FC236}">
                  <a16:creationId xmlns:a16="http://schemas.microsoft.com/office/drawing/2014/main" id="{5D6290F2-20CB-4A7D-ADD0-E2E0413F1719}"/>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6" name="Rectangle 15">
              <a:extLst>
                <a:ext uri="{FF2B5EF4-FFF2-40B4-BE49-F238E27FC236}">
                  <a16:creationId xmlns:a16="http://schemas.microsoft.com/office/drawing/2014/main" id="{BCE87CB5-6277-4214-8EAF-D2A7A60BB6CB}"/>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7" name="Rectangle 16">
              <a:extLst>
                <a:ext uri="{FF2B5EF4-FFF2-40B4-BE49-F238E27FC236}">
                  <a16:creationId xmlns:a16="http://schemas.microsoft.com/office/drawing/2014/main" id="{08559B0B-7A6D-41A5-A7DD-78BDE3603147}"/>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8" name="Rectangle 17">
              <a:extLst>
                <a:ext uri="{FF2B5EF4-FFF2-40B4-BE49-F238E27FC236}">
                  <a16:creationId xmlns:a16="http://schemas.microsoft.com/office/drawing/2014/main" id="{32062502-E897-467C-9B2B-A99C044B719B}"/>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9" name="Rectangle 18">
              <a:extLst>
                <a:ext uri="{FF2B5EF4-FFF2-40B4-BE49-F238E27FC236}">
                  <a16:creationId xmlns:a16="http://schemas.microsoft.com/office/drawing/2014/main" id="{438CD183-F272-48CD-8A39-BF1B141A68B0}"/>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20" name="Group 19">
            <a:extLst>
              <a:ext uri="{FF2B5EF4-FFF2-40B4-BE49-F238E27FC236}">
                <a16:creationId xmlns:a16="http://schemas.microsoft.com/office/drawing/2014/main" id="{AD744210-0DB8-4218-8AB2-3E601CF87396}"/>
              </a:ext>
            </a:extLst>
          </p:cNvPr>
          <p:cNvGrpSpPr/>
          <p:nvPr/>
        </p:nvGrpSpPr>
        <p:grpSpPr>
          <a:xfrm>
            <a:off x="2359778" y="1803353"/>
            <a:ext cx="7776864" cy="151786"/>
            <a:chOff x="2681160" y="2363689"/>
            <a:chExt cx="7776864" cy="151786"/>
          </a:xfrm>
        </p:grpSpPr>
        <p:cxnSp>
          <p:nvCxnSpPr>
            <p:cNvPr id="22" name="Straight Connector 21">
              <a:extLst>
                <a:ext uri="{FF2B5EF4-FFF2-40B4-BE49-F238E27FC236}">
                  <a16:creationId xmlns:a16="http://schemas.microsoft.com/office/drawing/2014/main" id="{8B2E123E-A30C-4B75-8010-9B14C9BAB371}"/>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3" name="Rectangle 22">
              <a:extLst>
                <a:ext uri="{FF2B5EF4-FFF2-40B4-BE49-F238E27FC236}">
                  <a16:creationId xmlns:a16="http://schemas.microsoft.com/office/drawing/2014/main" id="{2F6491F4-7503-41D3-BF69-C9E71D508A76}"/>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4" name="Rectangle 23">
              <a:extLst>
                <a:ext uri="{FF2B5EF4-FFF2-40B4-BE49-F238E27FC236}">
                  <a16:creationId xmlns:a16="http://schemas.microsoft.com/office/drawing/2014/main" id="{7E2174A7-E5BA-472F-B5BC-C1155E1D0002}"/>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25" name="Rectangle 24">
              <a:extLst>
                <a:ext uri="{FF2B5EF4-FFF2-40B4-BE49-F238E27FC236}">
                  <a16:creationId xmlns:a16="http://schemas.microsoft.com/office/drawing/2014/main" id="{0B81E809-F638-474A-BB86-942679561293}"/>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6" name="Rectangle 25">
              <a:extLst>
                <a:ext uri="{FF2B5EF4-FFF2-40B4-BE49-F238E27FC236}">
                  <a16:creationId xmlns:a16="http://schemas.microsoft.com/office/drawing/2014/main" id="{0C9FA700-6BE1-4358-9C6F-C0EB96C14731}"/>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7" name="Rectangle 26">
              <a:extLst>
                <a:ext uri="{FF2B5EF4-FFF2-40B4-BE49-F238E27FC236}">
                  <a16:creationId xmlns:a16="http://schemas.microsoft.com/office/drawing/2014/main" id="{2F8DF1B6-2455-49A0-9E1C-A37CDC5617B4}"/>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8" name="Rectangle 27">
              <a:extLst>
                <a:ext uri="{FF2B5EF4-FFF2-40B4-BE49-F238E27FC236}">
                  <a16:creationId xmlns:a16="http://schemas.microsoft.com/office/drawing/2014/main" id="{C31D44AF-FD69-4DE2-A2CC-60ABC969DC9D}"/>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9" name="Rectangle 28">
              <a:extLst>
                <a:ext uri="{FF2B5EF4-FFF2-40B4-BE49-F238E27FC236}">
                  <a16:creationId xmlns:a16="http://schemas.microsoft.com/office/drawing/2014/main" id="{27C391E6-8558-4781-80D2-6B2993F71F4C}"/>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0" name="Rectangle 29">
              <a:extLst>
                <a:ext uri="{FF2B5EF4-FFF2-40B4-BE49-F238E27FC236}">
                  <a16:creationId xmlns:a16="http://schemas.microsoft.com/office/drawing/2014/main" id="{E43DBFEC-41FC-4E6F-9FEA-9E59FB5E9709}"/>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1" name="Rectangle 30">
              <a:extLst>
                <a:ext uri="{FF2B5EF4-FFF2-40B4-BE49-F238E27FC236}">
                  <a16:creationId xmlns:a16="http://schemas.microsoft.com/office/drawing/2014/main" id="{9901B5B8-C86B-41CE-B465-D14F95E158E5}"/>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2" name="Rectangle 31">
              <a:extLst>
                <a:ext uri="{FF2B5EF4-FFF2-40B4-BE49-F238E27FC236}">
                  <a16:creationId xmlns:a16="http://schemas.microsoft.com/office/drawing/2014/main" id="{9101FC3E-C670-45C2-9ADB-B7F55670473D}"/>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3" name="Rectangle 32">
              <a:extLst>
                <a:ext uri="{FF2B5EF4-FFF2-40B4-BE49-F238E27FC236}">
                  <a16:creationId xmlns:a16="http://schemas.microsoft.com/office/drawing/2014/main" id="{BBBFB045-DBCF-4DFA-99AE-D6376E357999}"/>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4" name="Rectangle 33">
              <a:extLst>
                <a:ext uri="{FF2B5EF4-FFF2-40B4-BE49-F238E27FC236}">
                  <a16:creationId xmlns:a16="http://schemas.microsoft.com/office/drawing/2014/main" id="{E37280CA-EF3A-471F-88E4-5BB3395CCF25}"/>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35" name="Group 34">
            <a:extLst>
              <a:ext uri="{FF2B5EF4-FFF2-40B4-BE49-F238E27FC236}">
                <a16:creationId xmlns:a16="http://schemas.microsoft.com/office/drawing/2014/main" id="{B5A7A818-94E0-4A33-8FCF-4E81064E88C3}"/>
              </a:ext>
            </a:extLst>
          </p:cNvPr>
          <p:cNvGrpSpPr/>
          <p:nvPr/>
        </p:nvGrpSpPr>
        <p:grpSpPr>
          <a:xfrm>
            <a:off x="2338004" y="2741228"/>
            <a:ext cx="7776864" cy="151786"/>
            <a:chOff x="2681160" y="2363689"/>
            <a:chExt cx="7776864" cy="151786"/>
          </a:xfrm>
        </p:grpSpPr>
        <p:cxnSp>
          <p:nvCxnSpPr>
            <p:cNvPr id="36" name="Straight Connector 35">
              <a:extLst>
                <a:ext uri="{FF2B5EF4-FFF2-40B4-BE49-F238E27FC236}">
                  <a16:creationId xmlns:a16="http://schemas.microsoft.com/office/drawing/2014/main" id="{A77E2C13-CD5F-48C3-8AD1-46EAC8AD3FC0}"/>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7" name="Rectangle 36">
              <a:extLst>
                <a:ext uri="{FF2B5EF4-FFF2-40B4-BE49-F238E27FC236}">
                  <a16:creationId xmlns:a16="http://schemas.microsoft.com/office/drawing/2014/main" id="{D559E792-E980-4865-B63D-4D33D5E3F102}"/>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8" name="Rectangle 37">
              <a:extLst>
                <a:ext uri="{FF2B5EF4-FFF2-40B4-BE49-F238E27FC236}">
                  <a16:creationId xmlns:a16="http://schemas.microsoft.com/office/drawing/2014/main" id="{71C8D76E-ADC7-4A73-BA80-245E057939E0}"/>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39" name="Rectangle 38">
              <a:extLst>
                <a:ext uri="{FF2B5EF4-FFF2-40B4-BE49-F238E27FC236}">
                  <a16:creationId xmlns:a16="http://schemas.microsoft.com/office/drawing/2014/main" id="{8A5FF2B5-E6C2-47AC-B7EB-7C729EA4D666}"/>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0" name="Rectangle 39">
              <a:extLst>
                <a:ext uri="{FF2B5EF4-FFF2-40B4-BE49-F238E27FC236}">
                  <a16:creationId xmlns:a16="http://schemas.microsoft.com/office/drawing/2014/main" id="{197D9CA8-57BB-461C-AC25-1A1C2A99B66F}"/>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1" name="Rectangle 40">
              <a:extLst>
                <a:ext uri="{FF2B5EF4-FFF2-40B4-BE49-F238E27FC236}">
                  <a16:creationId xmlns:a16="http://schemas.microsoft.com/office/drawing/2014/main" id="{CCFC5FE1-DBC9-4F63-B181-61835A8F84E6}"/>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2" name="Rectangle 41">
              <a:extLst>
                <a:ext uri="{FF2B5EF4-FFF2-40B4-BE49-F238E27FC236}">
                  <a16:creationId xmlns:a16="http://schemas.microsoft.com/office/drawing/2014/main" id="{ED6909C6-F45B-4705-8290-A70AD18BF412}"/>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3" name="Rectangle 42">
              <a:extLst>
                <a:ext uri="{FF2B5EF4-FFF2-40B4-BE49-F238E27FC236}">
                  <a16:creationId xmlns:a16="http://schemas.microsoft.com/office/drawing/2014/main" id="{1A45D63F-23DD-4B52-8018-B5F5CF3EFA12}"/>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4" name="Rectangle 43">
              <a:extLst>
                <a:ext uri="{FF2B5EF4-FFF2-40B4-BE49-F238E27FC236}">
                  <a16:creationId xmlns:a16="http://schemas.microsoft.com/office/drawing/2014/main" id="{B3BEB174-2420-4A4D-AC8B-540650197300}"/>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5" name="Rectangle 44">
              <a:extLst>
                <a:ext uri="{FF2B5EF4-FFF2-40B4-BE49-F238E27FC236}">
                  <a16:creationId xmlns:a16="http://schemas.microsoft.com/office/drawing/2014/main" id="{D20B8AEE-16A4-4B9F-A363-1E3794048BB9}"/>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6" name="Rectangle 45">
              <a:extLst>
                <a:ext uri="{FF2B5EF4-FFF2-40B4-BE49-F238E27FC236}">
                  <a16:creationId xmlns:a16="http://schemas.microsoft.com/office/drawing/2014/main" id="{5FEDA9C1-E866-4D7B-930F-EDECEDDE2FD6}"/>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7" name="Rectangle 46">
              <a:extLst>
                <a:ext uri="{FF2B5EF4-FFF2-40B4-BE49-F238E27FC236}">
                  <a16:creationId xmlns:a16="http://schemas.microsoft.com/office/drawing/2014/main" id="{B03DE490-D8F0-4DEC-A762-B98D71D6AE3E}"/>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8" name="Rectangle 47">
              <a:extLst>
                <a:ext uri="{FF2B5EF4-FFF2-40B4-BE49-F238E27FC236}">
                  <a16:creationId xmlns:a16="http://schemas.microsoft.com/office/drawing/2014/main" id="{6265D673-F204-4AA2-9EEB-6E0B4162D517}"/>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grpSp>
        <p:nvGrpSpPr>
          <p:cNvPr id="49" name="Group 48">
            <a:extLst>
              <a:ext uri="{FF2B5EF4-FFF2-40B4-BE49-F238E27FC236}">
                <a16:creationId xmlns:a16="http://schemas.microsoft.com/office/drawing/2014/main" id="{1682E3E9-DE46-4B15-921D-6C9F5E6944A0}"/>
              </a:ext>
            </a:extLst>
          </p:cNvPr>
          <p:cNvGrpSpPr/>
          <p:nvPr/>
        </p:nvGrpSpPr>
        <p:grpSpPr>
          <a:xfrm>
            <a:off x="2351584" y="3140968"/>
            <a:ext cx="7776864" cy="151786"/>
            <a:chOff x="2681160" y="2363689"/>
            <a:chExt cx="7776864" cy="151786"/>
          </a:xfrm>
        </p:grpSpPr>
        <p:cxnSp>
          <p:nvCxnSpPr>
            <p:cNvPr id="50" name="Straight Connector 49">
              <a:extLst>
                <a:ext uri="{FF2B5EF4-FFF2-40B4-BE49-F238E27FC236}">
                  <a16:creationId xmlns:a16="http://schemas.microsoft.com/office/drawing/2014/main" id="{830F6F05-7412-415B-B6E8-4E881581D188}"/>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1" name="Rectangle 50">
              <a:extLst>
                <a:ext uri="{FF2B5EF4-FFF2-40B4-BE49-F238E27FC236}">
                  <a16:creationId xmlns:a16="http://schemas.microsoft.com/office/drawing/2014/main" id="{5EF4EE31-60D9-4D9F-86AF-C6E702D488DB}"/>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2" name="Rectangle 51">
              <a:extLst>
                <a:ext uri="{FF2B5EF4-FFF2-40B4-BE49-F238E27FC236}">
                  <a16:creationId xmlns:a16="http://schemas.microsoft.com/office/drawing/2014/main" id="{2564179F-F8FD-47E9-8222-7772D548804D}"/>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53" name="Rectangle 52">
              <a:extLst>
                <a:ext uri="{FF2B5EF4-FFF2-40B4-BE49-F238E27FC236}">
                  <a16:creationId xmlns:a16="http://schemas.microsoft.com/office/drawing/2014/main" id="{7295A722-2BFF-425B-ADDC-BE0565ECA041}"/>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4" name="Rectangle 53">
              <a:extLst>
                <a:ext uri="{FF2B5EF4-FFF2-40B4-BE49-F238E27FC236}">
                  <a16:creationId xmlns:a16="http://schemas.microsoft.com/office/drawing/2014/main" id="{0956A709-079A-4065-8FA0-554FB3963906}"/>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5" name="Rectangle 54">
              <a:extLst>
                <a:ext uri="{FF2B5EF4-FFF2-40B4-BE49-F238E27FC236}">
                  <a16:creationId xmlns:a16="http://schemas.microsoft.com/office/drawing/2014/main" id="{90657D99-17D9-4D54-B063-B724DAC12EF7}"/>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6" name="Rectangle 55">
              <a:extLst>
                <a:ext uri="{FF2B5EF4-FFF2-40B4-BE49-F238E27FC236}">
                  <a16:creationId xmlns:a16="http://schemas.microsoft.com/office/drawing/2014/main" id="{40F1BC7F-F60C-487A-82FF-C6ADAD666D8F}"/>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7" name="Rectangle 56">
              <a:extLst>
                <a:ext uri="{FF2B5EF4-FFF2-40B4-BE49-F238E27FC236}">
                  <a16:creationId xmlns:a16="http://schemas.microsoft.com/office/drawing/2014/main" id="{5F93E648-9EB4-4BC6-A719-3F17E7BC3E06}"/>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8" name="Rectangle 57">
              <a:extLst>
                <a:ext uri="{FF2B5EF4-FFF2-40B4-BE49-F238E27FC236}">
                  <a16:creationId xmlns:a16="http://schemas.microsoft.com/office/drawing/2014/main" id="{429BF0A6-4E83-4EF6-B56D-0F71FFA2EC1B}"/>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9" name="Rectangle 58">
              <a:extLst>
                <a:ext uri="{FF2B5EF4-FFF2-40B4-BE49-F238E27FC236}">
                  <a16:creationId xmlns:a16="http://schemas.microsoft.com/office/drawing/2014/main" id="{E0437335-3AE5-4B7F-A385-0233683AA8AF}"/>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0" name="Rectangle 59">
              <a:extLst>
                <a:ext uri="{FF2B5EF4-FFF2-40B4-BE49-F238E27FC236}">
                  <a16:creationId xmlns:a16="http://schemas.microsoft.com/office/drawing/2014/main" id="{9ECA0D49-3E28-4FB7-B3F6-88D71F828D08}"/>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1" name="Rectangle 60">
              <a:extLst>
                <a:ext uri="{FF2B5EF4-FFF2-40B4-BE49-F238E27FC236}">
                  <a16:creationId xmlns:a16="http://schemas.microsoft.com/office/drawing/2014/main" id="{82B86CF2-FBB6-4F41-A37D-01942CEA3832}"/>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2" name="Rectangle 61">
              <a:extLst>
                <a:ext uri="{FF2B5EF4-FFF2-40B4-BE49-F238E27FC236}">
                  <a16:creationId xmlns:a16="http://schemas.microsoft.com/office/drawing/2014/main" id="{558743C1-B5D1-4388-8DAA-031A1FD9ECBA}"/>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cxnSp>
        <p:nvCxnSpPr>
          <p:cNvPr id="63" name="Straight Connector 62">
            <a:extLst>
              <a:ext uri="{FF2B5EF4-FFF2-40B4-BE49-F238E27FC236}">
                <a16:creationId xmlns:a16="http://schemas.microsoft.com/office/drawing/2014/main" id="{D8F32F5F-FA67-42B5-ACD3-7938D54BAF8B}"/>
              </a:ext>
            </a:extLst>
          </p:cNvPr>
          <p:cNvCxnSpPr/>
          <p:nvPr/>
        </p:nvCxnSpPr>
        <p:spPr bwMode="auto">
          <a:xfrm>
            <a:off x="6593150" y="2927112"/>
            <a:ext cx="0" cy="576064"/>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 name="TextBox 1">
            <a:extLst>
              <a:ext uri="{FF2B5EF4-FFF2-40B4-BE49-F238E27FC236}">
                <a16:creationId xmlns:a16="http://schemas.microsoft.com/office/drawing/2014/main" id="{3AB70B6C-3009-48BB-B349-EE2E0ED899D9}"/>
              </a:ext>
            </a:extLst>
          </p:cNvPr>
          <p:cNvSpPr txBox="1"/>
          <p:nvPr/>
        </p:nvSpPr>
        <p:spPr>
          <a:xfrm>
            <a:off x="676140" y="3810491"/>
            <a:ext cx="10704488" cy="2677656"/>
          </a:xfrm>
          <a:prstGeom prst="rect">
            <a:avLst/>
          </a:prstGeom>
          <a:noFill/>
        </p:spPr>
        <p:txBody>
          <a:bodyPr wrap="square" rtlCol="0">
            <a:spAutoFit/>
          </a:bodyPr>
          <a:lstStyle/>
          <a:p>
            <a:r>
              <a:rPr lang="en-US" dirty="0"/>
              <a:t>If we have a full sequence and just place the it on the original data – all good! Or? </a:t>
            </a:r>
          </a:p>
          <a:p>
            <a:pPr marL="342900" indent="-342900">
              <a:buFont typeface="Arial" panose="020B0604020202020204" pitchFamily="34" charset="0"/>
              <a:buChar char="•"/>
            </a:pPr>
            <a:r>
              <a:rPr lang="en-US" dirty="0"/>
              <a:t>In baseline 80% of the time look on road, and depending on simulation and closeness to next glance we need to run every single sample! Not efficient. </a:t>
            </a:r>
          </a:p>
          <a:p>
            <a:pPr marL="342900" indent="-342900">
              <a:buFont typeface="Arial" panose="020B0604020202020204" pitchFamily="34" charset="0"/>
              <a:buChar char="•"/>
            </a:pPr>
            <a:r>
              <a:rPr lang="en-US" dirty="0"/>
              <a:t>Also, we need to sample very many times to capture all glances, including very short ones, which are the most dangerous ones! (may have a probability of 0.000001)</a:t>
            </a:r>
          </a:p>
          <a:p>
            <a:r>
              <a:rPr lang="en-US" dirty="0"/>
              <a:t> </a:t>
            </a:r>
          </a:p>
        </p:txBody>
      </p:sp>
    </p:spTree>
    <p:extLst>
      <p:ext uri="{BB962C8B-B14F-4D97-AF65-F5344CB8AC3E}">
        <p14:creationId xmlns:p14="http://schemas.microsoft.com/office/powerpoint/2010/main" val="2723248831"/>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02699" y="404664"/>
            <a:ext cx="8894762" cy="1143000"/>
          </a:xfrm>
        </p:spPr>
        <p:txBody>
          <a:bodyPr/>
          <a:lstStyle/>
          <a:p>
            <a:r>
              <a:rPr lang="en-US" sz="3600" b="1" dirty="0"/>
              <a:t>Alternative 2: Use glance distributions</a:t>
            </a:r>
            <a:endParaRPr lang="sv-SE" sz="3600" b="1" dirty="0"/>
          </a:p>
        </p:txBody>
      </p:sp>
      <p:grpSp>
        <p:nvGrpSpPr>
          <p:cNvPr id="20" name="Group 19">
            <a:extLst>
              <a:ext uri="{FF2B5EF4-FFF2-40B4-BE49-F238E27FC236}">
                <a16:creationId xmlns:a16="http://schemas.microsoft.com/office/drawing/2014/main" id="{AD744210-0DB8-4218-8AB2-3E601CF87396}"/>
              </a:ext>
            </a:extLst>
          </p:cNvPr>
          <p:cNvGrpSpPr/>
          <p:nvPr/>
        </p:nvGrpSpPr>
        <p:grpSpPr>
          <a:xfrm>
            <a:off x="2359778" y="1803353"/>
            <a:ext cx="7776864" cy="151786"/>
            <a:chOff x="2681160" y="2363689"/>
            <a:chExt cx="7776864" cy="151786"/>
          </a:xfrm>
        </p:grpSpPr>
        <p:cxnSp>
          <p:nvCxnSpPr>
            <p:cNvPr id="22" name="Straight Connector 21">
              <a:extLst>
                <a:ext uri="{FF2B5EF4-FFF2-40B4-BE49-F238E27FC236}">
                  <a16:creationId xmlns:a16="http://schemas.microsoft.com/office/drawing/2014/main" id="{8B2E123E-A30C-4B75-8010-9B14C9BAB371}"/>
                </a:ext>
              </a:extLst>
            </p:cNvPr>
            <p:cNvCxnSpPr/>
            <p:nvPr/>
          </p:nvCxnSpPr>
          <p:spPr bwMode="auto">
            <a:xfrm>
              <a:off x="2681160" y="2507706"/>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3" name="Rectangle 22">
              <a:extLst>
                <a:ext uri="{FF2B5EF4-FFF2-40B4-BE49-F238E27FC236}">
                  <a16:creationId xmlns:a16="http://schemas.microsoft.com/office/drawing/2014/main" id="{2F6491F4-7503-41D3-BF69-C9E71D508A76}"/>
                </a:ext>
              </a:extLst>
            </p:cNvPr>
            <p:cNvSpPr/>
            <p:nvPr/>
          </p:nvSpPr>
          <p:spPr bwMode="auto">
            <a:xfrm>
              <a:off x="3041201" y="2363690"/>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4" name="Rectangle 23">
              <a:extLst>
                <a:ext uri="{FF2B5EF4-FFF2-40B4-BE49-F238E27FC236}">
                  <a16:creationId xmlns:a16="http://schemas.microsoft.com/office/drawing/2014/main" id="{7E2174A7-E5BA-472F-B5BC-C1155E1D0002}"/>
                </a:ext>
              </a:extLst>
            </p:cNvPr>
            <p:cNvSpPr/>
            <p:nvPr/>
          </p:nvSpPr>
          <p:spPr bwMode="auto">
            <a:xfrm>
              <a:off x="452576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25" name="Rectangle 24">
              <a:extLst>
                <a:ext uri="{FF2B5EF4-FFF2-40B4-BE49-F238E27FC236}">
                  <a16:creationId xmlns:a16="http://schemas.microsoft.com/office/drawing/2014/main" id="{0B81E809-F638-474A-BB86-942679561293}"/>
                </a:ext>
              </a:extLst>
            </p:cNvPr>
            <p:cNvSpPr/>
            <p:nvPr/>
          </p:nvSpPr>
          <p:spPr bwMode="auto">
            <a:xfrm>
              <a:off x="3694979"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6" name="Rectangle 25">
              <a:extLst>
                <a:ext uri="{FF2B5EF4-FFF2-40B4-BE49-F238E27FC236}">
                  <a16:creationId xmlns:a16="http://schemas.microsoft.com/office/drawing/2014/main" id="{0C9FA700-6BE1-4358-9C6F-C0EB96C14731}"/>
                </a:ext>
              </a:extLst>
            </p:cNvPr>
            <p:cNvSpPr/>
            <p:nvPr/>
          </p:nvSpPr>
          <p:spPr bwMode="auto">
            <a:xfrm>
              <a:off x="4276117"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7" name="Rectangle 26">
              <a:extLst>
                <a:ext uri="{FF2B5EF4-FFF2-40B4-BE49-F238E27FC236}">
                  <a16:creationId xmlns:a16="http://schemas.microsoft.com/office/drawing/2014/main" id="{2F8DF1B6-2455-49A0-9E1C-A37CDC5617B4}"/>
                </a:ext>
              </a:extLst>
            </p:cNvPr>
            <p:cNvSpPr/>
            <p:nvPr/>
          </p:nvSpPr>
          <p:spPr bwMode="auto">
            <a:xfrm>
              <a:off x="536113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8" name="Rectangle 27">
              <a:extLst>
                <a:ext uri="{FF2B5EF4-FFF2-40B4-BE49-F238E27FC236}">
                  <a16:creationId xmlns:a16="http://schemas.microsoft.com/office/drawing/2014/main" id="{C31D44AF-FD69-4DE2-A2CC-60ABC969DC9D}"/>
                </a:ext>
              </a:extLst>
            </p:cNvPr>
            <p:cNvSpPr/>
            <p:nvPr/>
          </p:nvSpPr>
          <p:spPr bwMode="auto">
            <a:xfrm>
              <a:off x="4954004"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9" name="Rectangle 28">
              <a:extLst>
                <a:ext uri="{FF2B5EF4-FFF2-40B4-BE49-F238E27FC236}">
                  <a16:creationId xmlns:a16="http://schemas.microsoft.com/office/drawing/2014/main" id="{27C391E6-8558-4781-80D2-6B2993F71F4C}"/>
                </a:ext>
              </a:extLst>
            </p:cNvPr>
            <p:cNvSpPr/>
            <p:nvPr/>
          </p:nvSpPr>
          <p:spPr bwMode="auto">
            <a:xfrm>
              <a:off x="6357960" y="237145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0" name="Rectangle 29">
              <a:extLst>
                <a:ext uri="{FF2B5EF4-FFF2-40B4-BE49-F238E27FC236}">
                  <a16:creationId xmlns:a16="http://schemas.microsoft.com/office/drawing/2014/main" id="{E43DBFEC-41FC-4E6F-9FEA-9E59FB5E9709}"/>
                </a:ext>
              </a:extLst>
            </p:cNvPr>
            <p:cNvSpPr/>
            <p:nvPr/>
          </p:nvSpPr>
          <p:spPr bwMode="auto">
            <a:xfrm>
              <a:off x="6568242"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1" name="Rectangle 30">
              <a:extLst>
                <a:ext uri="{FF2B5EF4-FFF2-40B4-BE49-F238E27FC236}">
                  <a16:creationId xmlns:a16="http://schemas.microsoft.com/office/drawing/2014/main" id="{9901B5B8-C86B-41CE-B465-D14F95E158E5}"/>
                </a:ext>
              </a:extLst>
            </p:cNvPr>
            <p:cNvSpPr/>
            <p:nvPr/>
          </p:nvSpPr>
          <p:spPr bwMode="auto">
            <a:xfrm>
              <a:off x="720934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2" name="Rectangle 31">
              <a:extLst>
                <a:ext uri="{FF2B5EF4-FFF2-40B4-BE49-F238E27FC236}">
                  <a16:creationId xmlns:a16="http://schemas.microsoft.com/office/drawing/2014/main" id="{9101FC3E-C670-45C2-9ADB-B7F55670473D}"/>
                </a:ext>
              </a:extLst>
            </p:cNvPr>
            <p:cNvSpPr/>
            <p:nvPr/>
          </p:nvSpPr>
          <p:spPr bwMode="auto">
            <a:xfrm>
              <a:off x="8395711" y="2363689"/>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3" name="Rectangle 32">
              <a:extLst>
                <a:ext uri="{FF2B5EF4-FFF2-40B4-BE49-F238E27FC236}">
                  <a16:creationId xmlns:a16="http://schemas.microsoft.com/office/drawing/2014/main" id="{BBBFB045-DBCF-4DFA-99AE-D6376E357999}"/>
                </a:ext>
              </a:extLst>
            </p:cNvPr>
            <p:cNvSpPr/>
            <p:nvPr/>
          </p:nvSpPr>
          <p:spPr bwMode="auto">
            <a:xfrm>
              <a:off x="8947944" y="2363689"/>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4" name="Rectangle 33">
              <a:extLst>
                <a:ext uri="{FF2B5EF4-FFF2-40B4-BE49-F238E27FC236}">
                  <a16:creationId xmlns:a16="http://schemas.microsoft.com/office/drawing/2014/main" id="{E37280CA-EF3A-471F-88E4-5BB3395CCF25}"/>
                </a:ext>
              </a:extLst>
            </p:cNvPr>
            <p:cNvSpPr/>
            <p:nvPr/>
          </p:nvSpPr>
          <p:spPr bwMode="auto">
            <a:xfrm>
              <a:off x="9695613" y="2363689"/>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grpSp>
      <p:sp>
        <p:nvSpPr>
          <p:cNvPr id="2" name="TextBox 1">
            <a:extLst>
              <a:ext uri="{FF2B5EF4-FFF2-40B4-BE49-F238E27FC236}">
                <a16:creationId xmlns:a16="http://schemas.microsoft.com/office/drawing/2014/main" id="{3AB70B6C-3009-48BB-B349-EE2E0ED899D9}"/>
              </a:ext>
            </a:extLst>
          </p:cNvPr>
          <p:cNvSpPr txBox="1"/>
          <p:nvPr/>
        </p:nvSpPr>
        <p:spPr>
          <a:xfrm>
            <a:off x="684334" y="4488188"/>
            <a:ext cx="10704488" cy="2308324"/>
          </a:xfrm>
          <a:prstGeom prst="rect">
            <a:avLst/>
          </a:prstGeom>
          <a:noFill/>
        </p:spPr>
        <p:txBody>
          <a:bodyPr wrap="square" rtlCol="0">
            <a:spAutoFit/>
          </a:bodyPr>
          <a:lstStyle/>
          <a:p>
            <a:r>
              <a:rPr lang="en-US" dirty="0"/>
              <a:t>When using distribution and MC sampling you need to sample ones from the original EOFF distribution and sample within the chosen glance (if MC sampling, number of samples needed will depend on duration of the EOFF: compare EOFF 0.2 s and EOFF 5.3s). Using probability weighing reduce number of simulations. In summary: Sampling from two independent distributions needed </a:t>
            </a:r>
            <a:r>
              <a:rPr lang="en-US" dirty="0">
                <a:sym typeface="Wingdings" panose="05000000000000000000" pitchFamily="2" charset="2"/>
              </a:rPr>
              <a:t> increase # sims</a:t>
            </a:r>
            <a:r>
              <a:rPr lang="en-US" dirty="0"/>
              <a:t>. </a:t>
            </a:r>
          </a:p>
          <a:p>
            <a:r>
              <a:rPr lang="en-US" dirty="0"/>
              <a:t> </a:t>
            </a:r>
          </a:p>
        </p:txBody>
      </p:sp>
      <p:pic>
        <p:nvPicPr>
          <p:cNvPr id="64" name="Picture 63">
            <a:extLst>
              <a:ext uri="{FF2B5EF4-FFF2-40B4-BE49-F238E27FC236}">
                <a16:creationId xmlns:a16="http://schemas.microsoft.com/office/drawing/2014/main" id="{04EFADB3-FF65-4728-8BC7-18081E95C567}"/>
              </a:ext>
            </a:extLst>
          </p:cNvPr>
          <p:cNvPicPr>
            <a:picLocks noChangeAspect="1"/>
          </p:cNvPicPr>
          <p:nvPr/>
        </p:nvPicPr>
        <p:blipFill rotWithShape="1">
          <a:blip r:embed="rId3"/>
          <a:srcRect t="27273"/>
          <a:stretch/>
        </p:blipFill>
        <p:spPr>
          <a:xfrm>
            <a:off x="1622786" y="2162011"/>
            <a:ext cx="3440830" cy="1816274"/>
          </a:xfrm>
          <a:prstGeom prst="rect">
            <a:avLst/>
          </a:prstGeom>
        </p:spPr>
      </p:pic>
      <p:sp>
        <p:nvSpPr>
          <p:cNvPr id="65" name="TextBox 64">
            <a:extLst>
              <a:ext uri="{FF2B5EF4-FFF2-40B4-BE49-F238E27FC236}">
                <a16:creationId xmlns:a16="http://schemas.microsoft.com/office/drawing/2014/main" id="{78B63499-8702-49B2-A070-87C9DD7CBA7E}"/>
              </a:ext>
            </a:extLst>
          </p:cNvPr>
          <p:cNvSpPr txBox="1"/>
          <p:nvPr/>
        </p:nvSpPr>
        <p:spPr>
          <a:xfrm>
            <a:off x="4939067" y="2158432"/>
            <a:ext cx="6782626" cy="1200329"/>
          </a:xfrm>
          <a:prstGeom prst="rect">
            <a:avLst/>
          </a:prstGeom>
          <a:noFill/>
        </p:spPr>
        <p:txBody>
          <a:bodyPr wrap="none" rtlCol="0">
            <a:spAutoFit/>
          </a:bodyPr>
          <a:lstStyle/>
          <a:p>
            <a:r>
              <a:rPr lang="en-US" dirty="0"/>
              <a:t>Sample, then randomly choose a point in that glance. </a:t>
            </a:r>
          </a:p>
          <a:p>
            <a:r>
              <a:rPr lang="en-US" dirty="0"/>
              <a:t>Example:     2.1s, glance anchor at rand(2.1) </a:t>
            </a:r>
            <a:r>
              <a:rPr lang="en-US" dirty="0">
                <a:sym typeface="Wingdings" panose="05000000000000000000" pitchFamily="2" charset="2"/>
              </a:rPr>
              <a:t> 0.9 </a:t>
            </a:r>
            <a:br>
              <a:rPr lang="en-US" dirty="0">
                <a:sym typeface="Wingdings" panose="05000000000000000000" pitchFamily="2" charset="2"/>
              </a:rPr>
            </a:br>
            <a:r>
              <a:rPr lang="en-US" dirty="0">
                <a:sym typeface="Wingdings" panose="05000000000000000000" pitchFamily="2" charset="2"/>
              </a:rPr>
              <a:t> overshot = 2.1-0.9=1.2s </a:t>
            </a:r>
          </a:p>
        </p:txBody>
      </p:sp>
      <p:cxnSp>
        <p:nvCxnSpPr>
          <p:cNvPr id="67" name="Straight Arrow Connector 66">
            <a:extLst>
              <a:ext uri="{FF2B5EF4-FFF2-40B4-BE49-F238E27FC236}">
                <a16:creationId xmlns:a16="http://schemas.microsoft.com/office/drawing/2014/main" id="{2147185C-FDB7-4456-984A-960D5C195A70}"/>
              </a:ext>
            </a:extLst>
          </p:cNvPr>
          <p:cNvCxnSpPr>
            <a:cxnSpLocks/>
          </p:cNvCxnSpPr>
          <p:nvPr/>
        </p:nvCxnSpPr>
        <p:spPr bwMode="auto">
          <a:xfrm>
            <a:off x="2719819" y="3379764"/>
            <a:ext cx="3527041" cy="14205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8" name="Rectangle 67">
            <a:extLst>
              <a:ext uri="{FF2B5EF4-FFF2-40B4-BE49-F238E27FC236}">
                <a16:creationId xmlns:a16="http://schemas.microsoft.com/office/drawing/2014/main" id="{82D61397-66C6-4F86-900C-9541CA071CD3}"/>
              </a:ext>
            </a:extLst>
          </p:cNvPr>
          <p:cNvSpPr/>
          <p:nvPr/>
        </p:nvSpPr>
        <p:spPr bwMode="auto">
          <a:xfrm>
            <a:off x="6480358" y="3497153"/>
            <a:ext cx="1867497" cy="364421"/>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cxnSp>
        <p:nvCxnSpPr>
          <p:cNvPr id="71" name="Straight Arrow Connector 70">
            <a:extLst>
              <a:ext uri="{FF2B5EF4-FFF2-40B4-BE49-F238E27FC236}">
                <a16:creationId xmlns:a16="http://schemas.microsoft.com/office/drawing/2014/main" id="{90E23D4B-188C-4CB6-9903-6E8F9F9B869B}"/>
              </a:ext>
            </a:extLst>
          </p:cNvPr>
          <p:cNvCxnSpPr>
            <a:cxnSpLocks/>
          </p:cNvCxnSpPr>
          <p:nvPr/>
        </p:nvCxnSpPr>
        <p:spPr bwMode="auto">
          <a:xfrm flipH="1">
            <a:off x="6462884" y="4488188"/>
            <a:ext cx="1867496" cy="0"/>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p:spPr>
      </p:cxnSp>
      <p:sp>
        <p:nvSpPr>
          <p:cNvPr id="73" name="Rectangle 72">
            <a:extLst>
              <a:ext uri="{FF2B5EF4-FFF2-40B4-BE49-F238E27FC236}">
                <a16:creationId xmlns:a16="http://schemas.microsoft.com/office/drawing/2014/main" id="{663B3FB0-62DC-4279-860A-53E13E00A099}"/>
              </a:ext>
            </a:extLst>
          </p:cNvPr>
          <p:cNvSpPr/>
          <p:nvPr/>
        </p:nvSpPr>
        <p:spPr>
          <a:xfrm>
            <a:off x="7030104" y="4088815"/>
            <a:ext cx="843501" cy="461665"/>
          </a:xfrm>
          <a:prstGeom prst="rect">
            <a:avLst/>
          </a:prstGeom>
        </p:spPr>
        <p:txBody>
          <a:bodyPr wrap="none">
            <a:spAutoFit/>
          </a:bodyPr>
          <a:lstStyle/>
          <a:p>
            <a:r>
              <a:rPr lang="en-US" dirty="0"/>
              <a:t>2.1s, </a:t>
            </a:r>
          </a:p>
        </p:txBody>
      </p:sp>
      <p:cxnSp>
        <p:nvCxnSpPr>
          <p:cNvPr id="75" name="Straight Connector 74">
            <a:extLst>
              <a:ext uri="{FF2B5EF4-FFF2-40B4-BE49-F238E27FC236}">
                <a16:creationId xmlns:a16="http://schemas.microsoft.com/office/drawing/2014/main" id="{09369E1B-7A8F-4C9E-AD8F-F7A6611A57A3}"/>
              </a:ext>
            </a:extLst>
          </p:cNvPr>
          <p:cNvCxnSpPr/>
          <p:nvPr/>
        </p:nvCxnSpPr>
        <p:spPr bwMode="auto">
          <a:xfrm flipV="1">
            <a:off x="7396800" y="3311916"/>
            <a:ext cx="0" cy="73489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6" name="Straight Arrow Connector 75">
            <a:extLst>
              <a:ext uri="{FF2B5EF4-FFF2-40B4-BE49-F238E27FC236}">
                <a16:creationId xmlns:a16="http://schemas.microsoft.com/office/drawing/2014/main" id="{494473EB-34F7-49F4-8382-2EE4D72BBECC}"/>
              </a:ext>
            </a:extLst>
          </p:cNvPr>
          <p:cNvCxnSpPr>
            <a:cxnSpLocks/>
          </p:cNvCxnSpPr>
          <p:nvPr/>
        </p:nvCxnSpPr>
        <p:spPr bwMode="auto">
          <a:xfrm flipH="1">
            <a:off x="6480358" y="4149080"/>
            <a:ext cx="971496" cy="0"/>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p:spPr>
      </p:cxnSp>
      <p:sp>
        <p:nvSpPr>
          <p:cNvPr id="78" name="Rectangle 77">
            <a:extLst>
              <a:ext uri="{FF2B5EF4-FFF2-40B4-BE49-F238E27FC236}">
                <a16:creationId xmlns:a16="http://schemas.microsoft.com/office/drawing/2014/main" id="{83D015F8-34C3-4CD6-BFC8-87B0BF23BCBF}"/>
              </a:ext>
            </a:extLst>
          </p:cNvPr>
          <p:cNvSpPr/>
          <p:nvPr/>
        </p:nvSpPr>
        <p:spPr>
          <a:xfrm>
            <a:off x="6609710" y="3771571"/>
            <a:ext cx="843501" cy="461665"/>
          </a:xfrm>
          <a:prstGeom prst="rect">
            <a:avLst/>
          </a:prstGeom>
        </p:spPr>
        <p:txBody>
          <a:bodyPr wrap="none">
            <a:spAutoFit/>
          </a:bodyPr>
          <a:lstStyle/>
          <a:p>
            <a:r>
              <a:rPr lang="en-US" dirty="0"/>
              <a:t>0.9s, </a:t>
            </a:r>
          </a:p>
        </p:txBody>
      </p:sp>
      <p:sp>
        <p:nvSpPr>
          <p:cNvPr id="79" name="Rectangle 78">
            <a:extLst>
              <a:ext uri="{FF2B5EF4-FFF2-40B4-BE49-F238E27FC236}">
                <a16:creationId xmlns:a16="http://schemas.microsoft.com/office/drawing/2014/main" id="{C64FF82A-2F87-4912-9D57-12B036B67EC2}"/>
              </a:ext>
            </a:extLst>
          </p:cNvPr>
          <p:cNvSpPr/>
          <p:nvPr/>
        </p:nvSpPr>
        <p:spPr>
          <a:xfrm>
            <a:off x="7524795" y="3754542"/>
            <a:ext cx="843501" cy="461665"/>
          </a:xfrm>
          <a:prstGeom prst="rect">
            <a:avLst/>
          </a:prstGeom>
        </p:spPr>
        <p:txBody>
          <a:bodyPr wrap="none">
            <a:spAutoFit/>
          </a:bodyPr>
          <a:lstStyle/>
          <a:p>
            <a:r>
              <a:rPr lang="en-US" dirty="0"/>
              <a:t>1.2s, </a:t>
            </a:r>
          </a:p>
        </p:txBody>
      </p:sp>
      <p:cxnSp>
        <p:nvCxnSpPr>
          <p:cNvPr id="80" name="Straight Arrow Connector 79">
            <a:extLst>
              <a:ext uri="{FF2B5EF4-FFF2-40B4-BE49-F238E27FC236}">
                <a16:creationId xmlns:a16="http://schemas.microsoft.com/office/drawing/2014/main" id="{16279387-2256-4875-986E-F6A4707B3DA6}"/>
              </a:ext>
            </a:extLst>
          </p:cNvPr>
          <p:cNvCxnSpPr>
            <a:cxnSpLocks/>
          </p:cNvCxnSpPr>
          <p:nvPr/>
        </p:nvCxnSpPr>
        <p:spPr bwMode="auto">
          <a:xfrm flipH="1">
            <a:off x="7445070" y="4149080"/>
            <a:ext cx="883178" cy="0"/>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p:spPr>
      </p:cxnSp>
    </p:spTree>
    <p:extLst>
      <p:ext uri="{BB962C8B-B14F-4D97-AF65-F5344CB8AC3E}">
        <p14:creationId xmlns:p14="http://schemas.microsoft.com/office/powerpoint/2010/main" val="3081094259"/>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487488" y="620688"/>
            <a:ext cx="8894762" cy="1143000"/>
          </a:xfrm>
        </p:spPr>
        <p:txBody>
          <a:bodyPr/>
          <a:lstStyle/>
          <a:p>
            <a:r>
              <a:rPr lang="en-US" sz="3600" b="1" dirty="0"/>
              <a:t>Alternative 3: Use of overshot distributions</a:t>
            </a:r>
            <a:br>
              <a:rPr lang="en-US" sz="3600" b="1" dirty="0"/>
            </a:br>
            <a:r>
              <a:rPr lang="en-US" sz="3600" b="1" dirty="0"/>
              <a:t>(details in next slides)</a:t>
            </a:r>
            <a:endParaRPr lang="sv-SE" sz="3600" b="1" dirty="0"/>
          </a:p>
        </p:txBody>
      </p:sp>
      <p:sp>
        <p:nvSpPr>
          <p:cNvPr id="2" name="TextBox 1">
            <a:extLst>
              <a:ext uri="{FF2B5EF4-FFF2-40B4-BE49-F238E27FC236}">
                <a16:creationId xmlns:a16="http://schemas.microsoft.com/office/drawing/2014/main" id="{94D8BA48-3AD2-409A-9756-196706B4F25D}"/>
              </a:ext>
            </a:extLst>
          </p:cNvPr>
          <p:cNvSpPr txBox="1"/>
          <p:nvPr/>
        </p:nvSpPr>
        <p:spPr>
          <a:xfrm>
            <a:off x="839416" y="2132856"/>
            <a:ext cx="10513168" cy="3416320"/>
          </a:xfrm>
          <a:prstGeom prst="rect">
            <a:avLst/>
          </a:prstGeom>
          <a:noFill/>
        </p:spPr>
        <p:txBody>
          <a:bodyPr wrap="square" rtlCol="0">
            <a:spAutoFit/>
          </a:bodyPr>
          <a:lstStyle/>
          <a:p>
            <a:r>
              <a:rPr lang="en-US" dirty="0"/>
              <a:t>Main assumption/limitation</a:t>
            </a:r>
          </a:p>
          <a:p>
            <a:pPr marL="342900" indent="-342900">
              <a:buFont typeface="Arial" panose="020B0604020202020204" pitchFamily="34" charset="0"/>
              <a:buChar char="•"/>
            </a:pPr>
            <a:r>
              <a:rPr lang="en-US" dirty="0"/>
              <a:t>Can/should only be done if information about on/off road glances before the anchor point does not matter, as with the overshot, we do not know what is before. Make sure that is the case before using it </a:t>
            </a:r>
          </a:p>
          <a:p>
            <a:endParaRPr lang="en-US" dirty="0"/>
          </a:p>
          <a:p>
            <a:endParaRPr lang="en-US" dirty="0"/>
          </a:p>
          <a:p>
            <a:r>
              <a:rPr lang="en-US" dirty="0"/>
              <a:t>Main benefit:</a:t>
            </a:r>
          </a:p>
          <a:p>
            <a:pPr marL="342900" indent="-342900">
              <a:buFont typeface="Arial" panose="020B0604020202020204" pitchFamily="34" charset="0"/>
              <a:buChar char="•"/>
            </a:pPr>
            <a:r>
              <a:rPr lang="en-US" dirty="0"/>
              <a:t>We only need to sample from one glance distribution </a:t>
            </a:r>
            <a:r>
              <a:rPr lang="en-US" dirty="0">
                <a:sym typeface="Wingdings" panose="05000000000000000000" pitchFamily="2" charset="2"/>
              </a:rPr>
              <a:t> reduce # sims needed much  if/when we can use it, we should.</a:t>
            </a:r>
            <a:endParaRPr lang="en-US" dirty="0"/>
          </a:p>
        </p:txBody>
      </p:sp>
    </p:spTree>
    <p:extLst>
      <p:ext uri="{BB962C8B-B14F-4D97-AF65-F5344CB8AC3E}">
        <p14:creationId xmlns:p14="http://schemas.microsoft.com/office/powerpoint/2010/main" val="415024802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02699" y="404664"/>
            <a:ext cx="8894762" cy="1143000"/>
          </a:xfrm>
        </p:spPr>
        <p:txBody>
          <a:bodyPr/>
          <a:lstStyle/>
          <a:p>
            <a:r>
              <a:rPr lang="en-US" sz="3600" b="1" dirty="0"/>
              <a:t>Alternative 4: Other?</a:t>
            </a:r>
            <a:endParaRPr lang="sv-SE" sz="3600" b="1" dirty="0"/>
          </a:p>
        </p:txBody>
      </p:sp>
      <p:sp>
        <p:nvSpPr>
          <p:cNvPr id="2" name="TextBox 1">
            <a:extLst>
              <a:ext uri="{FF2B5EF4-FFF2-40B4-BE49-F238E27FC236}">
                <a16:creationId xmlns:a16="http://schemas.microsoft.com/office/drawing/2014/main" id="{94D8BA48-3AD2-409A-9756-196706B4F25D}"/>
              </a:ext>
            </a:extLst>
          </p:cNvPr>
          <p:cNvSpPr txBox="1"/>
          <p:nvPr/>
        </p:nvSpPr>
        <p:spPr>
          <a:xfrm>
            <a:off x="2567608" y="1844825"/>
            <a:ext cx="5880136" cy="830997"/>
          </a:xfrm>
          <a:prstGeom prst="rect">
            <a:avLst/>
          </a:prstGeom>
          <a:noFill/>
        </p:spPr>
        <p:txBody>
          <a:bodyPr wrap="none" rtlCol="0">
            <a:spAutoFit/>
          </a:bodyPr>
          <a:lstStyle/>
          <a:p>
            <a:r>
              <a:rPr lang="en-US" dirty="0"/>
              <a:t>Depending on model, it may be other anchors </a:t>
            </a:r>
          </a:p>
          <a:p>
            <a:r>
              <a:rPr lang="en-US" dirty="0"/>
              <a:t>For example: looming detection threshold. </a:t>
            </a:r>
          </a:p>
        </p:txBody>
      </p:sp>
    </p:spTree>
    <p:extLst>
      <p:ext uri="{BB962C8B-B14F-4D97-AF65-F5344CB8AC3E}">
        <p14:creationId xmlns:p14="http://schemas.microsoft.com/office/powerpoint/2010/main" val="375239130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487488" y="2564904"/>
            <a:ext cx="8894762" cy="1143000"/>
          </a:xfrm>
        </p:spPr>
        <p:txBody>
          <a:bodyPr/>
          <a:lstStyle/>
          <a:p>
            <a:r>
              <a:rPr lang="en-US" sz="3600" b="1" dirty="0"/>
              <a:t>Overshot distribution, what is it..</a:t>
            </a:r>
            <a:endParaRPr lang="sv-SE" sz="3600" b="1" dirty="0"/>
          </a:p>
        </p:txBody>
      </p:sp>
    </p:spTree>
    <p:extLst>
      <p:ext uri="{BB962C8B-B14F-4D97-AF65-F5344CB8AC3E}">
        <p14:creationId xmlns:p14="http://schemas.microsoft.com/office/powerpoint/2010/main" val="2308980062"/>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Simple example EOFF distribution</a:t>
            </a:r>
            <a:endParaRPr lang="sv-SE" sz="3600" b="1" dirty="0"/>
          </a:p>
        </p:txBody>
      </p:sp>
      <p:cxnSp>
        <p:nvCxnSpPr>
          <p:cNvPr id="4" name="Straight Arrow Connector 3"/>
          <p:cNvCxnSpPr/>
          <p:nvPr/>
        </p:nvCxnSpPr>
        <p:spPr bwMode="auto">
          <a:xfrm flipV="1">
            <a:off x="5321381" y="1599991"/>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5321381" y="3378072"/>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 name="Rectangle 12"/>
          <p:cNvSpPr/>
          <p:nvPr/>
        </p:nvSpPr>
        <p:spPr bwMode="auto">
          <a:xfrm>
            <a:off x="5537405" y="1953046"/>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9" name="Rectangle 48"/>
          <p:cNvSpPr/>
          <p:nvPr/>
        </p:nvSpPr>
        <p:spPr bwMode="auto">
          <a:xfrm>
            <a:off x="6065341" y="1951255"/>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0" name="Rectangle 49"/>
          <p:cNvSpPr/>
          <p:nvPr/>
        </p:nvSpPr>
        <p:spPr bwMode="auto">
          <a:xfrm>
            <a:off x="6591735" y="1959689"/>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1" name="TextBox 50"/>
          <p:cNvSpPr txBox="1"/>
          <p:nvPr/>
        </p:nvSpPr>
        <p:spPr>
          <a:xfrm>
            <a:off x="5568975" y="3340588"/>
            <a:ext cx="306622" cy="369332"/>
          </a:xfrm>
          <a:prstGeom prst="rect">
            <a:avLst/>
          </a:prstGeom>
          <a:noFill/>
        </p:spPr>
        <p:txBody>
          <a:bodyPr wrap="square" rtlCol="0">
            <a:spAutoFit/>
          </a:bodyPr>
          <a:lstStyle/>
          <a:p>
            <a:r>
              <a:rPr lang="sv-SE" sz="1800" dirty="0"/>
              <a:t>1</a:t>
            </a:r>
            <a:endParaRPr lang="sv-SE" dirty="0"/>
          </a:p>
        </p:txBody>
      </p:sp>
      <p:sp>
        <p:nvSpPr>
          <p:cNvPr id="52" name="TextBox 51"/>
          <p:cNvSpPr txBox="1"/>
          <p:nvPr/>
        </p:nvSpPr>
        <p:spPr>
          <a:xfrm>
            <a:off x="6095329" y="3352909"/>
            <a:ext cx="300082" cy="369332"/>
          </a:xfrm>
          <a:prstGeom prst="rect">
            <a:avLst/>
          </a:prstGeom>
          <a:noFill/>
        </p:spPr>
        <p:txBody>
          <a:bodyPr wrap="none" rtlCol="0">
            <a:spAutoFit/>
          </a:bodyPr>
          <a:lstStyle/>
          <a:p>
            <a:r>
              <a:rPr lang="sv-SE" sz="1800" dirty="0"/>
              <a:t>2</a:t>
            </a:r>
            <a:endParaRPr lang="sv-SE" dirty="0"/>
          </a:p>
        </p:txBody>
      </p:sp>
      <p:sp>
        <p:nvSpPr>
          <p:cNvPr id="53" name="TextBox 52"/>
          <p:cNvSpPr txBox="1"/>
          <p:nvPr/>
        </p:nvSpPr>
        <p:spPr>
          <a:xfrm>
            <a:off x="6620694" y="3349884"/>
            <a:ext cx="291206" cy="369332"/>
          </a:xfrm>
          <a:prstGeom prst="rect">
            <a:avLst/>
          </a:prstGeom>
          <a:noFill/>
        </p:spPr>
        <p:txBody>
          <a:bodyPr wrap="square" rtlCol="0">
            <a:spAutoFit/>
          </a:bodyPr>
          <a:lstStyle/>
          <a:p>
            <a:r>
              <a:rPr lang="sv-SE" sz="1800" dirty="0"/>
              <a:t>3</a:t>
            </a:r>
            <a:endParaRPr lang="sv-SE" dirty="0"/>
          </a:p>
        </p:txBody>
      </p:sp>
      <p:sp>
        <p:nvSpPr>
          <p:cNvPr id="54" name="TextBox 53"/>
          <p:cNvSpPr txBox="1"/>
          <p:nvPr/>
        </p:nvSpPr>
        <p:spPr>
          <a:xfrm>
            <a:off x="4768075" y="1815302"/>
            <a:ext cx="588623" cy="369332"/>
          </a:xfrm>
          <a:prstGeom prst="rect">
            <a:avLst/>
          </a:prstGeom>
          <a:noFill/>
        </p:spPr>
        <p:txBody>
          <a:bodyPr wrap="none" rtlCol="0">
            <a:spAutoFit/>
          </a:bodyPr>
          <a:lstStyle/>
          <a:p>
            <a:r>
              <a:rPr lang="sv-SE" sz="1800" dirty="0"/>
              <a:t>0.33</a:t>
            </a:r>
          </a:p>
        </p:txBody>
      </p:sp>
      <p:sp>
        <p:nvSpPr>
          <p:cNvPr id="55" name="TextBox 54"/>
          <p:cNvSpPr txBox="1"/>
          <p:nvPr/>
        </p:nvSpPr>
        <p:spPr>
          <a:xfrm>
            <a:off x="5292699" y="3583376"/>
            <a:ext cx="1877437" cy="369332"/>
          </a:xfrm>
          <a:prstGeom prst="rect">
            <a:avLst/>
          </a:prstGeom>
          <a:noFill/>
        </p:spPr>
        <p:txBody>
          <a:bodyPr wrap="none" rtlCol="0">
            <a:spAutoFit/>
          </a:bodyPr>
          <a:lstStyle/>
          <a:p>
            <a:r>
              <a:rPr lang="sv-SE" sz="1800" dirty="0"/>
              <a:t>EOFF duration [s]</a:t>
            </a:r>
          </a:p>
        </p:txBody>
      </p:sp>
      <p:sp>
        <p:nvSpPr>
          <p:cNvPr id="56" name="TextBox 55"/>
          <p:cNvSpPr txBox="1"/>
          <p:nvPr/>
        </p:nvSpPr>
        <p:spPr>
          <a:xfrm rot="16200000">
            <a:off x="3992580" y="2336465"/>
            <a:ext cx="1210588" cy="369332"/>
          </a:xfrm>
          <a:prstGeom prst="rect">
            <a:avLst/>
          </a:prstGeom>
          <a:noFill/>
        </p:spPr>
        <p:txBody>
          <a:bodyPr wrap="none" rtlCol="0">
            <a:spAutoFit/>
          </a:bodyPr>
          <a:lstStyle/>
          <a:p>
            <a:r>
              <a:rPr lang="sv-SE" sz="1800" dirty="0" err="1"/>
              <a:t>Probability</a:t>
            </a:r>
            <a:endParaRPr lang="sv-SE" sz="1800" dirty="0"/>
          </a:p>
        </p:txBody>
      </p:sp>
      <p:cxnSp>
        <p:nvCxnSpPr>
          <p:cNvPr id="5" name="Straight Connector 4"/>
          <p:cNvCxnSpPr/>
          <p:nvPr/>
        </p:nvCxnSpPr>
        <p:spPr bwMode="auto">
          <a:xfrm>
            <a:off x="2063552" y="5661248"/>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bwMode="auto">
          <a:xfrm>
            <a:off x="2423593" y="5517232"/>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1" name="Rectangle 70"/>
          <p:cNvSpPr/>
          <p:nvPr/>
        </p:nvSpPr>
        <p:spPr bwMode="auto">
          <a:xfrm>
            <a:off x="3908156" y="5517231"/>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b="1" dirty="0"/>
          </a:p>
        </p:txBody>
      </p:sp>
      <p:sp>
        <p:nvSpPr>
          <p:cNvPr id="73" name="Rectangle 72"/>
          <p:cNvSpPr/>
          <p:nvPr/>
        </p:nvSpPr>
        <p:spPr bwMode="auto">
          <a:xfrm>
            <a:off x="3077371" y="5517231"/>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6" name="Rectangle 75"/>
          <p:cNvSpPr/>
          <p:nvPr/>
        </p:nvSpPr>
        <p:spPr bwMode="auto">
          <a:xfrm>
            <a:off x="3658509" y="5517231"/>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7" name="Rectangle 76"/>
          <p:cNvSpPr/>
          <p:nvPr/>
        </p:nvSpPr>
        <p:spPr bwMode="auto">
          <a:xfrm>
            <a:off x="4743524" y="5517231"/>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8" name="Rectangle 77"/>
          <p:cNvSpPr/>
          <p:nvPr/>
        </p:nvSpPr>
        <p:spPr bwMode="auto">
          <a:xfrm>
            <a:off x="4336396" y="5517231"/>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9" name="Rectangle 78"/>
          <p:cNvSpPr/>
          <p:nvPr/>
        </p:nvSpPr>
        <p:spPr bwMode="auto">
          <a:xfrm>
            <a:off x="5740352" y="5525001"/>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0" name="Rectangle 79"/>
          <p:cNvSpPr/>
          <p:nvPr/>
        </p:nvSpPr>
        <p:spPr bwMode="auto">
          <a:xfrm>
            <a:off x="5950634" y="5517231"/>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1" name="Rectangle 80"/>
          <p:cNvSpPr/>
          <p:nvPr/>
        </p:nvSpPr>
        <p:spPr bwMode="auto">
          <a:xfrm>
            <a:off x="6591735" y="5517231"/>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2" name="Rectangle 81"/>
          <p:cNvSpPr/>
          <p:nvPr/>
        </p:nvSpPr>
        <p:spPr bwMode="auto">
          <a:xfrm>
            <a:off x="7778103" y="5517231"/>
            <a:ext cx="432048"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3" name="Rectangle 82"/>
          <p:cNvSpPr/>
          <p:nvPr/>
        </p:nvSpPr>
        <p:spPr bwMode="auto">
          <a:xfrm>
            <a:off x="8330336" y="5517231"/>
            <a:ext cx="14401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4" name="Rectangle 83"/>
          <p:cNvSpPr/>
          <p:nvPr/>
        </p:nvSpPr>
        <p:spPr bwMode="auto">
          <a:xfrm>
            <a:off x="9078005" y="5517231"/>
            <a:ext cx="284286" cy="14401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 name="TextBox 7"/>
          <p:cNvSpPr txBox="1"/>
          <p:nvPr/>
        </p:nvSpPr>
        <p:spPr>
          <a:xfrm>
            <a:off x="3465336" y="4167412"/>
            <a:ext cx="4217821" cy="461665"/>
          </a:xfrm>
          <a:prstGeom prst="rect">
            <a:avLst/>
          </a:prstGeom>
          <a:noFill/>
        </p:spPr>
        <p:txBody>
          <a:bodyPr wrap="none" rtlCol="0">
            <a:spAutoFit/>
          </a:bodyPr>
          <a:lstStyle/>
          <a:p>
            <a:r>
              <a:rPr lang="sv-SE" dirty="0" err="1"/>
              <a:t>Equal</a:t>
            </a:r>
            <a:r>
              <a:rPr lang="sv-SE" dirty="0"/>
              <a:t> </a:t>
            </a:r>
            <a:r>
              <a:rPr lang="sv-SE" dirty="0" err="1"/>
              <a:t>probability</a:t>
            </a:r>
            <a:r>
              <a:rPr lang="sv-SE" dirty="0"/>
              <a:t> </a:t>
            </a:r>
            <a:r>
              <a:rPr lang="sv-SE" dirty="0" err="1"/>
              <a:t>of</a:t>
            </a:r>
            <a:r>
              <a:rPr lang="sv-SE" dirty="0"/>
              <a:t> </a:t>
            </a:r>
            <a:r>
              <a:rPr lang="sv-SE" dirty="0" err="1"/>
              <a:t>occuring</a:t>
            </a:r>
            <a:r>
              <a:rPr lang="sv-SE" dirty="0"/>
              <a:t> </a:t>
            </a:r>
            <a:r>
              <a:rPr lang="sv-SE" dirty="0">
                <a:sym typeface="Wingdings" panose="05000000000000000000" pitchFamily="2" charset="2"/>
              </a:rPr>
              <a:t></a:t>
            </a:r>
            <a:endParaRPr lang="sv-SE" dirty="0"/>
          </a:p>
        </p:txBody>
      </p:sp>
      <p:sp>
        <p:nvSpPr>
          <p:cNvPr id="15" name="TextBox 14"/>
          <p:cNvSpPr txBox="1"/>
          <p:nvPr/>
        </p:nvSpPr>
        <p:spPr>
          <a:xfrm>
            <a:off x="5359894" y="5670569"/>
            <a:ext cx="821443" cy="461665"/>
          </a:xfrm>
          <a:prstGeom prst="rect">
            <a:avLst/>
          </a:prstGeom>
          <a:noFill/>
        </p:spPr>
        <p:txBody>
          <a:bodyPr wrap="none" rtlCol="0">
            <a:spAutoFit/>
          </a:bodyPr>
          <a:lstStyle/>
          <a:p>
            <a:r>
              <a:rPr lang="sv-SE" dirty="0" err="1"/>
              <a:t>Time</a:t>
            </a:r>
            <a:endParaRPr lang="sv-SE" dirty="0"/>
          </a:p>
        </p:txBody>
      </p:sp>
      <p:sp>
        <p:nvSpPr>
          <p:cNvPr id="86" name="TextBox 85"/>
          <p:cNvSpPr txBox="1"/>
          <p:nvPr/>
        </p:nvSpPr>
        <p:spPr>
          <a:xfrm>
            <a:off x="1592509" y="4900320"/>
            <a:ext cx="2969724" cy="369332"/>
          </a:xfrm>
          <a:prstGeom prst="rect">
            <a:avLst/>
          </a:prstGeom>
          <a:noFill/>
        </p:spPr>
        <p:txBody>
          <a:bodyPr wrap="none" rtlCol="0">
            <a:spAutoFit/>
          </a:bodyPr>
          <a:lstStyle/>
          <a:p>
            <a:r>
              <a:rPr lang="sv-SE" sz="1800" dirty="0"/>
              <a:t>Eyes off-road </a:t>
            </a:r>
            <a:r>
              <a:rPr lang="sv-SE" sz="1800" dirty="0" err="1"/>
              <a:t>glances</a:t>
            </a:r>
            <a:r>
              <a:rPr lang="sv-SE" sz="1800" dirty="0"/>
              <a:t> (EOFF)</a:t>
            </a:r>
          </a:p>
        </p:txBody>
      </p:sp>
      <p:cxnSp>
        <p:nvCxnSpPr>
          <p:cNvPr id="28" name="Straight Arrow Connector 27"/>
          <p:cNvCxnSpPr>
            <a:stCxn id="86" idx="2"/>
            <a:endCxn id="73" idx="0"/>
          </p:cNvCxnSpPr>
          <p:nvPr/>
        </p:nvCxnSpPr>
        <p:spPr bwMode="auto">
          <a:xfrm>
            <a:off x="3077371" y="5269653"/>
            <a:ext cx="216024" cy="24757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3716041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609872" y="260648"/>
            <a:ext cx="9157266" cy="1143000"/>
          </a:xfrm>
        </p:spPr>
        <p:txBody>
          <a:bodyPr/>
          <a:lstStyle/>
          <a:p>
            <a:r>
              <a:rPr lang="en-US" sz="3600" b="1" dirty="0"/>
              <a:t>Size bias in sampling – “throw a dart” </a:t>
            </a:r>
            <a:endParaRPr lang="sv-SE" sz="3600" b="1" dirty="0"/>
          </a:p>
        </p:txBody>
      </p:sp>
      <p:pic>
        <p:nvPicPr>
          <p:cNvPr id="2" name="Picture 1"/>
          <p:cNvPicPr>
            <a:picLocks noChangeAspect="1"/>
          </p:cNvPicPr>
          <p:nvPr/>
        </p:nvPicPr>
        <p:blipFill>
          <a:blip r:embed="rId3"/>
          <a:stretch>
            <a:fillRect/>
          </a:stretch>
        </p:blipFill>
        <p:spPr>
          <a:xfrm>
            <a:off x="1827089" y="1556793"/>
            <a:ext cx="5224261" cy="3628755"/>
          </a:xfrm>
          <a:prstGeom prst="rect">
            <a:avLst/>
          </a:prstGeom>
        </p:spPr>
      </p:pic>
      <p:pic>
        <p:nvPicPr>
          <p:cNvPr id="3" name="Picture 2"/>
          <p:cNvPicPr>
            <a:picLocks noChangeAspect="1"/>
          </p:cNvPicPr>
          <p:nvPr/>
        </p:nvPicPr>
        <p:blipFill>
          <a:blip r:embed="rId4"/>
          <a:stretch>
            <a:fillRect/>
          </a:stretch>
        </p:blipFill>
        <p:spPr>
          <a:xfrm>
            <a:off x="7194907" y="1653308"/>
            <a:ext cx="3267334" cy="3280966"/>
          </a:xfrm>
          <a:prstGeom prst="rect">
            <a:avLst/>
          </a:prstGeom>
        </p:spPr>
      </p:pic>
      <p:sp>
        <p:nvSpPr>
          <p:cNvPr id="4" name="TextBox 3"/>
          <p:cNvSpPr txBox="1"/>
          <p:nvPr/>
        </p:nvSpPr>
        <p:spPr>
          <a:xfrm>
            <a:off x="2360373" y="1053506"/>
            <a:ext cx="6056466" cy="830997"/>
          </a:xfrm>
          <a:prstGeom prst="rect">
            <a:avLst/>
          </a:prstGeom>
          <a:noFill/>
        </p:spPr>
        <p:txBody>
          <a:bodyPr wrap="none" rtlCol="0">
            <a:spAutoFit/>
          </a:bodyPr>
          <a:lstStyle/>
          <a:p>
            <a:r>
              <a:rPr lang="sv-SE" dirty="0" err="1"/>
              <a:t>Higher</a:t>
            </a:r>
            <a:r>
              <a:rPr lang="sv-SE" dirty="0"/>
              <a:t> </a:t>
            </a:r>
            <a:r>
              <a:rPr lang="sv-SE" dirty="0" err="1"/>
              <a:t>probability</a:t>
            </a:r>
            <a:r>
              <a:rPr lang="sv-SE" dirty="0"/>
              <a:t> </a:t>
            </a:r>
            <a:r>
              <a:rPr lang="sv-SE" dirty="0" err="1"/>
              <a:t>of</a:t>
            </a:r>
            <a:r>
              <a:rPr lang="sv-SE" dirty="0"/>
              <a:t> ”</a:t>
            </a:r>
            <a:r>
              <a:rPr lang="sv-SE" dirty="0" err="1"/>
              <a:t>hitting</a:t>
            </a:r>
            <a:r>
              <a:rPr lang="sv-SE" dirty="0"/>
              <a:t>” a </a:t>
            </a:r>
            <a:r>
              <a:rPr lang="sv-SE" dirty="0" err="1"/>
              <a:t>longer</a:t>
            </a:r>
            <a:r>
              <a:rPr lang="sv-SE" dirty="0"/>
              <a:t> </a:t>
            </a:r>
            <a:r>
              <a:rPr lang="sv-SE" dirty="0" err="1"/>
              <a:t>glance</a:t>
            </a:r>
            <a:r>
              <a:rPr lang="sv-SE" dirty="0"/>
              <a:t>. </a:t>
            </a:r>
            <a:br>
              <a:rPr lang="sv-SE" dirty="0"/>
            </a:br>
            <a:endParaRPr lang="sv-SE" dirty="0"/>
          </a:p>
        </p:txBody>
      </p:sp>
      <p:sp>
        <p:nvSpPr>
          <p:cNvPr id="266" name="TextBox 265"/>
          <p:cNvSpPr txBox="1"/>
          <p:nvPr/>
        </p:nvSpPr>
        <p:spPr>
          <a:xfrm>
            <a:off x="1643387" y="5230731"/>
            <a:ext cx="5551520" cy="369332"/>
          </a:xfrm>
          <a:prstGeom prst="rect">
            <a:avLst/>
          </a:prstGeom>
          <a:noFill/>
        </p:spPr>
        <p:txBody>
          <a:bodyPr wrap="none" rtlCol="0">
            <a:spAutoFit/>
          </a:bodyPr>
          <a:lstStyle/>
          <a:p>
            <a:r>
              <a:rPr lang="sv-SE" sz="1800" dirty="0"/>
              <a:t>Note: </a:t>
            </a:r>
            <a:r>
              <a:rPr lang="sv-SE" sz="1800" dirty="0" err="1"/>
              <a:t>Discarded</a:t>
            </a:r>
            <a:r>
              <a:rPr lang="sv-SE" sz="1800" dirty="0"/>
              <a:t> ”</a:t>
            </a:r>
            <a:r>
              <a:rPr lang="sv-SE" sz="1800" dirty="0" err="1"/>
              <a:t>throws</a:t>
            </a:r>
            <a:r>
              <a:rPr lang="sv-SE" sz="1800" dirty="0"/>
              <a:t>” </a:t>
            </a:r>
            <a:r>
              <a:rPr lang="sv-SE" sz="1800" dirty="0" err="1"/>
              <a:t>that</a:t>
            </a:r>
            <a:r>
              <a:rPr lang="sv-SE" sz="1800" dirty="0"/>
              <a:t> </a:t>
            </a:r>
            <a:r>
              <a:rPr lang="sv-SE" sz="1800" dirty="0" err="1"/>
              <a:t>did</a:t>
            </a:r>
            <a:r>
              <a:rPr lang="sv-SE" sz="1800" dirty="0"/>
              <a:t> not hit an EOFF </a:t>
            </a:r>
            <a:r>
              <a:rPr lang="sv-SE" sz="1800" dirty="0" err="1"/>
              <a:t>glance</a:t>
            </a:r>
            <a:endParaRPr lang="sv-SE" sz="1800" dirty="0"/>
          </a:p>
        </p:txBody>
      </p:sp>
      <p:sp>
        <p:nvSpPr>
          <p:cNvPr id="6" name="Rectangle 5"/>
          <p:cNvSpPr/>
          <p:nvPr/>
        </p:nvSpPr>
        <p:spPr>
          <a:xfrm>
            <a:off x="2466856" y="5567236"/>
            <a:ext cx="6221432" cy="1200329"/>
          </a:xfrm>
          <a:prstGeom prst="rect">
            <a:avLst/>
          </a:prstGeom>
        </p:spPr>
        <p:txBody>
          <a:bodyPr wrap="square">
            <a:spAutoFit/>
          </a:bodyPr>
          <a:lstStyle/>
          <a:p>
            <a:r>
              <a:rPr lang="sv-SE" dirty="0">
                <a:sym typeface="Wingdings" panose="05000000000000000000" pitchFamily="2" charset="2"/>
              </a:rPr>
              <a:t>Extra info (not </a:t>
            </a:r>
            <a:r>
              <a:rPr lang="sv-SE" dirty="0" err="1">
                <a:sym typeface="Wingdings" panose="05000000000000000000" pitchFamily="2" charset="2"/>
              </a:rPr>
              <a:t>needed</a:t>
            </a:r>
            <a:r>
              <a:rPr lang="sv-SE" dirty="0">
                <a:sym typeface="Wingdings" panose="05000000000000000000" pitchFamily="2" charset="2"/>
              </a:rPr>
              <a:t>):To </a:t>
            </a:r>
            <a:r>
              <a:rPr lang="sv-SE" dirty="0" err="1">
                <a:sym typeface="Wingdings" panose="05000000000000000000" pitchFamily="2" charset="2"/>
              </a:rPr>
              <a:t>correct</a:t>
            </a:r>
            <a:r>
              <a:rPr lang="sv-SE" dirty="0">
                <a:sym typeface="Wingdings" panose="05000000000000000000" pitchFamily="2" charset="2"/>
              </a:rPr>
              <a:t> for </a:t>
            </a:r>
            <a:r>
              <a:rPr lang="sv-SE" dirty="0" err="1">
                <a:sym typeface="Wingdings" panose="05000000000000000000" pitchFamily="2" charset="2"/>
              </a:rPr>
              <a:t>size</a:t>
            </a:r>
            <a:r>
              <a:rPr lang="sv-SE" dirty="0">
                <a:sym typeface="Wingdings" panose="05000000000000000000" pitchFamily="2" charset="2"/>
              </a:rPr>
              <a:t> bias, </a:t>
            </a:r>
            <a:r>
              <a:rPr lang="sv-SE" dirty="0" err="1">
                <a:sym typeface="Wingdings" panose="05000000000000000000" pitchFamily="2" charset="2"/>
              </a:rPr>
              <a:t>scale</a:t>
            </a:r>
            <a:r>
              <a:rPr lang="sv-SE" dirty="0">
                <a:sym typeface="Wingdings" panose="05000000000000000000" pitchFamily="2" charset="2"/>
              </a:rPr>
              <a:t> by the duration and </a:t>
            </a:r>
            <a:r>
              <a:rPr lang="sv-SE" dirty="0" err="1">
                <a:sym typeface="Wingdings" panose="05000000000000000000" pitchFamily="2" charset="2"/>
              </a:rPr>
              <a:t>normalize</a:t>
            </a:r>
            <a:r>
              <a:rPr lang="sv-SE" dirty="0">
                <a:sym typeface="Wingdings" panose="05000000000000000000" pitchFamily="2" charset="2"/>
              </a:rPr>
              <a:t> </a:t>
            </a:r>
            <a:r>
              <a:rPr lang="sv-SE" dirty="0" err="1">
                <a:sym typeface="Wingdings" panose="05000000000000000000" pitchFamily="2" charset="2"/>
              </a:rPr>
              <a:t>with</a:t>
            </a:r>
            <a:r>
              <a:rPr lang="sv-SE" dirty="0">
                <a:sym typeface="Wingdings" panose="05000000000000000000" pitchFamily="2" charset="2"/>
              </a:rPr>
              <a:t> the </a:t>
            </a:r>
            <a:r>
              <a:rPr lang="sv-SE" dirty="0" err="1">
                <a:sym typeface="Wingdings" panose="05000000000000000000" pitchFamily="2" charset="2"/>
              </a:rPr>
              <a:t>average</a:t>
            </a:r>
            <a:r>
              <a:rPr lang="sv-SE" dirty="0">
                <a:sym typeface="Wingdings" panose="05000000000000000000" pitchFamily="2" charset="2"/>
              </a:rPr>
              <a:t> EOFF (µ) </a:t>
            </a:r>
            <a:endParaRPr lang="sv-SE" dirty="0"/>
          </a:p>
        </p:txBody>
      </p:sp>
      <mc:AlternateContent xmlns:mc="http://schemas.openxmlformats.org/markup-compatibility/2006" xmlns:a14="http://schemas.microsoft.com/office/drawing/2010/main">
        <mc:Choice Requires="a14">
          <p:sp>
            <p:nvSpPr>
              <p:cNvPr id="267" name="TextBox 266"/>
              <p:cNvSpPr txBox="1"/>
              <p:nvPr/>
            </p:nvSpPr>
            <p:spPr>
              <a:xfrm>
                <a:off x="9048328" y="5805264"/>
                <a:ext cx="188128" cy="5177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800" i="1">
                              <a:latin typeface="Cambria Math" panose="02040503050406030204" pitchFamily="18" charset="0"/>
                            </a:rPr>
                          </m:ctrlPr>
                        </m:fPr>
                        <m:num>
                          <m:r>
                            <a:rPr lang="sv-SE" sz="1800" i="1">
                              <a:latin typeface="Cambria Math" panose="02040503050406030204" pitchFamily="18" charset="0"/>
                            </a:rPr>
                            <m:t>𝑥</m:t>
                          </m:r>
                        </m:num>
                        <m:den>
                          <m:r>
                            <a:rPr lang="sv-SE" sz="1800" i="1">
                              <a:latin typeface="Cambria Math" panose="02040503050406030204" pitchFamily="18" charset="0"/>
                            </a:rPr>
                            <m:t>µ</m:t>
                          </m:r>
                        </m:den>
                      </m:f>
                    </m:oMath>
                  </m:oMathPara>
                </a14:m>
                <a:endParaRPr lang="sv-SE" sz="1800" dirty="0"/>
              </a:p>
            </p:txBody>
          </p:sp>
        </mc:Choice>
        <mc:Fallback xmlns="">
          <p:sp>
            <p:nvSpPr>
              <p:cNvPr id="267" name="TextBox 266"/>
              <p:cNvSpPr txBox="1">
                <a:spLocks noRot="1" noChangeAspect="1" noMove="1" noResize="1" noEditPoints="1" noAdjustHandles="1" noChangeArrowheads="1" noChangeShapeType="1" noTextEdit="1"/>
              </p:cNvSpPr>
              <p:nvPr/>
            </p:nvSpPr>
            <p:spPr>
              <a:xfrm>
                <a:off x="9048328" y="5805264"/>
                <a:ext cx="188128" cy="51777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6483916"/>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F52542-E59E-4B5F-8A4D-B5953F9E444C}"/>
              </a:ext>
            </a:extLst>
          </p:cNvPr>
          <p:cNvPicPr>
            <a:picLocks noChangeAspect="1"/>
          </p:cNvPicPr>
          <p:nvPr/>
        </p:nvPicPr>
        <p:blipFill rotWithShape="1">
          <a:blip r:embed="rId3"/>
          <a:srcRect t="13949" b="11270"/>
          <a:stretch/>
        </p:blipFill>
        <p:spPr>
          <a:xfrm>
            <a:off x="1991544" y="1844824"/>
            <a:ext cx="8568952" cy="3854202"/>
          </a:xfrm>
          <a:prstGeom prst="rect">
            <a:avLst/>
          </a:prstGeom>
        </p:spPr>
      </p:pic>
      <p:sp>
        <p:nvSpPr>
          <p:cNvPr id="5" name="Title 1">
            <a:extLst>
              <a:ext uri="{FF2B5EF4-FFF2-40B4-BE49-F238E27FC236}">
                <a16:creationId xmlns:a16="http://schemas.microsoft.com/office/drawing/2014/main" id="{E462AA3D-CF66-4A34-B10F-0DD88B1FFE43}"/>
              </a:ext>
            </a:extLst>
          </p:cNvPr>
          <p:cNvSpPr txBox="1">
            <a:spLocks/>
          </p:cNvSpPr>
          <p:nvPr/>
        </p:nvSpPr>
        <p:spPr bwMode="auto">
          <a:xfrm>
            <a:off x="407368" y="548680"/>
            <a:ext cx="1130525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defTabSz="762000" rtl="0" eaLnBrk="0" fontAlgn="base" hangingPunct="0">
              <a:spcBef>
                <a:spcPct val="0"/>
              </a:spcBef>
              <a:spcAft>
                <a:spcPct val="0"/>
              </a:spcAft>
              <a:defRPr sz="4400">
                <a:solidFill>
                  <a:srgbClr val="072970"/>
                </a:solidFill>
                <a:latin typeface="+mj-lt"/>
                <a:ea typeface="+mj-ea"/>
                <a:cs typeface="+mj-cs"/>
              </a:defRPr>
            </a:lvl1pPr>
            <a:lvl2pPr algn="ctr" defTabSz="762000" rtl="0" eaLnBrk="0" fontAlgn="base" hangingPunct="0">
              <a:spcBef>
                <a:spcPct val="0"/>
              </a:spcBef>
              <a:spcAft>
                <a:spcPct val="0"/>
              </a:spcAft>
              <a:defRPr sz="4400">
                <a:solidFill>
                  <a:srgbClr val="072970"/>
                </a:solidFill>
                <a:latin typeface="Times" pitchFamily="18" charset="0"/>
              </a:defRPr>
            </a:lvl2pPr>
            <a:lvl3pPr algn="ctr" defTabSz="762000" rtl="0" eaLnBrk="0" fontAlgn="base" hangingPunct="0">
              <a:spcBef>
                <a:spcPct val="0"/>
              </a:spcBef>
              <a:spcAft>
                <a:spcPct val="0"/>
              </a:spcAft>
              <a:defRPr sz="4400">
                <a:solidFill>
                  <a:srgbClr val="072970"/>
                </a:solidFill>
                <a:latin typeface="Times" pitchFamily="18" charset="0"/>
              </a:defRPr>
            </a:lvl3pPr>
            <a:lvl4pPr algn="ctr" defTabSz="762000" rtl="0" eaLnBrk="0" fontAlgn="base" hangingPunct="0">
              <a:spcBef>
                <a:spcPct val="0"/>
              </a:spcBef>
              <a:spcAft>
                <a:spcPct val="0"/>
              </a:spcAft>
              <a:defRPr sz="4400">
                <a:solidFill>
                  <a:srgbClr val="072970"/>
                </a:solidFill>
                <a:latin typeface="Times" pitchFamily="18" charset="0"/>
              </a:defRPr>
            </a:lvl4pPr>
            <a:lvl5pPr algn="ctr" defTabSz="762000" rtl="0" eaLnBrk="0" fontAlgn="base" hangingPunct="0">
              <a:spcBef>
                <a:spcPct val="0"/>
              </a:spcBef>
              <a:spcAft>
                <a:spcPct val="0"/>
              </a:spcAft>
              <a:defRPr sz="4400">
                <a:solidFill>
                  <a:srgbClr val="072970"/>
                </a:solidFill>
                <a:latin typeface="Times" pitchFamily="18" charset="0"/>
              </a:defRPr>
            </a:lvl5pPr>
            <a:lvl6pPr marL="457200" algn="ctr" defTabSz="762000" rtl="0" eaLnBrk="0" fontAlgn="base" hangingPunct="0">
              <a:spcBef>
                <a:spcPct val="0"/>
              </a:spcBef>
              <a:spcAft>
                <a:spcPct val="0"/>
              </a:spcAft>
              <a:defRPr sz="4400">
                <a:solidFill>
                  <a:srgbClr val="072970"/>
                </a:solidFill>
                <a:latin typeface="Times" pitchFamily="18" charset="0"/>
              </a:defRPr>
            </a:lvl6pPr>
            <a:lvl7pPr marL="914400" algn="ctr" defTabSz="762000" rtl="0" eaLnBrk="0" fontAlgn="base" hangingPunct="0">
              <a:spcBef>
                <a:spcPct val="0"/>
              </a:spcBef>
              <a:spcAft>
                <a:spcPct val="0"/>
              </a:spcAft>
              <a:defRPr sz="4400">
                <a:solidFill>
                  <a:srgbClr val="072970"/>
                </a:solidFill>
                <a:latin typeface="Times" pitchFamily="18" charset="0"/>
              </a:defRPr>
            </a:lvl7pPr>
            <a:lvl8pPr marL="1371600" algn="ctr" defTabSz="762000" rtl="0" eaLnBrk="0" fontAlgn="base" hangingPunct="0">
              <a:spcBef>
                <a:spcPct val="0"/>
              </a:spcBef>
              <a:spcAft>
                <a:spcPct val="0"/>
              </a:spcAft>
              <a:defRPr sz="4400">
                <a:solidFill>
                  <a:srgbClr val="072970"/>
                </a:solidFill>
                <a:latin typeface="Times" pitchFamily="18" charset="0"/>
              </a:defRPr>
            </a:lvl8pPr>
            <a:lvl9pPr marL="1828800" algn="ctr" defTabSz="762000" rtl="0" eaLnBrk="0" fontAlgn="base" hangingPunct="0">
              <a:spcBef>
                <a:spcPct val="0"/>
              </a:spcBef>
              <a:spcAft>
                <a:spcPct val="0"/>
              </a:spcAft>
              <a:defRPr sz="4400">
                <a:solidFill>
                  <a:srgbClr val="072970"/>
                </a:solidFill>
                <a:latin typeface="Times" pitchFamily="18" charset="0"/>
              </a:defRPr>
            </a:lvl9pPr>
          </a:lstStyle>
          <a:p>
            <a:r>
              <a:rPr lang="en-US" sz="3600" b="1" kern="0" dirty="0"/>
              <a:t>Different driver models for different scenarios/events – and weighting (method only)</a:t>
            </a:r>
            <a:endParaRPr lang="sv-SE" sz="3600" b="1" kern="0" dirty="0"/>
          </a:p>
        </p:txBody>
      </p:sp>
      <p:sp>
        <p:nvSpPr>
          <p:cNvPr id="4" name="TextBox 3">
            <a:extLst>
              <a:ext uri="{FF2B5EF4-FFF2-40B4-BE49-F238E27FC236}">
                <a16:creationId xmlns:a16="http://schemas.microsoft.com/office/drawing/2014/main" id="{10C9689C-98A7-44C8-8378-373B0B9906BE}"/>
              </a:ext>
            </a:extLst>
          </p:cNvPr>
          <p:cNvSpPr txBox="1"/>
          <p:nvPr/>
        </p:nvSpPr>
        <p:spPr>
          <a:xfrm>
            <a:off x="2279576" y="5588675"/>
            <a:ext cx="1800200" cy="830997"/>
          </a:xfrm>
          <a:prstGeom prst="rect">
            <a:avLst/>
          </a:prstGeom>
          <a:noFill/>
        </p:spPr>
        <p:txBody>
          <a:bodyPr wrap="square" rtlCol="0">
            <a:spAutoFit/>
          </a:bodyPr>
          <a:lstStyle/>
          <a:p>
            <a:r>
              <a:rPr lang="en-US" b="1" dirty="0"/>
              <a:t>Eyes-off-road model</a:t>
            </a:r>
          </a:p>
        </p:txBody>
      </p:sp>
      <p:sp>
        <p:nvSpPr>
          <p:cNvPr id="6" name="TextBox 5">
            <a:extLst>
              <a:ext uri="{FF2B5EF4-FFF2-40B4-BE49-F238E27FC236}">
                <a16:creationId xmlns:a16="http://schemas.microsoft.com/office/drawing/2014/main" id="{428A6797-7FBE-4ED4-AAB7-E3B9B65DAC84}"/>
              </a:ext>
            </a:extLst>
          </p:cNvPr>
          <p:cNvSpPr txBox="1"/>
          <p:nvPr/>
        </p:nvSpPr>
        <p:spPr>
          <a:xfrm>
            <a:off x="4367808" y="5588675"/>
            <a:ext cx="1800200" cy="830997"/>
          </a:xfrm>
          <a:prstGeom prst="rect">
            <a:avLst/>
          </a:prstGeom>
          <a:noFill/>
        </p:spPr>
        <p:txBody>
          <a:bodyPr wrap="square" rtlCol="0">
            <a:spAutoFit/>
          </a:bodyPr>
          <a:lstStyle/>
          <a:p>
            <a:r>
              <a:rPr lang="en-US" dirty="0"/>
              <a:t>Eyes always closed</a:t>
            </a:r>
          </a:p>
        </p:txBody>
      </p:sp>
      <p:sp>
        <p:nvSpPr>
          <p:cNvPr id="7" name="TextBox 6">
            <a:extLst>
              <a:ext uri="{FF2B5EF4-FFF2-40B4-BE49-F238E27FC236}">
                <a16:creationId xmlns:a16="http://schemas.microsoft.com/office/drawing/2014/main" id="{3FF17E3F-17AB-4CCF-9219-34C86C9E5B64}"/>
              </a:ext>
            </a:extLst>
          </p:cNvPr>
          <p:cNvSpPr txBox="1"/>
          <p:nvPr/>
        </p:nvSpPr>
        <p:spPr>
          <a:xfrm>
            <a:off x="6793054" y="5588675"/>
            <a:ext cx="1800200" cy="830997"/>
          </a:xfrm>
          <a:prstGeom prst="rect">
            <a:avLst/>
          </a:prstGeom>
          <a:noFill/>
        </p:spPr>
        <p:txBody>
          <a:bodyPr wrap="square" rtlCol="0">
            <a:spAutoFit/>
          </a:bodyPr>
          <a:lstStyle/>
          <a:p>
            <a:r>
              <a:rPr lang="en-US" dirty="0"/>
              <a:t>Eyes always on-road</a:t>
            </a:r>
          </a:p>
        </p:txBody>
      </p:sp>
      <p:sp>
        <p:nvSpPr>
          <p:cNvPr id="8" name="TextBox 7">
            <a:extLst>
              <a:ext uri="{FF2B5EF4-FFF2-40B4-BE49-F238E27FC236}">
                <a16:creationId xmlns:a16="http://schemas.microsoft.com/office/drawing/2014/main" id="{17F88A5E-CC95-4B7C-8A3D-6BCB5ADEEF15}"/>
              </a:ext>
            </a:extLst>
          </p:cNvPr>
          <p:cNvSpPr txBox="1"/>
          <p:nvPr/>
        </p:nvSpPr>
        <p:spPr>
          <a:xfrm>
            <a:off x="8904312" y="5588674"/>
            <a:ext cx="1800200" cy="830997"/>
          </a:xfrm>
          <a:prstGeom prst="rect">
            <a:avLst/>
          </a:prstGeom>
          <a:noFill/>
        </p:spPr>
        <p:txBody>
          <a:bodyPr wrap="square" rtlCol="0">
            <a:spAutoFit/>
          </a:bodyPr>
          <a:lstStyle/>
          <a:p>
            <a:r>
              <a:rPr lang="en-US" b="1" dirty="0"/>
              <a:t>Eyes-off-road model</a:t>
            </a:r>
          </a:p>
        </p:txBody>
      </p:sp>
    </p:spTree>
    <p:extLst>
      <p:ext uri="{BB962C8B-B14F-4D97-AF65-F5344CB8AC3E}">
        <p14:creationId xmlns:p14="http://schemas.microsoft.com/office/powerpoint/2010/main" val="328743002"/>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a:t>
            </a:r>
            <a:endParaRPr lang="sv-SE" sz="3600" b="1" dirty="0"/>
          </a:p>
        </p:txBody>
      </p:sp>
      <p:cxnSp>
        <p:nvCxnSpPr>
          <p:cNvPr id="3" name="Straight Connector 2"/>
          <p:cNvCxnSpPr/>
          <p:nvPr/>
        </p:nvCxnSpPr>
        <p:spPr bwMode="auto">
          <a:xfrm>
            <a:off x="8028585" y="2420888"/>
            <a:ext cx="0" cy="280529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 name="Rectangle 8"/>
          <p:cNvSpPr/>
          <p:nvPr/>
        </p:nvSpPr>
        <p:spPr bwMode="auto">
          <a:xfrm>
            <a:off x="7960835" y="2854148"/>
            <a:ext cx="36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 name="Rectangle 9"/>
          <p:cNvSpPr/>
          <p:nvPr/>
        </p:nvSpPr>
        <p:spPr bwMode="auto">
          <a:xfrm>
            <a:off x="7717605" y="2706520"/>
            <a:ext cx="36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 name="Rectangle 10"/>
          <p:cNvSpPr/>
          <p:nvPr/>
        </p:nvSpPr>
        <p:spPr bwMode="auto">
          <a:xfrm>
            <a:off x="7960835" y="3269726"/>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 name="Rectangle 11"/>
          <p:cNvSpPr/>
          <p:nvPr/>
        </p:nvSpPr>
        <p:spPr bwMode="auto">
          <a:xfrm>
            <a:off x="7557263" y="3428047"/>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4" name="Rectangle 13"/>
          <p:cNvSpPr/>
          <p:nvPr/>
        </p:nvSpPr>
        <p:spPr bwMode="auto">
          <a:xfrm>
            <a:off x="7834940" y="3586368"/>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6" name="Rectangle 15"/>
          <p:cNvSpPr/>
          <p:nvPr/>
        </p:nvSpPr>
        <p:spPr bwMode="auto">
          <a:xfrm>
            <a:off x="7592317" y="3744690"/>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7" name="Rectangle 16"/>
          <p:cNvSpPr/>
          <p:nvPr/>
        </p:nvSpPr>
        <p:spPr bwMode="auto">
          <a:xfrm>
            <a:off x="7600835" y="4369985"/>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8" name="Rectangle 17"/>
          <p:cNvSpPr/>
          <p:nvPr/>
        </p:nvSpPr>
        <p:spPr bwMode="auto">
          <a:xfrm>
            <a:off x="7465334" y="4507346"/>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9" name="Rectangle 18"/>
          <p:cNvSpPr/>
          <p:nvPr/>
        </p:nvSpPr>
        <p:spPr bwMode="auto">
          <a:xfrm>
            <a:off x="7717605" y="4644707"/>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0" name="Rectangle 19"/>
          <p:cNvSpPr/>
          <p:nvPr/>
        </p:nvSpPr>
        <p:spPr bwMode="auto">
          <a:xfrm>
            <a:off x="7052317" y="4782068"/>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2" name="TextBox 21"/>
          <p:cNvSpPr txBox="1"/>
          <p:nvPr/>
        </p:nvSpPr>
        <p:spPr>
          <a:xfrm>
            <a:off x="6439437" y="2547688"/>
            <a:ext cx="458780" cy="461665"/>
          </a:xfrm>
          <a:prstGeom prst="rect">
            <a:avLst/>
          </a:prstGeom>
          <a:noFill/>
        </p:spPr>
        <p:txBody>
          <a:bodyPr wrap="none" rtlCol="0">
            <a:spAutoFit/>
          </a:bodyPr>
          <a:lstStyle/>
          <a:p>
            <a:r>
              <a:rPr lang="sv-SE" dirty="0"/>
              <a:t>1s</a:t>
            </a:r>
          </a:p>
        </p:txBody>
      </p:sp>
      <p:sp>
        <p:nvSpPr>
          <p:cNvPr id="23" name="TextBox 22"/>
          <p:cNvSpPr txBox="1"/>
          <p:nvPr/>
        </p:nvSpPr>
        <p:spPr>
          <a:xfrm>
            <a:off x="6482135" y="3310758"/>
            <a:ext cx="458780" cy="461665"/>
          </a:xfrm>
          <a:prstGeom prst="rect">
            <a:avLst/>
          </a:prstGeom>
          <a:noFill/>
        </p:spPr>
        <p:txBody>
          <a:bodyPr wrap="none" rtlCol="0">
            <a:spAutoFit/>
          </a:bodyPr>
          <a:lstStyle/>
          <a:p>
            <a:r>
              <a:rPr lang="sv-SE" dirty="0"/>
              <a:t>2s</a:t>
            </a:r>
          </a:p>
        </p:txBody>
      </p:sp>
      <p:sp>
        <p:nvSpPr>
          <p:cNvPr id="24" name="TextBox 23"/>
          <p:cNvSpPr txBox="1"/>
          <p:nvPr/>
        </p:nvSpPr>
        <p:spPr>
          <a:xfrm>
            <a:off x="6490377" y="4268625"/>
            <a:ext cx="458780" cy="461665"/>
          </a:xfrm>
          <a:prstGeom prst="rect">
            <a:avLst/>
          </a:prstGeom>
          <a:noFill/>
        </p:spPr>
        <p:txBody>
          <a:bodyPr wrap="none" rtlCol="0">
            <a:spAutoFit/>
          </a:bodyPr>
          <a:lstStyle/>
          <a:p>
            <a:r>
              <a:rPr lang="sv-SE" dirty="0"/>
              <a:t>3s</a:t>
            </a:r>
          </a:p>
        </p:txBody>
      </p:sp>
      <p:sp>
        <p:nvSpPr>
          <p:cNvPr id="25" name="TextBox 24"/>
          <p:cNvSpPr txBox="1"/>
          <p:nvPr/>
        </p:nvSpPr>
        <p:spPr>
          <a:xfrm>
            <a:off x="7023294" y="1542360"/>
            <a:ext cx="2009023" cy="830997"/>
          </a:xfrm>
          <a:prstGeom prst="rect">
            <a:avLst/>
          </a:prstGeom>
          <a:noFill/>
        </p:spPr>
        <p:txBody>
          <a:bodyPr wrap="square" rtlCol="0">
            <a:spAutoFit/>
          </a:bodyPr>
          <a:lstStyle/>
          <a:p>
            <a:pPr algn="ctr"/>
            <a:r>
              <a:rPr lang="sv-SE" dirty="0"/>
              <a:t>(</a:t>
            </a:r>
            <a:r>
              <a:rPr lang="sv-SE" dirty="0" err="1"/>
              <a:t>Glance</a:t>
            </a:r>
            <a:r>
              <a:rPr lang="sv-SE" dirty="0"/>
              <a:t>) </a:t>
            </a:r>
          </a:p>
          <a:p>
            <a:pPr algn="ctr"/>
            <a:r>
              <a:rPr lang="sv-SE" dirty="0" err="1"/>
              <a:t>Anchor</a:t>
            </a:r>
            <a:endParaRPr lang="sv-SE" dirty="0"/>
          </a:p>
        </p:txBody>
      </p:sp>
      <p:cxnSp>
        <p:nvCxnSpPr>
          <p:cNvPr id="27" name="Straight Arrow Connector 26"/>
          <p:cNvCxnSpPr/>
          <p:nvPr/>
        </p:nvCxnSpPr>
        <p:spPr bwMode="auto">
          <a:xfrm>
            <a:off x="5944442" y="5085184"/>
            <a:ext cx="410445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9" name="TextBox 28"/>
          <p:cNvSpPr txBox="1"/>
          <p:nvPr/>
        </p:nvSpPr>
        <p:spPr>
          <a:xfrm>
            <a:off x="6940916" y="5266428"/>
            <a:ext cx="1925527" cy="461665"/>
          </a:xfrm>
          <a:prstGeom prst="rect">
            <a:avLst/>
          </a:prstGeom>
          <a:noFill/>
        </p:spPr>
        <p:txBody>
          <a:bodyPr wrap="none" rtlCol="0">
            <a:spAutoFit/>
          </a:bodyPr>
          <a:lstStyle/>
          <a:p>
            <a:r>
              <a:rPr lang="sv-SE" dirty="0"/>
              <a:t>Event </a:t>
            </a:r>
            <a:r>
              <a:rPr lang="sv-SE" dirty="0" err="1"/>
              <a:t>time</a:t>
            </a:r>
            <a:r>
              <a:rPr lang="sv-SE" dirty="0"/>
              <a:t> [s]</a:t>
            </a:r>
          </a:p>
        </p:txBody>
      </p:sp>
      <p:sp>
        <p:nvSpPr>
          <p:cNvPr id="30" name="Rectangle 29"/>
          <p:cNvSpPr/>
          <p:nvPr/>
        </p:nvSpPr>
        <p:spPr bwMode="auto">
          <a:xfrm>
            <a:off x="7952317" y="4919427"/>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1" name="Rectangle 30"/>
          <p:cNvSpPr/>
          <p:nvPr/>
        </p:nvSpPr>
        <p:spPr bwMode="auto">
          <a:xfrm>
            <a:off x="7185665" y="4232624"/>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2" name="TextBox 31"/>
          <p:cNvSpPr txBox="1"/>
          <p:nvPr/>
        </p:nvSpPr>
        <p:spPr>
          <a:xfrm>
            <a:off x="9350395" y="2251650"/>
            <a:ext cx="1276311" cy="1569660"/>
          </a:xfrm>
          <a:prstGeom prst="rect">
            <a:avLst/>
          </a:prstGeom>
          <a:noFill/>
        </p:spPr>
        <p:txBody>
          <a:bodyPr wrap="none" rtlCol="0">
            <a:spAutoFit/>
          </a:bodyPr>
          <a:lstStyle/>
          <a:p>
            <a:r>
              <a:rPr lang="sv-SE" dirty="0" err="1"/>
              <a:t>Example</a:t>
            </a:r>
            <a:br>
              <a:rPr lang="sv-SE" dirty="0"/>
            </a:br>
            <a:r>
              <a:rPr lang="sv-SE" dirty="0"/>
              <a:t>N=12</a:t>
            </a:r>
          </a:p>
          <a:p>
            <a:r>
              <a:rPr lang="sv-SE" dirty="0">
                <a:sym typeface="Wingdings" panose="05000000000000000000" pitchFamily="2" charset="2"/>
              </a:rPr>
              <a:t></a:t>
            </a:r>
          </a:p>
          <a:p>
            <a:r>
              <a:rPr lang="sv-SE" dirty="0">
                <a:sym typeface="Wingdings" panose="05000000000000000000" pitchFamily="2" charset="2"/>
              </a:rPr>
              <a:t>N=inf</a:t>
            </a:r>
            <a:endParaRPr lang="sv-SE" dirty="0"/>
          </a:p>
        </p:txBody>
      </p:sp>
      <p:sp>
        <p:nvSpPr>
          <p:cNvPr id="33" name="Rectangle 32"/>
          <p:cNvSpPr/>
          <p:nvPr/>
        </p:nvSpPr>
        <p:spPr bwMode="auto">
          <a:xfrm>
            <a:off x="8037103" y="2857126"/>
            <a:ext cx="283732" cy="75308"/>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4" name="Rectangle 33"/>
          <p:cNvSpPr/>
          <p:nvPr/>
        </p:nvSpPr>
        <p:spPr bwMode="auto">
          <a:xfrm>
            <a:off x="8022415" y="2704866"/>
            <a:ext cx="55191" cy="73654"/>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5" name="Rectangle 34"/>
          <p:cNvSpPr/>
          <p:nvPr/>
        </p:nvSpPr>
        <p:spPr bwMode="auto">
          <a:xfrm>
            <a:off x="8035461" y="3268899"/>
            <a:ext cx="645375" cy="72826"/>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6" name="Rectangle 35"/>
          <p:cNvSpPr/>
          <p:nvPr/>
        </p:nvSpPr>
        <p:spPr bwMode="auto">
          <a:xfrm>
            <a:off x="8030113" y="3422667"/>
            <a:ext cx="247151" cy="90907"/>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7" name="Rectangle 36"/>
          <p:cNvSpPr/>
          <p:nvPr/>
        </p:nvSpPr>
        <p:spPr bwMode="auto">
          <a:xfrm>
            <a:off x="8034758" y="3584671"/>
            <a:ext cx="520183" cy="80340"/>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8" name="Rectangle 37"/>
          <p:cNvSpPr/>
          <p:nvPr/>
        </p:nvSpPr>
        <p:spPr bwMode="auto">
          <a:xfrm>
            <a:off x="8027060" y="3739310"/>
            <a:ext cx="285375" cy="77381"/>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9" name="Rectangle 38"/>
          <p:cNvSpPr/>
          <p:nvPr/>
        </p:nvSpPr>
        <p:spPr bwMode="auto">
          <a:xfrm>
            <a:off x="8022415" y="4231798"/>
            <a:ext cx="243251" cy="72827"/>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0" name="Rectangle 39"/>
          <p:cNvSpPr/>
          <p:nvPr/>
        </p:nvSpPr>
        <p:spPr bwMode="auto">
          <a:xfrm>
            <a:off x="8022415" y="4371815"/>
            <a:ext cx="658421" cy="70170"/>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1" name="Rectangle 40"/>
          <p:cNvSpPr/>
          <p:nvPr/>
        </p:nvSpPr>
        <p:spPr bwMode="auto">
          <a:xfrm>
            <a:off x="8028779" y="4503708"/>
            <a:ext cx="526162" cy="75638"/>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2" name="Rectangle 41"/>
          <p:cNvSpPr/>
          <p:nvPr/>
        </p:nvSpPr>
        <p:spPr bwMode="auto">
          <a:xfrm>
            <a:off x="8028778" y="4650493"/>
            <a:ext cx="774998" cy="66215"/>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3" name="Rectangle 42"/>
          <p:cNvSpPr/>
          <p:nvPr/>
        </p:nvSpPr>
        <p:spPr bwMode="auto">
          <a:xfrm>
            <a:off x="8025463" y="4778430"/>
            <a:ext cx="106854" cy="75638"/>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4" name="Rectangle 43"/>
          <p:cNvSpPr/>
          <p:nvPr/>
        </p:nvSpPr>
        <p:spPr bwMode="auto">
          <a:xfrm>
            <a:off x="8044544" y="4912776"/>
            <a:ext cx="987773" cy="72882"/>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cxnSp>
        <p:nvCxnSpPr>
          <p:cNvPr id="4" name="Straight Arrow Connector 3"/>
          <p:cNvCxnSpPr/>
          <p:nvPr/>
        </p:nvCxnSpPr>
        <p:spPr bwMode="auto">
          <a:xfrm flipV="1">
            <a:off x="2951328" y="2445283"/>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2951328" y="4223364"/>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 name="Rectangle 12"/>
          <p:cNvSpPr/>
          <p:nvPr/>
        </p:nvSpPr>
        <p:spPr bwMode="auto">
          <a:xfrm>
            <a:off x="3167352" y="2798338"/>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9" name="Rectangle 48"/>
          <p:cNvSpPr/>
          <p:nvPr/>
        </p:nvSpPr>
        <p:spPr bwMode="auto">
          <a:xfrm>
            <a:off x="3695288" y="2796547"/>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0" name="Rectangle 49"/>
          <p:cNvSpPr/>
          <p:nvPr/>
        </p:nvSpPr>
        <p:spPr bwMode="auto">
          <a:xfrm>
            <a:off x="4221682" y="2804981"/>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1" name="TextBox 50"/>
          <p:cNvSpPr txBox="1"/>
          <p:nvPr/>
        </p:nvSpPr>
        <p:spPr>
          <a:xfrm>
            <a:off x="3198922" y="4185880"/>
            <a:ext cx="306622" cy="369332"/>
          </a:xfrm>
          <a:prstGeom prst="rect">
            <a:avLst/>
          </a:prstGeom>
          <a:noFill/>
        </p:spPr>
        <p:txBody>
          <a:bodyPr wrap="square" rtlCol="0">
            <a:spAutoFit/>
          </a:bodyPr>
          <a:lstStyle/>
          <a:p>
            <a:r>
              <a:rPr lang="sv-SE" sz="1800" dirty="0"/>
              <a:t>1</a:t>
            </a:r>
            <a:endParaRPr lang="sv-SE" dirty="0"/>
          </a:p>
        </p:txBody>
      </p:sp>
      <p:sp>
        <p:nvSpPr>
          <p:cNvPr id="52" name="TextBox 51"/>
          <p:cNvSpPr txBox="1"/>
          <p:nvPr/>
        </p:nvSpPr>
        <p:spPr>
          <a:xfrm>
            <a:off x="3725276" y="4198201"/>
            <a:ext cx="300082" cy="369332"/>
          </a:xfrm>
          <a:prstGeom prst="rect">
            <a:avLst/>
          </a:prstGeom>
          <a:noFill/>
        </p:spPr>
        <p:txBody>
          <a:bodyPr wrap="none" rtlCol="0">
            <a:spAutoFit/>
          </a:bodyPr>
          <a:lstStyle/>
          <a:p>
            <a:r>
              <a:rPr lang="sv-SE" sz="1800" dirty="0"/>
              <a:t>2</a:t>
            </a:r>
            <a:endParaRPr lang="sv-SE" dirty="0"/>
          </a:p>
        </p:txBody>
      </p:sp>
      <p:sp>
        <p:nvSpPr>
          <p:cNvPr id="53" name="TextBox 52"/>
          <p:cNvSpPr txBox="1"/>
          <p:nvPr/>
        </p:nvSpPr>
        <p:spPr>
          <a:xfrm>
            <a:off x="4250641" y="4195176"/>
            <a:ext cx="291206" cy="369332"/>
          </a:xfrm>
          <a:prstGeom prst="rect">
            <a:avLst/>
          </a:prstGeom>
          <a:noFill/>
        </p:spPr>
        <p:txBody>
          <a:bodyPr wrap="square" rtlCol="0">
            <a:spAutoFit/>
          </a:bodyPr>
          <a:lstStyle/>
          <a:p>
            <a:r>
              <a:rPr lang="sv-SE" sz="1800" dirty="0"/>
              <a:t>3</a:t>
            </a:r>
            <a:endParaRPr lang="sv-SE" dirty="0"/>
          </a:p>
        </p:txBody>
      </p:sp>
      <p:sp>
        <p:nvSpPr>
          <p:cNvPr id="54" name="TextBox 53"/>
          <p:cNvSpPr txBox="1"/>
          <p:nvPr/>
        </p:nvSpPr>
        <p:spPr>
          <a:xfrm>
            <a:off x="2398022" y="2660594"/>
            <a:ext cx="588623" cy="369332"/>
          </a:xfrm>
          <a:prstGeom prst="rect">
            <a:avLst/>
          </a:prstGeom>
          <a:noFill/>
        </p:spPr>
        <p:txBody>
          <a:bodyPr wrap="none" rtlCol="0">
            <a:spAutoFit/>
          </a:bodyPr>
          <a:lstStyle/>
          <a:p>
            <a:r>
              <a:rPr lang="sv-SE" sz="1800" dirty="0"/>
              <a:t>0.33</a:t>
            </a:r>
          </a:p>
        </p:txBody>
      </p:sp>
      <p:sp>
        <p:nvSpPr>
          <p:cNvPr id="55" name="TextBox 54"/>
          <p:cNvSpPr txBox="1"/>
          <p:nvPr/>
        </p:nvSpPr>
        <p:spPr>
          <a:xfrm>
            <a:off x="2922646" y="4428668"/>
            <a:ext cx="1877437" cy="369332"/>
          </a:xfrm>
          <a:prstGeom prst="rect">
            <a:avLst/>
          </a:prstGeom>
          <a:noFill/>
        </p:spPr>
        <p:txBody>
          <a:bodyPr wrap="none" rtlCol="0">
            <a:spAutoFit/>
          </a:bodyPr>
          <a:lstStyle/>
          <a:p>
            <a:r>
              <a:rPr lang="sv-SE" sz="1800" dirty="0"/>
              <a:t>EOFF duration [s]</a:t>
            </a:r>
          </a:p>
        </p:txBody>
      </p:sp>
      <p:sp>
        <p:nvSpPr>
          <p:cNvPr id="56" name="TextBox 55"/>
          <p:cNvSpPr txBox="1"/>
          <p:nvPr/>
        </p:nvSpPr>
        <p:spPr>
          <a:xfrm rot="16200000">
            <a:off x="1622527" y="3181757"/>
            <a:ext cx="1210588" cy="369332"/>
          </a:xfrm>
          <a:prstGeom prst="rect">
            <a:avLst/>
          </a:prstGeom>
          <a:noFill/>
        </p:spPr>
        <p:txBody>
          <a:bodyPr wrap="none" rtlCol="0">
            <a:spAutoFit/>
          </a:bodyPr>
          <a:lstStyle/>
          <a:p>
            <a:r>
              <a:rPr lang="sv-SE" sz="1800" dirty="0" err="1"/>
              <a:t>Probability</a:t>
            </a:r>
            <a:endParaRPr lang="sv-SE" sz="1800" dirty="0"/>
          </a:p>
        </p:txBody>
      </p:sp>
      <p:sp>
        <p:nvSpPr>
          <p:cNvPr id="73" name="TextBox 72"/>
          <p:cNvSpPr txBox="1"/>
          <p:nvPr/>
        </p:nvSpPr>
        <p:spPr>
          <a:xfrm>
            <a:off x="3165810" y="2444260"/>
            <a:ext cx="389850" cy="369332"/>
          </a:xfrm>
          <a:prstGeom prst="rect">
            <a:avLst/>
          </a:prstGeom>
          <a:noFill/>
        </p:spPr>
        <p:txBody>
          <a:bodyPr wrap="none" rtlCol="0">
            <a:spAutoFit/>
          </a:bodyPr>
          <a:lstStyle/>
          <a:p>
            <a:r>
              <a:rPr lang="sv-SE" sz="1800" dirty="0"/>
              <a:t>P</a:t>
            </a:r>
            <a:r>
              <a:rPr lang="sv-SE" sz="1800" baseline="-25000" dirty="0"/>
              <a:t>1</a:t>
            </a:r>
          </a:p>
        </p:txBody>
      </p:sp>
      <p:sp>
        <p:nvSpPr>
          <p:cNvPr id="74" name="TextBox 73"/>
          <p:cNvSpPr txBox="1"/>
          <p:nvPr/>
        </p:nvSpPr>
        <p:spPr>
          <a:xfrm>
            <a:off x="3668754" y="2435649"/>
            <a:ext cx="389850" cy="369332"/>
          </a:xfrm>
          <a:prstGeom prst="rect">
            <a:avLst/>
          </a:prstGeom>
          <a:noFill/>
        </p:spPr>
        <p:txBody>
          <a:bodyPr wrap="none" rtlCol="0">
            <a:spAutoFit/>
          </a:bodyPr>
          <a:lstStyle/>
          <a:p>
            <a:r>
              <a:rPr lang="sv-SE" sz="1800" dirty="0"/>
              <a:t>P</a:t>
            </a:r>
            <a:r>
              <a:rPr lang="sv-SE" sz="1800" baseline="-25000" dirty="0"/>
              <a:t>2</a:t>
            </a:r>
          </a:p>
        </p:txBody>
      </p:sp>
      <p:sp>
        <p:nvSpPr>
          <p:cNvPr id="75" name="TextBox 74"/>
          <p:cNvSpPr txBox="1"/>
          <p:nvPr/>
        </p:nvSpPr>
        <p:spPr>
          <a:xfrm>
            <a:off x="4234464" y="2427215"/>
            <a:ext cx="389850" cy="369332"/>
          </a:xfrm>
          <a:prstGeom prst="rect">
            <a:avLst/>
          </a:prstGeom>
          <a:noFill/>
        </p:spPr>
        <p:txBody>
          <a:bodyPr wrap="none" rtlCol="0">
            <a:spAutoFit/>
          </a:bodyPr>
          <a:lstStyle/>
          <a:p>
            <a:r>
              <a:rPr lang="sv-SE" sz="1800" dirty="0"/>
              <a:t>P</a:t>
            </a:r>
            <a:r>
              <a:rPr lang="sv-SE" sz="1800" baseline="-25000" dirty="0"/>
              <a:t>3</a:t>
            </a:r>
          </a:p>
        </p:txBody>
      </p:sp>
      <p:sp>
        <p:nvSpPr>
          <p:cNvPr id="76" name="TextBox 75"/>
          <p:cNvSpPr txBox="1"/>
          <p:nvPr/>
        </p:nvSpPr>
        <p:spPr>
          <a:xfrm>
            <a:off x="1904688" y="5797053"/>
            <a:ext cx="8387232" cy="461665"/>
          </a:xfrm>
          <a:prstGeom prst="rect">
            <a:avLst/>
          </a:prstGeom>
          <a:noFill/>
        </p:spPr>
        <p:txBody>
          <a:bodyPr wrap="none" rtlCol="0">
            <a:spAutoFit/>
          </a:bodyPr>
          <a:lstStyle/>
          <a:p>
            <a:r>
              <a:rPr lang="en-US" dirty="0"/>
              <a:t>Assuming an ”event” can occur at any time, with equal probability</a:t>
            </a:r>
          </a:p>
        </p:txBody>
      </p:sp>
      <p:sp>
        <p:nvSpPr>
          <p:cNvPr id="77" name="TextBox 76"/>
          <p:cNvSpPr txBox="1"/>
          <p:nvPr/>
        </p:nvSpPr>
        <p:spPr>
          <a:xfrm>
            <a:off x="2240431" y="5009355"/>
            <a:ext cx="3029997" cy="553998"/>
          </a:xfrm>
          <a:prstGeom prst="rect">
            <a:avLst/>
          </a:prstGeom>
          <a:noFill/>
        </p:spPr>
        <p:txBody>
          <a:bodyPr wrap="none" rtlCol="0">
            <a:spAutoFit/>
          </a:bodyPr>
          <a:lstStyle/>
          <a:p>
            <a:r>
              <a:rPr lang="sv-SE" sz="1800" dirty="0"/>
              <a:t>In </a:t>
            </a:r>
            <a:r>
              <a:rPr lang="sv-SE" sz="1800" dirty="0" err="1"/>
              <a:t>this</a:t>
            </a:r>
            <a:r>
              <a:rPr lang="sv-SE" sz="1800" dirty="0"/>
              <a:t> </a:t>
            </a:r>
            <a:r>
              <a:rPr lang="sv-SE" sz="1800" dirty="0" err="1"/>
              <a:t>example</a:t>
            </a:r>
            <a:r>
              <a:rPr lang="sv-SE" sz="1800" dirty="0"/>
              <a:t>: P</a:t>
            </a:r>
            <a:r>
              <a:rPr lang="sv-SE" sz="1800" baseline="-25000" dirty="0"/>
              <a:t>1</a:t>
            </a:r>
            <a:r>
              <a:rPr lang="sv-SE" sz="1800" dirty="0"/>
              <a:t>=P</a:t>
            </a:r>
            <a:r>
              <a:rPr lang="sv-SE" sz="1800" baseline="-25000" dirty="0"/>
              <a:t>2</a:t>
            </a:r>
            <a:r>
              <a:rPr lang="sv-SE" sz="1800" dirty="0"/>
              <a:t>=P</a:t>
            </a:r>
            <a:r>
              <a:rPr lang="sv-SE" sz="1800" baseline="-25000" dirty="0"/>
              <a:t>3</a:t>
            </a:r>
            <a:r>
              <a:rPr lang="sv-SE" sz="1800" dirty="0"/>
              <a:t>=1/3</a:t>
            </a:r>
            <a:endParaRPr lang="sv-SE" sz="1800" baseline="-25000" dirty="0"/>
          </a:p>
          <a:p>
            <a:endParaRPr lang="sv-SE" sz="1800" baseline="-25000" dirty="0"/>
          </a:p>
        </p:txBody>
      </p:sp>
    </p:spTree>
    <p:extLst>
      <p:ext uri="{BB962C8B-B14F-4D97-AF65-F5344CB8AC3E}">
        <p14:creationId xmlns:p14="http://schemas.microsoft.com/office/powerpoint/2010/main" val="1822155712"/>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847528" y="568485"/>
            <a:ext cx="8894762" cy="1143000"/>
          </a:xfrm>
        </p:spPr>
        <p:txBody>
          <a:bodyPr/>
          <a:lstStyle/>
          <a:p>
            <a:r>
              <a:rPr lang="en-US" sz="3600" b="1" dirty="0"/>
              <a:t>Overshot through statistical transformation or empirically brute force (for loops…)</a:t>
            </a:r>
            <a:endParaRPr lang="sv-SE" sz="3600" b="1" dirty="0"/>
          </a:p>
        </p:txBody>
      </p:sp>
      <p:sp>
        <p:nvSpPr>
          <p:cNvPr id="4" name="TextBox 3">
            <a:extLst>
              <a:ext uri="{FF2B5EF4-FFF2-40B4-BE49-F238E27FC236}">
                <a16:creationId xmlns:a16="http://schemas.microsoft.com/office/drawing/2014/main" id="{3A38A28C-221B-4DA8-A948-F3C5A280DAA3}"/>
              </a:ext>
            </a:extLst>
          </p:cNvPr>
          <p:cNvSpPr txBox="1"/>
          <p:nvPr/>
        </p:nvSpPr>
        <p:spPr>
          <a:xfrm>
            <a:off x="767408" y="3429000"/>
            <a:ext cx="3036409" cy="461665"/>
          </a:xfrm>
          <a:prstGeom prst="rect">
            <a:avLst/>
          </a:prstGeom>
          <a:noFill/>
        </p:spPr>
        <p:txBody>
          <a:bodyPr wrap="none" rtlCol="0">
            <a:spAutoFit/>
          </a:bodyPr>
          <a:lstStyle/>
          <a:p>
            <a:r>
              <a:rPr lang="en-US" dirty="0"/>
              <a:t>Some hairy statistics…</a:t>
            </a:r>
          </a:p>
        </p:txBody>
      </p:sp>
      <p:cxnSp>
        <p:nvCxnSpPr>
          <p:cNvPr id="6" name="Straight Connector 5">
            <a:extLst>
              <a:ext uri="{FF2B5EF4-FFF2-40B4-BE49-F238E27FC236}">
                <a16:creationId xmlns:a16="http://schemas.microsoft.com/office/drawing/2014/main" id="{1DAC3752-0BA3-4794-98E1-184BE7CFF06E}"/>
              </a:ext>
            </a:extLst>
          </p:cNvPr>
          <p:cNvCxnSpPr/>
          <p:nvPr/>
        </p:nvCxnSpPr>
        <p:spPr bwMode="auto">
          <a:xfrm>
            <a:off x="4223792" y="2132856"/>
            <a:ext cx="0" cy="396044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8" name="Picture 7">
            <a:extLst>
              <a:ext uri="{FF2B5EF4-FFF2-40B4-BE49-F238E27FC236}">
                <a16:creationId xmlns:a16="http://schemas.microsoft.com/office/drawing/2014/main" id="{E7EC2A25-6D28-42A1-9C8D-5CB72F385FB5}"/>
              </a:ext>
            </a:extLst>
          </p:cNvPr>
          <p:cNvPicPr>
            <a:picLocks noChangeAspect="1"/>
          </p:cNvPicPr>
          <p:nvPr/>
        </p:nvPicPr>
        <p:blipFill>
          <a:blip r:embed="rId3"/>
          <a:stretch>
            <a:fillRect/>
          </a:stretch>
        </p:blipFill>
        <p:spPr>
          <a:xfrm>
            <a:off x="8184232" y="2624253"/>
            <a:ext cx="3384376" cy="2532823"/>
          </a:xfrm>
          <a:prstGeom prst="rect">
            <a:avLst/>
          </a:prstGeom>
        </p:spPr>
      </p:pic>
      <p:sp>
        <p:nvSpPr>
          <p:cNvPr id="11" name="TextBox 10">
            <a:extLst>
              <a:ext uri="{FF2B5EF4-FFF2-40B4-BE49-F238E27FC236}">
                <a16:creationId xmlns:a16="http://schemas.microsoft.com/office/drawing/2014/main" id="{652891E0-8315-44A0-801F-23F2ADC696BE}"/>
              </a:ext>
            </a:extLst>
          </p:cNvPr>
          <p:cNvSpPr txBox="1"/>
          <p:nvPr/>
        </p:nvSpPr>
        <p:spPr>
          <a:xfrm>
            <a:off x="9520140" y="3162742"/>
            <a:ext cx="1192955" cy="461665"/>
          </a:xfrm>
          <a:prstGeom prst="rect">
            <a:avLst/>
          </a:prstGeom>
          <a:noFill/>
        </p:spPr>
        <p:txBody>
          <a:bodyPr wrap="none" rtlCol="0">
            <a:spAutoFit/>
          </a:bodyPr>
          <a:lstStyle/>
          <a:p>
            <a:r>
              <a:rPr lang="en-US" dirty="0" err="1"/>
              <a:t>Overhot</a:t>
            </a:r>
            <a:endParaRPr lang="en-US" dirty="0"/>
          </a:p>
        </p:txBody>
      </p:sp>
      <p:pic>
        <p:nvPicPr>
          <p:cNvPr id="10" name="Picture 9">
            <a:extLst>
              <a:ext uri="{FF2B5EF4-FFF2-40B4-BE49-F238E27FC236}">
                <a16:creationId xmlns:a16="http://schemas.microsoft.com/office/drawing/2014/main" id="{7B299336-89DF-4405-B321-8BE74628F2DA}"/>
              </a:ext>
            </a:extLst>
          </p:cNvPr>
          <p:cNvPicPr>
            <a:picLocks noChangeAspect="1"/>
          </p:cNvPicPr>
          <p:nvPr/>
        </p:nvPicPr>
        <p:blipFill>
          <a:blip r:embed="rId4"/>
          <a:stretch>
            <a:fillRect/>
          </a:stretch>
        </p:blipFill>
        <p:spPr>
          <a:xfrm>
            <a:off x="4295800" y="2624253"/>
            <a:ext cx="3384376" cy="2532823"/>
          </a:xfrm>
          <a:prstGeom prst="rect">
            <a:avLst/>
          </a:prstGeom>
        </p:spPr>
      </p:pic>
      <p:sp>
        <p:nvSpPr>
          <p:cNvPr id="13" name="TextBox 12">
            <a:extLst>
              <a:ext uri="{FF2B5EF4-FFF2-40B4-BE49-F238E27FC236}">
                <a16:creationId xmlns:a16="http://schemas.microsoft.com/office/drawing/2014/main" id="{DCF464C4-B544-4204-A82B-B28BAD7A41C2}"/>
              </a:ext>
            </a:extLst>
          </p:cNvPr>
          <p:cNvSpPr txBox="1"/>
          <p:nvPr/>
        </p:nvSpPr>
        <p:spPr>
          <a:xfrm>
            <a:off x="5217925" y="3284984"/>
            <a:ext cx="2039341" cy="461665"/>
          </a:xfrm>
          <a:prstGeom prst="rect">
            <a:avLst/>
          </a:prstGeom>
          <a:noFill/>
        </p:spPr>
        <p:txBody>
          <a:bodyPr wrap="none" rtlCol="0">
            <a:spAutoFit/>
          </a:bodyPr>
          <a:lstStyle/>
          <a:p>
            <a:r>
              <a:rPr lang="en-US" dirty="0"/>
              <a:t>Original EOFF</a:t>
            </a:r>
          </a:p>
        </p:txBody>
      </p:sp>
      <p:sp>
        <p:nvSpPr>
          <p:cNvPr id="2" name="TextBox 1">
            <a:extLst>
              <a:ext uri="{FF2B5EF4-FFF2-40B4-BE49-F238E27FC236}">
                <a16:creationId xmlns:a16="http://schemas.microsoft.com/office/drawing/2014/main" id="{2D11D276-2D99-42A1-92B1-DDB5F348883D}"/>
              </a:ext>
            </a:extLst>
          </p:cNvPr>
          <p:cNvSpPr txBox="1"/>
          <p:nvPr/>
        </p:nvSpPr>
        <p:spPr>
          <a:xfrm>
            <a:off x="8602301" y="3725747"/>
            <a:ext cx="1231940" cy="461665"/>
          </a:xfrm>
          <a:prstGeom prst="rect">
            <a:avLst/>
          </a:prstGeom>
          <a:noFill/>
        </p:spPr>
        <p:txBody>
          <a:bodyPr wrap="none" rtlCol="0">
            <a:spAutoFit/>
          </a:bodyPr>
          <a:lstStyle/>
          <a:p>
            <a:r>
              <a:rPr lang="en-US" dirty="0">
                <a:solidFill>
                  <a:srgbClr val="FF0000"/>
                </a:solidFill>
              </a:rPr>
              <a:t>Wrong!!</a:t>
            </a:r>
          </a:p>
        </p:txBody>
      </p:sp>
    </p:spTree>
    <p:extLst>
      <p:ext uri="{BB962C8B-B14F-4D97-AF65-F5344CB8AC3E}">
        <p14:creationId xmlns:p14="http://schemas.microsoft.com/office/powerpoint/2010/main" val="2651305746"/>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1004" y="457362"/>
            <a:ext cx="9136996" cy="1143000"/>
          </a:xfrm>
        </p:spPr>
        <p:txBody>
          <a:bodyPr/>
          <a:lstStyle/>
          <a:p>
            <a:r>
              <a:rPr lang="en-US" sz="3600" b="1" dirty="0"/>
              <a:t>Eccentricity in the models</a:t>
            </a:r>
            <a:endParaRPr lang="sv-SE" sz="3600" b="1" dirty="0"/>
          </a:p>
        </p:txBody>
      </p:sp>
      <p:pic>
        <p:nvPicPr>
          <p:cNvPr id="3" name="Picture 2">
            <a:extLst>
              <a:ext uri="{FF2B5EF4-FFF2-40B4-BE49-F238E27FC236}">
                <a16:creationId xmlns:a16="http://schemas.microsoft.com/office/drawing/2014/main" id="{59DA2777-8D04-457D-AE39-214FD63197A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5400" y="1589118"/>
            <a:ext cx="4896544" cy="3976797"/>
          </a:xfrm>
          <a:prstGeom prst="rect">
            <a:avLst/>
          </a:prstGeom>
        </p:spPr>
      </p:pic>
      <p:sp>
        <p:nvSpPr>
          <p:cNvPr id="2" name="TextBox 1">
            <a:extLst>
              <a:ext uri="{FF2B5EF4-FFF2-40B4-BE49-F238E27FC236}">
                <a16:creationId xmlns:a16="http://schemas.microsoft.com/office/drawing/2014/main" id="{04A46DEF-62DF-4D84-BD08-A8F580684539}"/>
              </a:ext>
            </a:extLst>
          </p:cNvPr>
          <p:cNvSpPr txBox="1"/>
          <p:nvPr/>
        </p:nvSpPr>
        <p:spPr>
          <a:xfrm>
            <a:off x="6672065" y="2348880"/>
            <a:ext cx="4824536" cy="830997"/>
          </a:xfrm>
          <a:prstGeom prst="rect">
            <a:avLst/>
          </a:prstGeom>
          <a:noFill/>
        </p:spPr>
        <p:txBody>
          <a:bodyPr wrap="square" rtlCol="0">
            <a:spAutoFit/>
          </a:bodyPr>
          <a:lstStyle/>
          <a:p>
            <a:r>
              <a:rPr lang="en-US" dirty="0"/>
              <a:t>Add angle between where the driver is looking and the “target</a:t>
            </a:r>
          </a:p>
        </p:txBody>
      </p:sp>
    </p:spTree>
    <p:extLst>
      <p:ext uri="{BB962C8B-B14F-4D97-AF65-F5344CB8AC3E}">
        <p14:creationId xmlns:p14="http://schemas.microsoft.com/office/powerpoint/2010/main" val="509998793"/>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847528" y="692696"/>
            <a:ext cx="8894762" cy="1143000"/>
          </a:xfrm>
        </p:spPr>
        <p:txBody>
          <a:bodyPr/>
          <a:lstStyle/>
          <a:p>
            <a:r>
              <a:rPr lang="en-US" sz="3600" b="1" dirty="0"/>
              <a:t>Comparing risk between tasks – the influence of percent eyes on road</a:t>
            </a:r>
            <a:endParaRPr lang="sv-SE" sz="3600" b="1" dirty="0"/>
          </a:p>
        </p:txBody>
      </p:sp>
      <p:pic>
        <p:nvPicPr>
          <p:cNvPr id="2" name="Picture 1">
            <a:extLst>
              <a:ext uri="{FF2B5EF4-FFF2-40B4-BE49-F238E27FC236}">
                <a16:creationId xmlns:a16="http://schemas.microsoft.com/office/drawing/2014/main" id="{470027EA-3DFB-4303-A6CF-0BA0EC97AC8E}"/>
              </a:ext>
            </a:extLst>
          </p:cNvPr>
          <p:cNvPicPr>
            <a:picLocks noChangeAspect="1"/>
          </p:cNvPicPr>
          <p:nvPr/>
        </p:nvPicPr>
        <p:blipFill>
          <a:blip r:embed="rId3"/>
          <a:stretch>
            <a:fillRect/>
          </a:stretch>
        </p:blipFill>
        <p:spPr>
          <a:xfrm>
            <a:off x="1919536" y="1988840"/>
            <a:ext cx="3818813" cy="587250"/>
          </a:xfrm>
          <a:prstGeom prst="rect">
            <a:avLst/>
          </a:prstGeom>
        </p:spPr>
      </p:pic>
      <p:pic>
        <p:nvPicPr>
          <p:cNvPr id="3" name="Picture 2">
            <a:extLst>
              <a:ext uri="{FF2B5EF4-FFF2-40B4-BE49-F238E27FC236}">
                <a16:creationId xmlns:a16="http://schemas.microsoft.com/office/drawing/2014/main" id="{9E0D0CB6-3965-4A21-8732-34A98389221F}"/>
              </a:ext>
            </a:extLst>
          </p:cNvPr>
          <p:cNvPicPr>
            <a:picLocks noChangeAspect="1"/>
          </p:cNvPicPr>
          <p:nvPr/>
        </p:nvPicPr>
        <p:blipFill>
          <a:blip r:embed="rId4"/>
          <a:stretch>
            <a:fillRect/>
          </a:stretch>
        </p:blipFill>
        <p:spPr>
          <a:xfrm>
            <a:off x="3143672" y="2420888"/>
            <a:ext cx="7267455" cy="3916288"/>
          </a:xfrm>
          <a:prstGeom prst="rect">
            <a:avLst/>
          </a:prstGeom>
        </p:spPr>
      </p:pic>
    </p:spTree>
    <p:extLst>
      <p:ext uri="{BB962C8B-B14F-4D97-AF65-F5344CB8AC3E}">
        <p14:creationId xmlns:p14="http://schemas.microsoft.com/office/powerpoint/2010/main" val="2122931749"/>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701124" y="718929"/>
            <a:ext cx="9505056" cy="1143000"/>
          </a:xfrm>
        </p:spPr>
        <p:txBody>
          <a:bodyPr/>
          <a:lstStyle/>
          <a:p>
            <a:r>
              <a:rPr lang="en-US" sz="3600" b="1" dirty="0"/>
              <a:t>Comparing risk between tasks – the influence of total task time (ratio between tasks)</a:t>
            </a:r>
            <a:endParaRPr lang="sv-SE" sz="3600" b="1" dirty="0"/>
          </a:p>
        </p:txBody>
      </p:sp>
      <p:pic>
        <p:nvPicPr>
          <p:cNvPr id="2" name="Picture 1">
            <a:extLst>
              <a:ext uri="{FF2B5EF4-FFF2-40B4-BE49-F238E27FC236}">
                <a16:creationId xmlns:a16="http://schemas.microsoft.com/office/drawing/2014/main" id="{470027EA-3DFB-4303-A6CF-0BA0EC97AC8E}"/>
              </a:ext>
            </a:extLst>
          </p:cNvPr>
          <p:cNvPicPr>
            <a:picLocks noChangeAspect="1"/>
          </p:cNvPicPr>
          <p:nvPr/>
        </p:nvPicPr>
        <p:blipFill>
          <a:blip r:embed="rId3"/>
          <a:stretch>
            <a:fillRect/>
          </a:stretch>
        </p:blipFill>
        <p:spPr>
          <a:xfrm>
            <a:off x="191344" y="2132856"/>
            <a:ext cx="3818813" cy="587250"/>
          </a:xfrm>
          <a:prstGeom prst="rect">
            <a:avLst/>
          </a:prstGeom>
        </p:spPr>
      </p:pic>
      <p:pic>
        <p:nvPicPr>
          <p:cNvPr id="4" name="Picture 3">
            <a:extLst>
              <a:ext uri="{FF2B5EF4-FFF2-40B4-BE49-F238E27FC236}">
                <a16:creationId xmlns:a16="http://schemas.microsoft.com/office/drawing/2014/main" id="{F5D4D921-7352-456B-AA18-1D7C4E8E5701}"/>
              </a:ext>
            </a:extLst>
          </p:cNvPr>
          <p:cNvPicPr>
            <a:picLocks noChangeAspect="1"/>
          </p:cNvPicPr>
          <p:nvPr/>
        </p:nvPicPr>
        <p:blipFill>
          <a:blip r:embed="rId4"/>
          <a:stretch>
            <a:fillRect/>
          </a:stretch>
        </p:blipFill>
        <p:spPr>
          <a:xfrm>
            <a:off x="4105400" y="1861929"/>
            <a:ext cx="4696505" cy="4543624"/>
          </a:xfrm>
          <a:prstGeom prst="rect">
            <a:avLst/>
          </a:prstGeom>
        </p:spPr>
      </p:pic>
    </p:spTree>
    <p:extLst>
      <p:ext uri="{BB962C8B-B14F-4D97-AF65-F5344CB8AC3E}">
        <p14:creationId xmlns:p14="http://schemas.microsoft.com/office/powerpoint/2010/main" val="799009242"/>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37356" y="2780928"/>
            <a:ext cx="8894762" cy="1143000"/>
          </a:xfrm>
        </p:spPr>
        <p:txBody>
          <a:bodyPr/>
          <a:lstStyle/>
          <a:p>
            <a:r>
              <a:rPr lang="en-US" sz="3600" b="1" dirty="0"/>
              <a:t>The End </a:t>
            </a:r>
            <a:br>
              <a:rPr lang="en-US" sz="3600" b="1" dirty="0"/>
            </a:br>
            <a:br>
              <a:rPr lang="en-US" sz="3600" b="1" dirty="0"/>
            </a:br>
            <a:r>
              <a:rPr lang="en-US" sz="3600" b="1" dirty="0"/>
              <a:t>(slides after this are just extra and on no particular order – looking at them will likely just confuse, but I keep them anyway)</a:t>
            </a:r>
            <a:endParaRPr lang="sv-SE" sz="3600" b="1" dirty="0"/>
          </a:p>
        </p:txBody>
      </p:sp>
    </p:spTree>
    <p:extLst>
      <p:ext uri="{BB962C8B-B14F-4D97-AF65-F5344CB8AC3E}">
        <p14:creationId xmlns:p14="http://schemas.microsoft.com/office/powerpoint/2010/main" val="76463531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911424" y="764704"/>
            <a:ext cx="10153128" cy="1143000"/>
          </a:xfrm>
        </p:spPr>
        <p:txBody>
          <a:bodyPr/>
          <a:lstStyle/>
          <a:p>
            <a:r>
              <a:rPr lang="en-US" sz="3600" b="1" dirty="0"/>
              <a:t>At some point in a critical situation, drivers do not look away again – good to use as anchor point</a:t>
            </a:r>
            <a:endParaRPr lang="sv-SE" sz="3600" b="1" dirty="0"/>
          </a:p>
        </p:txBody>
      </p:sp>
      <p:pic>
        <p:nvPicPr>
          <p:cNvPr id="3" name="Picture 2">
            <a:extLst>
              <a:ext uri="{FF2B5EF4-FFF2-40B4-BE49-F238E27FC236}">
                <a16:creationId xmlns:a16="http://schemas.microsoft.com/office/drawing/2014/main" id="{CC618A40-5FD8-4ECE-8A9D-EBFE9EFB0C51}"/>
              </a:ext>
            </a:extLst>
          </p:cNvPr>
          <p:cNvPicPr/>
          <p:nvPr/>
        </p:nvPicPr>
        <p:blipFill>
          <a:blip r:embed="rId3"/>
          <a:stretch>
            <a:fillRect/>
          </a:stretch>
        </p:blipFill>
        <p:spPr>
          <a:xfrm>
            <a:off x="119336" y="2636912"/>
            <a:ext cx="6359442" cy="3227389"/>
          </a:xfrm>
          <a:prstGeom prst="rect">
            <a:avLst/>
          </a:prstGeom>
        </p:spPr>
      </p:pic>
      <p:pic>
        <p:nvPicPr>
          <p:cNvPr id="4" name="Picture 3">
            <a:extLst>
              <a:ext uri="{FF2B5EF4-FFF2-40B4-BE49-F238E27FC236}">
                <a16:creationId xmlns:a16="http://schemas.microsoft.com/office/drawing/2014/main" id="{321E90A6-6A6F-4AC1-8294-0FAB030F654A}"/>
              </a:ext>
            </a:extLst>
          </p:cNvPr>
          <p:cNvPicPr>
            <a:picLocks noChangeAspect="1"/>
          </p:cNvPicPr>
          <p:nvPr/>
        </p:nvPicPr>
        <p:blipFill>
          <a:blip r:embed="rId4"/>
          <a:stretch>
            <a:fillRect/>
          </a:stretch>
        </p:blipFill>
        <p:spPr>
          <a:xfrm>
            <a:off x="6888088" y="2202313"/>
            <a:ext cx="4802853" cy="3864768"/>
          </a:xfrm>
          <a:prstGeom prst="rect">
            <a:avLst/>
          </a:prstGeom>
        </p:spPr>
      </p:pic>
    </p:spTree>
    <p:extLst>
      <p:ext uri="{BB962C8B-B14F-4D97-AF65-F5344CB8AC3E}">
        <p14:creationId xmlns:p14="http://schemas.microsoft.com/office/powerpoint/2010/main" val="409696412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415480" y="332656"/>
            <a:ext cx="8894762" cy="1143000"/>
          </a:xfrm>
        </p:spPr>
        <p:txBody>
          <a:bodyPr/>
          <a:lstStyle/>
          <a:p>
            <a:r>
              <a:rPr lang="en-US" sz="3600" b="1" dirty="0"/>
              <a:t>When and why to use overshot?</a:t>
            </a:r>
            <a:endParaRPr lang="sv-SE" sz="3600" b="1" dirty="0"/>
          </a:p>
        </p:txBody>
      </p:sp>
      <p:sp>
        <p:nvSpPr>
          <p:cNvPr id="2" name="Flowchart: Decision 1">
            <a:extLst>
              <a:ext uri="{FF2B5EF4-FFF2-40B4-BE49-F238E27FC236}">
                <a16:creationId xmlns:a16="http://schemas.microsoft.com/office/drawing/2014/main" id="{EACEFA5D-8227-40CE-B072-855281411F94}"/>
              </a:ext>
            </a:extLst>
          </p:cNvPr>
          <p:cNvSpPr/>
          <p:nvPr/>
        </p:nvSpPr>
        <p:spPr bwMode="auto">
          <a:xfrm>
            <a:off x="2135561" y="1916832"/>
            <a:ext cx="2501391" cy="1224136"/>
          </a:xfrm>
          <a:prstGeom prst="flowChartDecision">
            <a:avLst/>
          </a:prstGeom>
          <a:solidFill>
            <a:schemeClr val="accent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hangingPunct="0"/>
            <a:r>
              <a:rPr lang="en-US" sz="1800" dirty="0">
                <a:solidFill>
                  <a:schemeClr val="bg1"/>
                </a:solidFill>
              </a:rPr>
              <a:t>Use Overshot?</a:t>
            </a:r>
          </a:p>
        </p:txBody>
      </p:sp>
      <p:cxnSp>
        <p:nvCxnSpPr>
          <p:cNvPr id="5" name="Straight Arrow Connector 4">
            <a:extLst>
              <a:ext uri="{FF2B5EF4-FFF2-40B4-BE49-F238E27FC236}">
                <a16:creationId xmlns:a16="http://schemas.microsoft.com/office/drawing/2014/main" id="{A8A13A06-F101-4413-9AAD-B704293C5424}"/>
              </a:ext>
            </a:extLst>
          </p:cNvPr>
          <p:cNvCxnSpPr>
            <a:cxnSpLocks/>
            <a:stCxn id="2" idx="2"/>
          </p:cNvCxnSpPr>
          <p:nvPr/>
        </p:nvCxnSpPr>
        <p:spPr bwMode="auto">
          <a:xfrm>
            <a:off x="3386257" y="3140968"/>
            <a:ext cx="18889" cy="187220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397E51C7-D239-4A1E-8141-D11B1A823DF2}"/>
              </a:ext>
            </a:extLst>
          </p:cNvPr>
          <p:cNvSpPr txBox="1"/>
          <p:nvPr/>
        </p:nvSpPr>
        <p:spPr>
          <a:xfrm>
            <a:off x="5087888" y="2094365"/>
            <a:ext cx="561372" cy="461665"/>
          </a:xfrm>
          <a:prstGeom prst="rect">
            <a:avLst/>
          </a:prstGeom>
          <a:noFill/>
        </p:spPr>
        <p:txBody>
          <a:bodyPr wrap="none" rtlCol="0">
            <a:spAutoFit/>
          </a:bodyPr>
          <a:lstStyle/>
          <a:p>
            <a:r>
              <a:rPr lang="en-US" dirty="0"/>
              <a:t>No</a:t>
            </a:r>
          </a:p>
        </p:txBody>
      </p:sp>
      <p:cxnSp>
        <p:nvCxnSpPr>
          <p:cNvPr id="9" name="Straight Arrow Connector 8">
            <a:extLst>
              <a:ext uri="{FF2B5EF4-FFF2-40B4-BE49-F238E27FC236}">
                <a16:creationId xmlns:a16="http://schemas.microsoft.com/office/drawing/2014/main" id="{1A91268C-2884-4CE7-9854-44F3FB612AB1}"/>
              </a:ext>
            </a:extLst>
          </p:cNvPr>
          <p:cNvCxnSpPr>
            <a:cxnSpLocks/>
            <a:stCxn id="2" idx="3"/>
          </p:cNvCxnSpPr>
          <p:nvPr/>
        </p:nvCxnSpPr>
        <p:spPr bwMode="auto">
          <a:xfrm>
            <a:off x="4636952" y="2528900"/>
            <a:ext cx="268318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D1EBE659-698D-4D76-8567-26A710703AD9}"/>
              </a:ext>
            </a:extLst>
          </p:cNvPr>
          <p:cNvSpPr txBox="1"/>
          <p:nvPr/>
        </p:nvSpPr>
        <p:spPr>
          <a:xfrm>
            <a:off x="3433067" y="3284985"/>
            <a:ext cx="7199405" cy="3139321"/>
          </a:xfrm>
          <a:prstGeom prst="rect">
            <a:avLst/>
          </a:prstGeom>
          <a:noFill/>
        </p:spPr>
        <p:txBody>
          <a:bodyPr wrap="square" rtlCol="0">
            <a:spAutoFit/>
          </a:bodyPr>
          <a:lstStyle/>
          <a:p>
            <a:r>
              <a:rPr lang="en-US" sz="1800" dirty="0"/>
              <a:t>When?</a:t>
            </a:r>
          </a:p>
          <a:p>
            <a:pPr marL="285750" indent="-285750">
              <a:buFont typeface="Arial" panose="020B0604020202020204" pitchFamily="34" charset="0"/>
              <a:buChar char="•"/>
            </a:pPr>
            <a:r>
              <a:rPr lang="en-US" sz="1800" dirty="0"/>
              <a:t>Accumulation before anchor will not affect outcome</a:t>
            </a:r>
          </a:p>
          <a:p>
            <a:pPr marL="285750" indent="-285750">
              <a:buFont typeface="Arial" panose="020B0604020202020204" pitchFamily="34" charset="0"/>
              <a:buChar char="•"/>
            </a:pPr>
            <a:r>
              <a:rPr lang="en-US" sz="1800" dirty="0"/>
              <a:t>Accumulation before anchor only potentially affect outcome marginally</a:t>
            </a:r>
          </a:p>
          <a:p>
            <a:pPr marL="285750" indent="-285750">
              <a:buFont typeface="Arial" panose="020B0604020202020204" pitchFamily="34" charset="0"/>
              <a:buChar char="•"/>
            </a:pPr>
            <a:endParaRPr lang="en-US" sz="1800" dirty="0"/>
          </a:p>
          <a:p>
            <a:r>
              <a:rPr lang="en-US" sz="1800" dirty="0">
                <a:sym typeface="Wingdings" panose="05000000000000000000" pitchFamily="2" charset="2"/>
              </a:rPr>
              <a:t> Consequence: </a:t>
            </a:r>
          </a:p>
          <a:p>
            <a:r>
              <a:rPr lang="en-US" sz="1800" dirty="0">
                <a:sym typeface="Wingdings" panose="05000000000000000000" pitchFamily="2" charset="2"/>
              </a:rPr>
              <a:t>Only need to sample the overshot, not the duration of the glance, or care about previous glances.</a:t>
            </a:r>
          </a:p>
          <a:p>
            <a:pPr marL="285750" indent="-285750">
              <a:buFont typeface="Wingdings" panose="05000000000000000000" pitchFamily="2" charset="2"/>
              <a:buChar char="è"/>
            </a:pPr>
            <a:r>
              <a:rPr lang="en-US" sz="1800" dirty="0">
                <a:sym typeface="Wingdings" panose="05000000000000000000" pitchFamily="2" charset="2"/>
              </a:rPr>
              <a:t>Impact: Will save a lot of simulation time! </a:t>
            </a:r>
          </a:p>
          <a:p>
            <a:r>
              <a:rPr lang="en-US" sz="1800" dirty="0">
                <a:sym typeface="Wingdings" panose="05000000000000000000" pitchFamily="2" charset="2"/>
              </a:rPr>
              <a:t>Suggestion: When new driver model is used, check if overshot glances can be used on a subset of data? = compare overshot and “complete” simulation</a:t>
            </a:r>
            <a:endParaRPr lang="en-US" sz="1800" dirty="0"/>
          </a:p>
          <a:p>
            <a:pPr marL="285750" indent="-285750">
              <a:buFont typeface="Arial" panose="020B0604020202020204" pitchFamily="34" charset="0"/>
              <a:buChar char="•"/>
            </a:pPr>
            <a:endParaRPr lang="en-US" sz="1800" dirty="0"/>
          </a:p>
        </p:txBody>
      </p:sp>
      <p:sp>
        <p:nvSpPr>
          <p:cNvPr id="18" name="TextBox 17">
            <a:extLst>
              <a:ext uri="{FF2B5EF4-FFF2-40B4-BE49-F238E27FC236}">
                <a16:creationId xmlns:a16="http://schemas.microsoft.com/office/drawing/2014/main" id="{AFC936D9-F234-4CC1-8172-84A5FE563002}"/>
              </a:ext>
            </a:extLst>
          </p:cNvPr>
          <p:cNvSpPr txBox="1"/>
          <p:nvPr/>
        </p:nvSpPr>
        <p:spPr>
          <a:xfrm>
            <a:off x="2792017" y="3992683"/>
            <a:ext cx="633187" cy="461665"/>
          </a:xfrm>
          <a:prstGeom prst="rect">
            <a:avLst/>
          </a:prstGeom>
          <a:noFill/>
        </p:spPr>
        <p:txBody>
          <a:bodyPr wrap="none" rtlCol="0">
            <a:spAutoFit/>
          </a:bodyPr>
          <a:lstStyle/>
          <a:p>
            <a:r>
              <a:rPr lang="en-US" dirty="0"/>
              <a:t>Yes</a:t>
            </a:r>
          </a:p>
        </p:txBody>
      </p:sp>
    </p:spTree>
    <p:extLst>
      <p:ext uri="{BB962C8B-B14F-4D97-AF65-F5344CB8AC3E}">
        <p14:creationId xmlns:p14="http://schemas.microsoft.com/office/powerpoint/2010/main" val="114829197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415480" y="332656"/>
            <a:ext cx="8894762" cy="1143000"/>
          </a:xfrm>
        </p:spPr>
        <p:txBody>
          <a:bodyPr/>
          <a:lstStyle/>
          <a:p>
            <a:r>
              <a:rPr lang="en-US" sz="3600" b="1" dirty="0"/>
              <a:t>When and why to use overshot?</a:t>
            </a:r>
            <a:endParaRPr lang="sv-SE" sz="3600" b="1" dirty="0"/>
          </a:p>
        </p:txBody>
      </p:sp>
      <p:sp>
        <p:nvSpPr>
          <p:cNvPr id="2" name="Flowchart: Decision 1">
            <a:extLst>
              <a:ext uri="{FF2B5EF4-FFF2-40B4-BE49-F238E27FC236}">
                <a16:creationId xmlns:a16="http://schemas.microsoft.com/office/drawing/2014/main" id="{EACEFA5D-8227-40CE-B072-855281411F94}"/>
              </a:ext>
            </a:extLst>
          </p:cNvPr>
          <p:cNvSpPr/>
          <p:nvPr/>
        </p:nvSpPr>
        <p:spPr bwMode="auto">
          <a:xfrm>
            <a:off x="2135561" y="1916832"/>
            <a:ext cx="2501391" cy="1224136"/>
          </a:xfrm>
          <a:prstGeom prst="flowChartDecision">
            <a:avLst/>
          </a:prstGeom>
          <a:solidFill>
            <a:schemeClr val="accent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hangingPunct="0"/>
            <a:r>
              <a:rPr lang="en-US" sz="1800" dirty="0">
                <a:solidFill>
                  <a:schemeClr val="bg1"/>
                </a:solidFill>
              </a:rPr>
              <a:t>Use Overshot?</a:t>
            </a:r>
          </a:p>
        </p:txBody>
      </p:sp>
      <p:cxnSp>
        <p:nvCxnSpPr>
          <p:cNvPr id="5" name="Straight Arrow Connector 4">
            <a:extLst>
              <a:ext uri="{FF2B5EF4-FFF2-40B4-BE49-F238E27FC236}">
                <a16:creationId xmlns:a16="http://schemas.microsoft.com/office/drawing/2014/main" id="{A8A13A06-F101-4413-9AAD-B704293C5424}"/>
              </a:ext>
            </a:extLst>
          </p:cNvPr>
          <p:cNvCxnSpPr>
            <a:cxnSpLocks/>
            <a:stCxn id="2" idx="2"/>
          </p:cNvCxnSpPr>
          <p:nvPr/>
        </p:nvCxnSpPr>
        <p:spPr bwMode="auto">
          <a:xfrm>
            <a:off x="3386257" y="3140968"/>
            <a:ext cx="18889" cy="187220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397E51C7-D239-4A1E-8141-D11B1A823DF2}"/>
              </a:ext>
            </a:extLst>
          </p:cNvPr>
          <p:cNvSpPr txBox="1"/>
          <p:nvPr/>
        </p:nvSpPr>
        <p:spPr>
          <a:xfrm>
            <a:off x="5087888" y="2094365"/>
            <a:ext cx="561372" cy="461665"/>
          </a:xfrm>
          <a:prstGeom prst="rect">
            <a:avLst/>
          </a:prstGeom>
          <a:noFill/>
        </p:spPr>
        <p:txBody>
          <a:bodyPr wrap="none" rtlCol="0">
            <a:spAutoFit/>
          </a:bodyPr>
          <a:lstStyle/>
          <a:p>
            <a:r>
              <a:rPr lang="en-US" dirty="0"/>
              <a:t>No</a:t>
            </a:r>
          </a:p>
        </p:txBody>
      </p:sp>
      <p:cxnSp>
        <p:nvCxnSpPr>
          <p:cNvPr id="9" name="Straight Arrow Connector 8">
            <a:extLst>
              <a:ext uri="{FF2B5EF4-FFF2-40B4-BE49-F238E27FC236}">
                <a16:creationId xmlns:a16="http://schemas.microsoft.com/office/drawing/2014/main" id="{1A91268C-2884-4CE7-9854-44F3FB612AB1}"/>
              </a:ext>
            </a:extLst>
          </p:cNvPr>
          <p:cNvCxnSpPr>
            <a:cxnSpLocks/>
            <a:stCxn id="2" idx="3"/>
          </p:cNvCxnSpPr>
          <p:nvPr/>
        </p:nvCxnSpPr>
        <p:spPr bwMode="auto">
          <a:xfrm>
            <a:off x="4636952" y="2528900"/>
            <a:ext cx="268318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D1EBE659-698D-4D76-8567-26A710703AD9}"/>
              </a:ext>
            </a:extLst>
          </p:cNvPr>
          <p:cNvSpPr txBox="1"/>
          <p:nvPr/>
        </p:nvSpPr>
        <p:spPr>
          <a:xfrm>
            <a:off x="3433067" y="3284985"/>
            <a:ext cx="7199405" cy="3139321"/>
          </a:xfrm>
          <a:prstGeom prst="rect">
            <a:avLst/>
          </a:prstGeom>
          <a:noFill/>
        </p:spPr>
        <p:txBody>
          <a:bodyPr wrap="square" rtlCol="0">
            <a:spAutoFit/>
          </a:bodyPr>
          <a:lstStyle/>
          <a:p>
            <a:r>
              <a:rPr lang="en-US" sz="1800" dirty="0"/>
              <a:t>When?</a:t>
            </a:r>
          </a:p>
          <a:p>
            <a:pPr marL="285750" indent="-285750">
              <a:buFont typeface="Arial" panose="020B0604020202020204" pitchFamily="34" charset="0"/>
              <a:buChar char="•"/>
            </a:pPr>
            <a:r>
              <a:rPr lang="en-US" sz="1800" dirty="0"/>
              <a:t>Accumulation before anchor will not affect outcome</a:t>
            </a:r>
          </a:p>
          <a:p>
            <a:pPr marL="285750" indent="-285750">
              <a:buFont typeface="Arial" panose="020B0604020202020204" pitchFamily="34" charset="0"/>
              <a:buChar char="•"/>
            </a:pPr>
            <a:r>
              <a:rPr lang="en-US" sz="1800" dirty="0"/>
              <a:t>Accumulation before anchor only potentially affect outcome marginally</a:t>
            </a:r>
          </a:p>
          <a:p>
            <a:pPr marL="285750" indent="-285750">
              <a:buFont typeface="Arial" panose="020B0604020202020204" pitchFamily="34" charset="0"/>
              <a:buChar char="•"/>
            </a:pPr>
            <a:endParaRPr lang="en-US" sz="1800" dirty="0"/>
          </a:p>
          <a:p>
            <a:r>
              <a:rPr lang="en-US" sz="1800" dirty="0">
                <a:sym typeface="Wingdings" panose="05000000000000000000" pitchFamily="2" charset="2"/>
              </a:rPr>
              <a:t> Consequence: </a:t>
            </a:r>
          </a:p>
          <a:p>
            <a:r>
              <a:rPr lang="en-US" sz="1800" dirty="0">
                <a:sym typeface="Wingdings" panose="05000000000000000000" pitchFamily="2" charset="2"/>
              </a:rPr>
              <a:t>Only need to sample the overshot, not the duration of the glance, or care about previous glances.</a:t>
            </a:r>
          </a:p>
          <a:p>
            <a:pPr marL="285750" indent="-285750">
              <a:buFont typeface="Wingdings" panose="05000000000000000000" pitchFamily="2" charset="2"/>
              <a:buChar char="è"/>
            </a:pPr>
            <a:r>
              <a:rPr lang="en-US" sz="1800" dirty="0">
                <a:sym typeface="Wingdings" panose="05000000000000000000" pitchFamily="2" charset="2"/>
              </a:rPr>
              <a:t>Impact: Will save a lot of simulation time! </a:t>
            </a:r>
          </a:p>
          <a:p>
            <a:r>
              <a:rPr lang="en-US" sz="1800" dirty="0">
                <a:sym typeface="Wingdings" panose="05000000000000000000" pitchFamily="2" charset="2"/>
              </a:rPr>
              <a:t>Suggestion: When new driver model is used, check if overshot glances can be used on a subset of data? = compare overshot and “complete” simulation</a:t>
            </a:r>
            <a:endParaRPr lang="en-US" sz="1800" dirty="0"/>
          </a:p>
          <a:p>
            <a:pPr marL="285750" indent="-285750">
              <a:buFont typeface="Arial" panose="020B0604020202020204" pitchFamily="34" charset="0"/>
              <a:buChar char="•"/>
            </a:pPr>
            <a:endParaRPr lang="en-US" sz="1800" dirty="0"/>
          </a:p>
        </p:txBody>
      </p:sp>
      <p:sp>
        <p:nvSpPr>
          <p:cNvPr id="18" name="TextBox 17">
            <a:extLst>
              <a:ext uri="{FF2B5EF4-FFF2-40B4-BE49-F238E27FC236}">
                <a16:creationId xmlns:a16="http://schemas.microsoft.com/office/drawing/2014/main" id="{AFC936D9-F234-4CC1-8172-84A5FE563002}"/>
              </a:ext>
            </a:extLst>
          </p:cNvPr>
          <p:cNvSpPr txBox="1"/>
          <p:nvPr/>
        </p:nvSpPr>
        <p:spPr>
          <a:xfrm>
            <a:off x="2792017" y="3992683"/>
            <a:ext cx="633187" cy="461665"/>
          </a:xfrm>
          <a:prstGeom prst="rect">
            <a:avLst/>
          </a:prstGeom>
          <a:noFill/>
        </p:spPr>
        <p:txBody>
          <a:bodyPr wrap="none" rtlCol="0">
            <a:spAutoFit/>
          </a:bodyPr>
          <a:lstStyle/>
          <a:p>
            <a:r>
              <a:rPr lang="en-US" dirty="0"/>
              <a:t>Yes</a:t>
            </a:r>
          </a:p>
        </p:txBody>
      </p:sp>
    </p:spTree>
    <p:extLst>
      <p:ext uri="{BB962C8B-B14F-4D97-AF65-F5344CB8AC3E}">
        <p14:creationId xmlns:p14="http://schemas.microsoft.com/office/powerpoint/2010/main" val="3335837540"/>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02699" y="404664"/>
            <a:ext cx="8894762" cy="1143000"/>
          </a:xfrm>
        </p:spPr>
        <p:txBody>
          <a:bodyPr/>
          <a:lstStyle/>
          <a:p>
            <a:r>
              <a:rPr lang="en-US" sz="3600" b="1" dirty="0"/>
              <a:t>What maximum deceleration to use?</a:t>
            </a:r>
            <a:endParaRPr lang="sv-SE" sz="3600" b="1" dirty="0"/>
          </a:p>
        </p:txBody>
      </p:sp>
      <p:pic>
        <p:nvPicPr>
          <p:cNvPr id="3" name="Picture 2">
            <a:extLst>
              <a:ext uri="{FF2B5EF4-FFF2-40B4-BE49-F238E27FC236}">
                <a16:creationId xmlns:a16="http://schemas.microsoft.com/office/drawing/2014/main" id="{074F11A2-6957-4417-B911-0C57918733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392" y="3429000"/>
            <a:ext cx="2880360" cy="2385060"/>
          </a:xfrm>
          <a:prstGeom prst="rect">
            <a:avLst/>
          </a:prstGeom>
          <a:noFill/>
          <a:ln>
            <a:noFill/>
          </a:ln>
        </p:spPr>
      </p:pic>
      <p:pic>
        <p:nvPicPr>
          <p:cNvPr id="4" name="Picture 3">
            <a:extLst>
              <a:ext uri="{FF2B5EF4-FFF2-40B4-BE49-F238E27FC236}">
                <a16:creationId xmlns:a16="http://schemas.microsoft.com/office/drawing/2014/main" id="{F65A3FD4-17CA-4CA1-B2E6-2FD09B28D23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88088" y="3501008"/>
            <a:ext cx="2980055" cy="2400300"/>
          </a:xfrm>
          <a:prstGeom prst="rect">
            <a:avLst/>
          </a:prstGeom>
          <a:noFill/>
          <a:ln>
            <a:noFill/>
          </a:ln>
        </p:spPr>
      </p:pic>
    </p:spTree>
    <p:extLst>
      <p:ext uri="{BB962C8B-B14F-4D97-AF65-F5344CB8AC3E}">
        <p14:creationId xmlns:p14="http://schemas.microsoft.com/office/powerpoint/2010/main" val="3972433293"/>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rot="16200000">
            <a:off x="-2007303" y="2857500"/>
            <a:ext cx="5684309" cy="1143000"/>
          </a:xfrm>
        </p:spPr>
        <p:txBody>
          <a:bodyPr/>
          <a:lstStyle/>
          <a:p>
            <a:r>
              <a:rPr lang="en-US" sz="3600" b="1" dirty="0"/>
              <a:t>Evaluations of tasks + system modalities + individual drivers</a:t>
            </a:r>
            <a:endParaRPr lang="sv-SE" sz="3600" b="1" dirty="0"/>
          </a:p>
        </p:txBody>
      </p:sp>
      <p:pic>
        <p:nvPicPr>
          <p:cNvPr id="18" name="Picture 16">
            <a:extLst>
              <a:ext uri="{FF2B5EF4-FFF2-40B4-BE49-F238E27FC236}">
                <a16:creationId xmlns:a16="http://schemas.microsoft.com/office/drawing/2014/main" id="{7A80782E-B244-4D27-95CF-802559090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586848"/>
            <a:ext cx="9361040" cy="568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D985E2BC-5D39-4344-B1E3-AD96D1194116}"/>
              </a:ext>
            </a:extLst>
          </p:cNvPr>
          <p:cNvSpPr txBox="1"/>
          <p:nvPr/>
        </p:nvSpPr>
        <p:spPr>
          <a:xfrm>
            <a:off x="695400" y="586845"/>
            <a:ext cx="5647700" cy="830997"/>
          </a:xfrm>
          <a:prstGeom prst="rect">
            <a:avLst/>
          </a:prstGeom>
          <a:noFill/>
        </p:spPr>
        <p:txBody>
          <a:bodyPr wrap="none" rtlCol="0">
            <a:spAutoFit/>
          </a:bodyPr>
          <a:lstStyle/>
          <a:p>
            <a:r>
              <a:rPr lang="en-US" b="1" dirty="0"/>
              <a:t>34 crashes: 6800 simulations per cell!</a:t>
            </a:r>
          </a:p>
          <a:p>
            <a:r>
              <a:rPr lang="en-US" b="1" dirty="0">
                <a:sym typeface="Wingdings" panose="05000000000000000000" pitchFamily="2" charset="2"/>
              </a:rPr>
              <a:t> 81 600 simulations in total  600 days</a:t>
            </a:r>
            <a:endParaRPr lang="en-US" b="1" dirty="0"/>
          </a:p>
        </p:txBody>
      </p:sp>
    </p:spTree>
    <p:extLst>
      <p:ext uri="{BB962C8B-B14F-4D97-AF65-F5344CB8AC3E}">
        <p14:creationId xmlns:p14="http://schemas.microsoft.com/office/powerpoint/2010/main" val="239377255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 – “my interpretation”</a:t>
            </a:r>
            <a:endParaRPr lang="sv-SE" sz="3600" b="1" dirty="0"/>
          </a:p>
        </p:txBody>
      </p:sp>
      <p:pic>
        <p:nvPicPr>
          <p:cNvPr id="15" name="Picture 14"/>
          <p:cNvPicPr>
            <a:picLocks noChangeAspect="1"/>
          </p:cNvPicPr>
          <p:nvPr/>
        </p:nvPicPr>
        <p:blipFill>
          <a:blip r:embed="rId3"/>
          <a:stretch>
            <a:fillRect/>
          </a:stretch>
        </p:blipFill>
        <p:spPr>
          <a:xfrm>
            <a:off x="1240143" y="1770867"/>
            <a:ext cx="5199294" cy="3773682"/>
          </a:xfrm>
          <a:prstGeom prst="rect">
            <a:avLst/>
          </a:prstGeom>
        </p:spPr>
      </p:pic>
      <p:cxnSp>
        <p:nvCxnSpPr>
          <p:cNvPr id="3" name="Straight Connector 2"/>
          <p:cNvCxnSpPr/>
          <p:nvPr/>
        </p:nvCxnSpPr>
        <p:spPr bwMode="auto">
          <a:xfrm>
            <a:off x="8028585" y="2420888"/>
            <a:ext cx="0" cy="280529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 name="Rectangle 8"/>
          <p:cNvSpPr/>
          <p:nvPr/>
        </p:nvSpPr>
        <p:spPr bwMode="auto">
          <a:xfrm>
            <a:off x="7960835" y="2854148"/>
            <a:ext cx="36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 name="Rectangle 9"/>
          <p:cNvSpPr/>
          <p:nvPr/>
        </p:nvSpPr>
        <p:spPr bwMode="auto">
          <a:xfrm>
            <a:off x="7717605" y="2706520"/>
            <a:ext cx="36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1" name="Rectangle 10"/>
          <p:cNvSpPr/>
          <p:nvPr/>
        </p:nvSpPr>
        <p:spPr bwMode="auto">
          <a:xfrm>
            <a:off x="7960835" y="3269726"/>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2" name="Rectangle 11"/>
          <p:cNvSpPr/>
          <p:nvPr/>
        </p:nvSpPr>
        <p:spPr bwMode="auto">
          <a:xfrm>
            <a:off x="7557263" y="3428047"/>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4" name="Rectangle 13"/>
          <p:cNvSpPr/>
          <p:nvPr/>
        </p:nvSpPr>
        <p:spPr bwMode="auto">
          <a:xfrm>
            <a:off x="7834940" y="3586368"/>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6" name="Rectangle 15"/>
          <p:cNvSpPr/>
          <p:nvPr/>
        </p:nvSpPr>
        <p:spPr bwMode="auto">
          <a:xfrm>
            <a:off x="7592317" y="3744690"/>
            <a:ext cx="72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7" name="Rectangle 16"/>
          <p:cNvSpPr/>
          <p:nvPr/>
        </p:nvSpPr>
        <p:spPr bwMode="auto">
          <a:xfrm>
            <a:off x="7600835" y="4369985"/>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8" name="Rectangle 17"/>
          <p:cNvSpPr/>
          <p:nvPr/>
        </p:nvSpPr>
        <p:spPr bwMode="auto">
          <a:xfrm>
            <a:off x="7465334" y="4507346"/>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9" name="Rectangle 18"/>
          <p:cNvSpPr/>
          <p:nvPr/>
        </p:nvSpPr>
        <p:spPr bwMode="auto">
          <a:xfrm>
            <a:off x="7717605" y="4644707"/>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0" name="Rectangle 19"/>
          <p:cNvSpPr/>
          <p:nvPr/>
        </p:nvSpPr>
        <p:spPr bwMode="auto">
          <a:xfrm>
            <a:off x="7052317" y="4782068"/>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22" name="TextBox 21"/>
          <p:cNvSpPr txBox="1"/>
          <p:nvPr/>
        </p:nvSpPr>
        <p:spPr>
          <a:xfrm>
            <a:off x="6439437" y="2547688"/>
            <a:ext cx="458780" cy="461665"/>
          </a:xfrm>
          <a:prstGeom prst="rect">
            <a:avLst/>
          </a:prstGeom>
          <a:noFill/>
        </p:spPr>
        <p:txBody>
          <a:bodyPr wrap="none" rtlCol="0">
            <a:spAutoFit/>
          </a:bodyPr>
          <a:lstStyle/>
          <a:p>
            <a:r>
              <a:rPr lang="sv-SE" dirty="0"/>
              <a:t>1s</a:t>
            </a:r>
          </a:p>
        </p:txBody>
      </p:sp>
      <p:sp>
        <p:nvSpPr>
          <p:cNvPr id="23" name="TextBox 22"/>
          <p:cNvSpPr txBox="1"/>
          <p:nvPr/>
        </p:nvSpPr>
        <p:spPr>
          <a:xfrm>
            <a:off x="6482135" y="3310758"/>
            <a:ext cx="458780" cy="461665"/>
          </a:xfrm>
          <a:prstGeom prst="rect">
            <a:avLst/>
          </a:prstGeom>
          <a:noFill/>
        </p:spPr>
        <p:txBody>
          <a:bodyPr wrap="none" rtlCol="0">
            <a:spAutoFit/>
          </a:bodyPr>
          <a:lstStyle/>
          <a:p>
            <a:r>
              <a:rPr lang="sv-SE" dirty="0"/>
              <a:t>2s</a:t>
            </a:r>
          </a:p>
        </p:txBody>
      </p:sp>
      <p:sp>
        <p:nvSpPr>
          <p:cNvPr id="24" name="TextBox 23"/>
          <p:cNvSpPr txBox="1"/>
          <p:nvPr/>
        </p:nvSpPr>
        <p:spPr>
          <a:xfrm>
            <a:off x="6490377" y="4268625"/>
            <a:ext cx="458780" cy="461665"/>
          </a:xfrm>
          <a:prstGeom prst="rect">
            <a:avLst/>
          </a:prstGeom>
          <a:noFill/>
        </p:spPr>
        <p:txBody>
          <a:bodyPr wrap="none" rtlCol="0">
            <a:spAutoFit/>
          </a:bodyPr>
          <a:lstStyle/>
          <a:p>
            <a:r>
              <a:rPr lang="sv-SE" dirty="0"/>
              <a:t>3s</a:t>
            </a:r>
          </a:p>
        </p:txBody>
      </p:sp>
      <p:sp>
        <p:nvSpPr>
          <p:cNvPr id="25" name="TextBox 24"/>
          <p:cNvSpPr txBox="1"/>
          <p:nvPr/>
        </p:nvSpPr>
        <p:spPr>
          <a:xfrm>
            <a:off x="7540824" y="1514819"/>
            <a:ext cx="2009023" cy="830997"/>
          </a:xfrm>
          <a:prstGeom prst="rect">
            <a:avLst/>
          </a:prstGeom>
          <a:noFill/>
        </p:spPr>
        <p:txBody>
          <a:bodyPr wrap="square" rtlCol="0">
            <a:spAutoFit/>
          </a:bodyPr>
          <a:lstStyle/>
          <a:p>
            <a:r>
              <a:rPr lang="sv-SE" dirty="0" err="1"/>
              <a:t>Glance</a:t>
            </a:r>
            <a:r>
              <a:rPr lang="sv-SE" dirty="0"/>
              <a:t> </a:t>
            </a:r>
          </a:p>
          <a:p>
            <a:r>
              <a:rPr lang="sv-SE" dirty="0" err="1"/>
              <a:t>anchor</a:t>
            </a:r>
            <a:endParaRPr lang="sv-SE" dirty="0"/>
          </a:p>
        </p:txBody>
      </p:sp>
      <p:cxnSp>
        <p:nvCxnSpPr>
          <p:cNvPr id="27" name="Straight Arrow Connector 26"/>
          <p:cNvCxnSpPr/>
          <p:nvPr/>
        </p:nvCxnSpPr>
        <p:spPr bwMode="auto">
          <a:xfrm>
            <a:off x="5944442" y="5085184"/>
            <a:ext cx="410445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9" name="TextBox 28"/>
          <p:cNvSpPr txBox="1"/>
          <p:nvPr/>
        </p:nvSpPr>
        <p:spPr>
          <a:xfrm>
            <a:off x="6940916" y="5266428"/>
            <a:ext cx="1925527" cy="461665"/>
          </a:xfrm>
          <a:prstGeom prst="rect">
            <a:avLst/>
          </a:prstGeom>
          <a:noFill/>
        </p:spPr>
        <p:txBody>
          <a:bodyPr wrap="none" rtlCol="0">
            <a:spAutoFit/>
          </a:bodyPr>
          <a:lstStyle/>
          <a:p>
            <a:r>
              <a:rPr lang="sv-SE" dirty="0"/>
              <a:t>Event </a:t>
            </a:r>
            <a:r>
              <a:rPr lang="sv-SE" dirty="0" err="1"/>
              <a:t>time</a:t>
            </a:r>
            <a:r>
              <a:rPr lang="sv-SE" dirty="0"/>
              <a:t> [s]</a:t>
            </a:r>
          </a:p>
        </p:txBody>
      </p:sp>
      <p:sp>
        <p:nvSpPr>
          <p:cNvPr id="30" name="Rectangle 29"/>
          <p:cNvSpPr/>
          <p:nvPr/>
        </p:nvSpPr>
        <p:spPr bwMode="auto">
          <a:xfrm>
            <a:off x="7952317" y="4919427"/>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1" name="Rectangle 30"/>
          <p:cNvSpPr/>
          <p:nvPr/>
        </p:nvSpPr>
        <p:spPr bwMode="auto">
          <a:xfrm>
            <a:off x="7185665" y="4232624"/>
            <a:ext cx="1080000" cy="72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2" name="TextBox 31"/>
          <p:cNvSpPr txBox="1"/>
          <p:nvPr/>
        </p:nvSpPr>
        <p:spPr>
          <a:xfrm>
            <a:off x="9350395" y="2251651"/>
            <a:ext cx="922047" cy="1200329"/>
          </a:xfrm>
          <a:prstGeom prst="rect">
            <a:avLst/>
          </a:prstGeom>
          <a:noFill/>
        </p:spPr>
        <p:txBody>
          <a:bodyPr wrap="none" rtlCol="0">
            <a:spAutoFit/>
          </a:bodyPr>
          <a:lstStyle/>
          <a:p>
            <a:r>
              <a:rPr lang="sv-SE" dirty="0"/>
              <a:t>N=12</a:t>
            </a:r>
          </a:p>
          <a:p>
            <a:r>
              <a:rPr lang="sv-SE" dirty="0">
                <a:sym typeface="Wingdings" panose="05000000000000000000" pitchFamily="2" charset="2"/>
              </a:rPr>
              <a:t></a:t>
            </a:r>
          </a:p>
          <a:p>
            <a:r>
              <a:rPr lang="sv-SE" dirty="0">
                <a:sym typeface="Wingdings" panose="05000000000000000000" pitchFamily="2" charset="2"/>
              </a:rPr>
              <a:t>N=inf</a:t>
            </a:r>
            <a:endParaRPr lang="sv-SE" dirty="0"/>
          </a:p>
        </p:txBody>
      </p:sp>
      <p:sp>
        <p:nvSpPr>
          <p:cNvPr id="33" name="Rectangle 32"/>
          <p:cNvSpPr/>
          <p:nvPr/>
        </p:nvSpPr>
        <p:spPr bwMode="auto">
          <a:xfrm>
            <a:off x="8037103" y="2857126"/>
            <a:ext cx="283732" cy="75308"/>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4" name="Rectangle 33"/>
          <p:cNvSpPr/>
          <p:nvPr/>
        </p:nvSpPr>
        <p:spPr bwMode="auto">
          <a:xfrm>
            <a:off x="8022415" y="2704866"/>
            <a:ext cx="55191" cy="73654"/>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5" name="Rectangle 34"/>
          <p:cNvSpPr/>
          <p:nvPr/>
        </p:nvSpPr>
        <p:spPr bwMode="auto">
          <a:xfrm>
            <a:off x="8035461" y="3268899"/>
            <a:ext cx="645375" cy="72826"/>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6" name="Rectangle 35"/>
          <p:cNvSpPr/>
          <p:nvPr/>
        </p:nvSpPr>
        <p:spPr bwMode="auto">
          <a:xfrm>
            <a:off x="8030113" y="3422667"/>
            <a:ext cx="247151" cy="90907"/>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7" name="Rectangle 36"/>
          <p:cNvSpPr/>
          <p:nvPr/>
        </p:nvSpPr>
        <p:spPr bwMode="auto">
          <a:xfrm>
            <a:off x="8034758" y="3584671"/>
            <a:ext cx="520183" cy="80340"/>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8" name="Rectangle 37"/>
          <p:cNvSpPr/>
          <p:nvPr/>
        </p:nvSpPr>
        <p:spPr bwMode="auto">
          <a:xfrm>
            <a:off x="8027060" y="3739310"/>
            <a:ext cx="285375" cy="77381"/>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39" name="Rectangle 38"/>
          <p:cNvSpPr/>
          <p:nvPr/>
        </p:nvSpPr>
        <p:spPr bwMode="auto">
          <a:xfrm>
            <a:off x="8022415" y="4231798"/>
            <a:ext cx="243251" cy="72827"/>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0" name="Rectangle 39"/>
          <p:cNvSpPr/>
          <p:nvPr/>
        </p:nvSpPr>
        <p:spPr bwMode="auto">
          <a:xfrm>
            <a:off x="8022415" y="4371815"/>
            <a:ext cx="658421" cy="70170"/>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1" name="Rectangle 40"/>
          <p:cNvSpPr/>
          <p:nvPr/>
        </p:nvSpPr>
        <p:spPr bwMode="auto">
          <a:xfrm>
            <a:off x="8028779" y="4503708"/>
            <a:ext cx="526162" cy="75638"/>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2" name="Rectangle 41"/>
          <p:cNvSpPr/>
          <p:nvPr/>
        </p:nvSpPr>
        <p:spPr bwMode="auto">
          <a:xfrm>
            <a:off x="8028778" y="4650493"/>
            <a:ext cx="774998" cy="66215"/>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3" name="Rectangle 42"/>
          <p:cNvSpPr/>
          <p:nvPr/>
        </p:nvSpPr>
        <p:spPr bwMode="auto">
          <a:xfrm>
            <a:off x="8025463" y="4778430"/>
            <a:ext cx="106854" cy="75638"/>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4" name="Rectangle 43"/>
          <p:cNvSpPr/>
          <p:nvPr/>
        </p:nvSpPr>
        <p:spPr bwMode="auto">
          <a:xfrm>
            <a:off x="8044544" y="4912776"/>
            <a:ext cx="987773" cy="72882"/>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Tree>
    <p:extLst>
      <p:ext uri="{BB962C8B-B14F-4D97-AF65-F5344CB8AC3E}">
        <p14:creationId xmlns:p14="http://schemas.microsoft.com/office/powerpoint/2010/main" val="392955913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a:t>
            </a:r>
            <a:endParaRPr lang="sv-SE" sz="3600" b="1" dirty="0"/>
          </a:p>
        </p:txBody>
      </p:sp>
      <p:sp>
        <p:nvSpPr>
          <p:cNvPr id="46" name="TextBox 45"/>
          <p:cNvSpPr txBox="1"/>
          <p:nvPr/>
        </p:nvSpPr>
        <p:spPr>
          <a:xfrm>
            <a:off x="2567608" y="1556793"/>
            <a:ext cx="7416824" cy="3323987"/>
          </a:xfrm>
          <a:prstGeom prst="rect">
            <a:avLst/>
          </a:prstGeom>
          <a:noFill/>
        </p:spPr>
        <p:txBody>
          <a:bodyPr wrap="square" rtlCol="0">
            <a:spAutoFit/>
          </a:bodyPr>
          <a:lstStyle/>
          <a:p>
            <a:r>
              <a:rPr lang="sv-SE" sz="1800" dirty="0"/>
              <a:t>X : The duration </a:t>
            </a:r>
            <a:r>
              <a:rPr lang="sv-SE" sz="1800" dirty="0" err="1"/>
              <a:t>of</a:t>
            </a:r>
            <a:r>
              <a:rPr lang="sv-SE" sz="1800" dirty="0"/>
              <a:t> the off road </a:t>
            </a:r>
            <a:r>
              <a:rPr lang="sv-SE" sz="1800" dirty="0" err="1"/>
              <a:t>glance</a:t>
            </a:r>
            <a:r>
              <a:rPr lang="sv-SE" sz="1800" dirty="0"/>
              <a:t> (EOFF). A </a:t>
            </a:r>
            <a:r>
              <a:rPr lang="sv-SE" sz="1800" dirty="0" err="1"/>
              <a:t>random</a:t>
            </a:r>
            <a:r>
              <a:rPr lang="sv-SE" sz="1800" dirty="0"/>
              <a:t> </a:t>
            </a:r>
            <a:r>
              <a:rPr lang="sv-SE" sz="1800" dirty="0" err="1"/>
              <a:t>entity</a:t>
            </a:r>
            <a:endParaRPr lang="sv-SE" sz="1800" dirty="0"/>
          </a:p>
          <a:p>
            <a:r>
              <a:rPr lang="sv-SE" sz="1800" dirty="0"/>
              <a:t>f(x) : The </a:t>
            </a:r>
            <a:r>
              <a:rPr lang="sv-SE" sz="1800" dirty="0" err="1"/>
              <a:t>probability</a:t>
            </a:r>
            <a:r>
              <a:rPr lang="sv-SE" sz="1800" dirty="0"/>
              <a:t> </a:t>
            </a:r>
            <a:r>
              <a:rPr lang="sv-SE" sz="1800" dirty="0" err="1"/>
              <a:t>density</a:t>
            </a:r>
            <a:r>
              <a:rPr lang="sv-SE" sz="1800" dirty="0"/>
              <a:t> </a:t>
            </a:r>
            <a:r>
              <a:rPr lang="sv-SE" sz="1800" dirty="0" err="1"/>
              <a:t>function</a:t>
            </a:r>
            <a:r>
              <a:rPr lang="sv-SE" sz="1800" dirty="0"/>
              <a:t> (PDF) </a:t>
            </a:r>
            <a:r>
              <a:rPr lang="sv-SE" sz="1800" dirty="0" err="1"/>
              <a:t>of</a:t>
            </a:r>
            <a:r>
              <a:rPr lang="sv-SE" sz="1800" dirty="0"/>
              <a:t> X</a:t>
            </a:r>
          </a:p>
          <a:p>
            <a:r>
              <a:rPr lang="sv-SE" sz="1800" dirty="0"/>
              <a:t>F(x) : The </a:t>
            </a:r>
            <a:r>
              <a:rPr lang="sv-SE" sz="1800" dirty="0" err="1"/>
              <a:t>cumulative</a:t>
            </a:r>
            <a:r>
              <a:rPr lang="sv-SE" sz="1800" dirty="0"/>
              <a:t> distribution </a:t>
            </a:r>
            <a:r>
              <a:rPr lang="sv-SE" sz="1800" dirty="0" err="1"/>
              <a:t>function</a:t>
            </a:r>
            <a:r>
              <a:rPr lang="sv-SE" sz="1800" dirty="0"/>
              <a:t> (CDF) </a:t>
            </a:r>
            <a:r>
              <a:rPr lang="sv-SE" sz="1800" dirty="0" err="1"/>
              <a:t>of</a:t>
            </a:r>
            <a:r>
              <a:rPr lang="sv-SE" sz="1800" dirty="0"/>
              <a:t> X</a:t>
            </a:r>
          </a:p>
          <a:p>
            <a:endParaRPr lang="sv-SE" sz="1800" dirty="0"/>
          </a:p>
          <a:p>
            <a:r>
              <a:rPr lang="sv-SE" sz="1800" dirty="0"/>
              <a:t>T</a:t>
            </a:r>
            <a:r>
              <a:rPr lang="sv-SE" sz="1800" baseline="-25000" dirty="0"/>
              <a:t>anchor </a:t>
            </a:r>
            <a:r>
              <a:rPr lang="sv-SE" sz="1800" dirty="0"/>
              <a:t>: A </a:t>
            </a:r>
            <a:r>
              <a:rPr lang="sv-SE" sz="1800" dirty="0" err="1"/>
              <a:t>random</a:t>
            </a:r>
            <a:r>
              <a:rPr lang="sv-SE" sz="1800" dirty="0"/>
              <a:t> </a:t>
            </a:r>
            <a:r>
              <a:rPr lang="sv-SE" sz="1800" dirty="0" err="1"/>
              <a:t>time</a:t>
            </a:r>
            <a:r>
              <a:rPr lang="sv-SE" sz="1800" dirty="0"/>
              <a:t> in </a:t>
            </a:r>
            <a:r>
              <a:rPr lang="sv-SE" sz="1800" dirty="0" err="1"/>
              <a:t>in</a:t>
            </a:r>
            <a:r>
              <a:rPr lang="sv-SE" sz="1800" dirty="0"/>
              <a:t> the EOFF (X). </a:t>
            </a:r>
          </a:p>
          <a:p>
            <a:endParaRPr lang="sv-SE" sz="1800" dirty="0"/>
          </a:p>
          <a:p>
            <a:r>
              <a:rPr lang="sv-SE" sz="1800" dirty="0"/>
              <a:t>T: Given </a:t>
            </a:r>
            <a:r>
              <a:rPr lang="sv-SE" sz="1800" dirty="0" err="1"/>
              <a:t>that</a:t>
            </a:r>
            <a:r>
              <a:rPr lang="sv-SE" sz="1800" dirty="0"/>
              <a:t> T</a:t>
            </a:r>
            <a:r>
              <a:rPr lang="sv-SE" sz="1800" baseline="-25000" dirty="0"/>
              <a:t>anchor </a:t>
            </a:r>
            <a:r>
              <a:rPr lang="sv-SE" sz="1800" dirty="0" err="1"/>
              <a:t>occur</a:t>
            </a:r>
            <a:r>
              <a:rPr lang="sv-SE" sz="1800" dirty="0"/>
              <a:t> </a:t>
            </a:r>
            <a:r>
              <a:rPr lang="sv-SE" sz="1800" dirty="0" err="1"/>
              <a:t>witin</a:t>
            </a:r>
            <a:r>
              <a:rPr lang="sv-SE" sz="1800" dirty="0"/>
              <a:t> the EOFF ([0,X]) </a:t>
            </a:r>
            <a:r>
              <a:rPr lang="sv-SE" sz="1800" dirty="0" err="1"/>
              <a:t>denote</a:t>
            </a:r>
            <a:r>
              <a:rPr lang="sv-SE" sz="1800" dirty="0"/>
              <a:t> the part </a:t>
            </a:r>
            <a:r>
              <a:rPr lang="sv-SE" sz="1800" dirty="0" err="1"/>
              <a:t>that</a:t>
            </a:r>
            <a:r>
              <a:rPr lang="sv-SE" sz="1800" dirty="0"/>
              <a:t> is ”</a:t>
            </a:r>
            <a:r>
              <a:rPr lang="sv-SE" sz="1800" dirty="0" err="1"/>
              <a:t>left</a:t>
            </a:r>
            <a:r>
              <a:rPr lang="sv-SE" sz="1800" dirty="0"/>
              <a:t>” on the right T.</a:t>
            </a:r>
          </a:p>
          <a:p>
            <a:r>
              <a:rPr lang="sv-SE" sz="1800" dirty="0"/>
              <a:t>h(t) : The </a:t>
            </a:r>
            <a:r>
              <a:rPr lang="sv-SE" sz="1800" dirty="0" err="1"/>
              <a:t>probability</a:t>
            </a:r>
            <a:r>
              <a:rPr lang="sv-SE" sz="1800" dirty="0"/>
              <a:t> </a:t>
            </a:r>
            <a:r>
              <a:rPr lang="sv-SE" sz="1800" dirty="0" err="1"/>
              <a:t>density</a:t>
            </a:r>
            <a:r>
              <a:rPr lang="sv-SE" sz="1800" dirty="0"/>
              <a:t> </a:t>
            </a:r>
            <a:r>
              <a:rPr lang="sv-SE" sz="1800" dirty="0" err="1"/>
              <a:t>function</a:t>
            </a:r>
            <a:r>
              <a:rPr lang="sv-SE" sz="1800" dirty="0"/>
              <a:t> </a:t>
            </a:r>
            <a:r>
              <a:rPr lang="sv-SE" sz="1800" dirty="0" err="1"/>
              <a:t>of</a:t>
            </a:r>
            <a:r>
              <a:rPr lang="sv-SE" sz="1800" dirty="0"/>
              <a:t> T</a:t>
            </a:r>
          </a:p>
          <a:p>
            <a:r>
              <a:rPr lang="sv-SE" sz="1800" dirty="0"/>
              <a:t>H(t) :  The </a:t>
            </a:r>
            <a:r>
              <a:rPr lang="sv-SE" sz="1800" dirty="0" err="1"/>
              <a:t>cumulative</a:t>
            </a:r>
            <a:r>
              <a:rPr lang="sv-SE" sz="1800" dirty="0"/>
              <a:t> distribution </a:t>
            </a:r>
            <a:r>
              <a:rPr lang="sv-SE" sz="1800" dirty="0" err="1"/>
              <a:t>function</a:t>
            </a:r>
            <a:r>
              <a:rPr lang="sv-SE" sz="1800" dirty="0"/>
              <a:t> </a:t>
            </a:r>
            <a:r>
              <a:rPr lang="sv-SE" sz="1800" dirty="0" err="1"/>
              <a:t>of</a:t>
            </a:r>
            <a:r>
              <a:rPr lang="sv-SE" sz="1800" dirty="0"/>
              <a:t> T</a:t>
            </a:r>
          </a:p>
          <a:p>
            <a:endParaRPr lang="sv-SE" sz="1800" dirty="0"/>
          </a:p>
          <a:p>
            <a:endParaRPr lang="sv-SE" sz="1800" baseline="-25000" dirty="0"/>
          </a:p>
        </p:txBody>
      </p:sp>
      <p:pic>
        <p:nvPicPr>
          <p:cNvPr id="25" name="Picture 24"/>
          <p:cNvPicPr>
            <a:picLocks noChangeAspect="1"/>
          </p:cNvPicPr>
          <p:nvPr/>
        </p:nvPicPr>
        <p:blipFill>
          <a:blip r:embed="rId3"/>
          <a:stretch>
            <a:fillRect/>
          </a:stretch>
        </p:blipFill>
        <p:spPr>
          <a:xfrm>
            <a:off x="3863752" y="4340876"/>
            <a:ext cx="3384376" cy="2085798"/>
          </a:xfrm>
          <a:prstGeom prst="rect">
            <a:avLst/>
          </a:prstGeom>
        </p:spPr>
      </p:pic>
    </p:spTree>
    <p:extLst>
      <p:ext uri="{BB962C8B-B14F-4D97-AF65-F5344CB8AC3E}">
        <p14:creationId xmlns:p14="http://schemas.microsoft.com/office/powerpoint/2010/main" val="426214114"/>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a:t>
            </a:r>
            <a:endParaRPr lang="sv-SE" sz="3600" b="1" dirty="0"/>
          </a:p>
        </p:txBody>
      </p:sp>
      <mc:AlternateContent xmlns:mc="http://schemas.openxmlformats.org/markup-compatibility/2006" xmlns:a14="http://schemas.microsoft.com/office/drawing/2010/main">
        <mc:Choice Requires="a14">
          <p:sp>
            <p:nvSpPr>
              <p:cNvPr id="46" name="TextBox 45"/>
              <p:cNvSpPr txBox="1"/>
              <p:nvPr/>
            </p:nvSpPr>
            <p:spPr>
              <a:xfrm>
                <a:off x="2927648" y="1772817"/>
                <a:ext cx="7560840" cy="4273157"/>
              </a:xfrm>
              <a:prstGeom prst="rect">
                <a:avLst/>
              </a:prstGeom>
              <a:noFill/>
            </p:spPr>
            <p:txBody>
              <a:bodyPr wrap="square" rtlCol="0">
                <a:spAutoFit/>
              </a:bodyPr>
              <a:lstStyle/>
              <a:p>
                <a:r>
                  <a:rPr lang="en-US" sz="1800" dirty="0"/>
                  <a:t>h(t) is the overshot distribution, and H(t) is the corresponding CDF, described by: </a:t>
                </a:r>
              </a:p>
              <a:p>
                <a:endParaRPr lang="en-US" sz="1800" dirty="0"/>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𝐻</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𝑇𝑎𝑛𝑐h𝑜𝑟</m:t>
                      </m:r>
                      <m:r>
                        <a:rPr lang="en-US" sz="1800" i="1">
                          <a:latin typeface="Cambria Math" panose="02040503050406030204" pitchFamily="18" charset="0"/>
                        </a:rPr>
                        <m:t>&lt;</m:t>
                      </m:r>
                      <m:r>
                        <a:rPr lang="en-US" sz="1800" i="1">
                          <a:latin typeface="Cambria Math" panose="02040503050406030204" pitchFamily="18" charset="0"/>
                        </a:rPr>
                        <m:t>𝑡</m:t>
                      </m:r>
                      <m:r>
                        <a:rPr lang="en-US" sz="1800" i="1">
                          <a:latin typeface="Cambria Math" panose="02040503050406030204" pitchFamily="18" charset="0"/>
                        </a:rPr>
                        <m:t>| 0&lt;</m:t>
                      </m:r>
                      <m:r>
                        <a:rPr lang="en-US" sz="1800" i="1">
                          <a:latin typeface="Cambria Math" panose="02040503050406030204" pitchFamily="18" charset="0"/>
                        </a:rPr>
                        <m:t>𝑇𝑎𝑛𝑐h𝑜𝑟</m:t>
                      </m:r>
                      <m:r>
                        <a:rPr lang="en-US" sz="1800" i="1">
                          <a:latin typeface="Cambria Math" panose="02040503050406030204" pitchFamily="18" charset="0"/>
                        </a:rPr>
                        <m:t>&lt;</m:t>
                      </m:r>
                      <m:r>
                        <a:rPr lang="en-US" sz="1800" i="1">
                          <a:latin typeface="Cambria Math" panose="02040503050406030204" pitchFamily="18" charset="0"/>
                        </a:rPr>
                        <m:t>𝑋</m:t>
                      </m:r>
                      <m:r>
                        <a:rPr lang="en-US" sz="1800" i="1">
                          <a:latin typeface="Cambria Math" panose="02040503050406030204" pitchFamily="18" charset="0"/>
                        </a:rPr>
                        <m:t>)</m:t>
                      </m:r>
                    </m:oMath>
                  </m:oMathPara>
                </a14:m>
                <a:endParaRPr lang="en-US" sz="1800" dirty="0"/>
              </a:p>
              <a:p>
                <a:endParaRPr lang="en-US" sz="1800" dirty="0"/>
              </a:p>
              <a:p>
                <a:r>
                  <a:rPr lang="en-US" sz="1800" dirty="0"/>
                  <a:t>Or: The probability that a generic time (t; between 0 and X) happens after </a:t>
                </a:r>
                <a:r>
                  <a:rPr lang="en-US" sz="1800" dirty="0" err="1"/>
                  <a:t>Tanchor</a:t>
                </a:r>
                <a:r>
                  <a:rPr lang="en-US" sz="1800" dirty="0"/>
                  <a:t>, given that </a:t>
                </a:r>
                <a:r>
                  <a:rPr lang="en-US" sz="1800" dirty="0" err="1"/>
                  <a:t>T</a:t>
                </a:r>
                <a:r>
                  <a:rPr lang="en-US" sz="1800" baseline="-25000" dirty="0" err="1"/>
                  <a:t>anchor</a:t>
                </a:r>
                <a:r>
                  <a:rPr lang="en-US" sz="1800" dirty="0"/>
                  <a:t> falls within X. This can be rewritten as the following: conditioning on X taking on a particular value, over all possible x.</a:t>
                </a:r>
              </a:p>
              <a:p>
                <a:endParaRPr lang="en-US" sz="1800" dirty="0"/>
              </a:p>
              <a:p>
                <a:endParaRPr lang="en-US" sz="1800" dirty="0"/>
              </a:p>
              <a:p>
                <a:pPr algn="ct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𝐻</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m:rPr>
                              <m:brk m:alnAt="7"/>
                            </m:rPr>
                            <a:rPr lang="en-US" sz="1800" i="1">
                              <a:latin typeface="Cambria Math" panose="02040503050406030204" pitchFamily="18" charset="0"/>
                            </a:rPr>
                            <m:t>𝑥</m:t>
                          </m:r>
                        </m:sub>
                        <m:sup/>
                        <m:e>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𝑇𝑎𝑛𝑐h𝑜𝑟</m:t>
                          </m:r>
                          <m:r>
                            <a:rPr lang="en-US" sz="1800" i="1">
                              <a:latin typeface="Cambria Math" panose="02040503050406030204" pitchFamily="18" charset="0"/>
                            </a:rPr>
                            <m:t>&gt;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0&lt;</m:t>
                          </m:r>
                          <m:r>
                            <a:rPr lang="en-US" sz="1800" i="1">
                              <a:latin typeface="Cambria Math" panose="02040503050406030204" pitchFamily="18" charset="0"/>
                            </a:rPr>
                            <m:t>𝑇𝑎𝑛𝑐h𝑜𝑟</m:t>
                          </m:r>
                          <m:r>
                            <a:rPr lang="en-US" sz="1800" i="1">
                              <a:latin typeface="Cambria Math" panose="02040503050406030204" pitchFamily="18" charset="0"/>
                            </a:rPr>
                            <m:t>&lt;</m:t>
                          </m:r>
                          <m:r>
                            <a:rPr lang="en-US" sz="1800" i="1">
                              <a:latin typeface="Cambria Math" panose="02040503050406030204" pitchFamily="18" charset="0"/>
                            </a:rPr>
                            <m:t>𝑋</m:t>
                          </m:r>
                          <m:r>
                            <a:rPr lang="en-US" sz="1800" i="1">
                              <a:latin typeface="Cambria Math" panose="02040503050406030204" pitchFamily="18" charset="0"/>
                            </a:rPr>
                            <m:t>)</m:t>
                          </m:r>
                        </m:e>
                      </m:nary>
                    </m:oMath>
                  </m:oMathPara>
                </a14:m>
                <a:endParaRPr lang="en-US" sz="1800" baseline="-25000" dirty="0"/>
              </a:p>
              <a:p>
                <a:pPr algn="ctr"/>
                <a:r>
                  <a:rPr lang="en-US" sz="1800" dirty="0"/>
                  <a:t>Or, the sum of the probabilities that </a:t>
                </a:r>
                <a:r>
                  <a:rPr lang="en-US" sz="1800" dirty="0" err="1"/>
                  <a:t>T</a:t>
                </a:r>
                <a:r>
                  <a:rPr lang="en-US" sz="1800" baseline="-25000" dirty="0" err="1"/>
                  <a:t>anchor</a:t>
                </a:r>
                <a:r>
                  <a:rPr lang="en-US" sz="1800" baseline="-25000" dirty="0"/>
                  <a:t> </a:t>
                </a:r>
                <a:r>
                  <a:rPr lang="en-US" sz="1800" dirty="0"/>
                  <a:t>comes “earlier” than t, over all x.</a:t>
                </a:r>
                <a:endParaRPr lang="en-US" sz="1800" baseline="-25000" dirty="0"/>
              </a:p>
              <a:p>
                <a:pPr algn="ctr"/>
                <a:endParaRPr lang="en-US" sz="1800" dirty="0"/>
              </a:p>
              <a:p>
                <a:pPr algn="ctr"/>
                <a:endParaRPr lang="en-US" sz="1800" baseline="-25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2927648" y="1772817"/>
                <a:ext cx="7560840" cy="4273157"/>
              </a:xfrm>
              <a:prstGeom prst="rect">
                <a:avLst/>
              </a:prstGeom>
              <a:blipFill>
                <a:blip r:embed="rId3"/>
                <a:stretch>
                  <a:fillRect l="-645" t="-856" r="-483"/>
                </a:stretch>
              </a:blipFill>
            </p:spPr>
            <p:txBody>
              <a:bodyPr/>
              <a:lstStyle/>
              <a:p>
                <a:r>
                  <a:rPr lang="en-US">
                    <a:noFill/>
                  </a:rPr>
                  <a:t> </a:t>
                </a:r>
              </a:p>
            </p:txBody>
          </p:sp>
        </mc:Fallback>
      </mc:AlternateContent>
    </p:spTree>
    <p:extLst>
      <p:ext uri="{BB962C8B-B14F-4D97-AF65-F5344CB8AC3E}">
        <p14:creationId xmlns:p14="http://schemas.microsoft.com/office/powerpoint/2010/main" val="227549594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a:t>
            </a:r>
            <a:endParaRPr lang="sv-SE" sz="3600" b="1" dirty="0"/>
          </a:p>
        </p:txBody>
      </p:sp>
      <mc:AlternateContent xmlns:mc="http://schemas.openxmlformats.org/markup-compatibility/2006" xmlns:a14="http://schemas.microsoft.com/office/drawing/2010/main">
        <mc:Choice Requires="a14">
          <p:sp>
            <p:nvSpPr>
              <p:cNvPr id="46" name="TextBox 45"/>
              <p:cNvSpPr txBox="1"/>
              <p:nvPr/>
            </p:nvSpPr>
            <p:spPr>
              <a:xfrm>
                <a:off x="2927648" y="1772816"/>
                <a:ext cx="7560840" cy="3547318"/>
              </a:xfrm>
              <a:prstGeom prst="rect">
                <a:avLst/>
              </a:prstGeom>
              <a:noFill/>
            </p:spPr>
            <p:txBody>
              <a:bodyPr wrap="square" rtlCol="0">
                <a:spAutoFit/>
              </a:bodyPr>
              <a:lstStyle/>
              <a:p>
                <a:pPr algn="ctr"/>
                <a:endParaRPr lang="en-US" sz="1800" baseline="-25000" dirty="0"/>
              </a:p>
              <a:p>
                <a:pPr algn="ctr"/>
                <a:endParaRPr lang="en-US" sz="1800" dirty="0"/>
              </a:p>
              <a:p>
                <a:pPr algn="ctr"/>
                <a:r>
                  <a:rPr lang="en-US" sz="1800" dirty="0"/>
                  <a:t>s(t) describes  the probability that, given a glance of duration x, and that </a:t>
                </a:r>
                <a:r>
                  <a:rPr lang="en-US" sz="1800" dirty="0" err="1"/>
                  <a:t>T</a:t>
                </a:r>
                <a:r>
                  <a:rPr lang="en-US" sz="1800" baseline="-25000" dirty="0" err="1"/>
                  <a:t>anchor</a:t>
                </a:r>
                <a:r>
                  <a:rPr lang="en-US" sz="1800" dirty="0"/>
                  <a:t> occur inside the glance, </a:t>
                </a:r>
                <a:r>
                  <a:rPr lang="en-US" sz="1800" dirty="0" err="1"/>
                  <a:t>T</a:t>
                </a:r>
                <a:r>
                  <a:rPr lang="en-US" sz="1800" baseline="-25000" dirty="0" err="1"/>
                  <a:t>anchor</a:t>
                </a:r>
                <a:r>
                  <a:rPr lang="en-US" sz="1800" baseline="-25000" dirty="0"/>
                  <a:t> </a:t>
                </a:r>
                <a:r>
                  <a:rPr lang="en-US" sz="1800" dirty="0"/>
                  <a:t>is “to the left” of some value t (where 0&lt;t&lt;x)</a:t>
                </a:r>
              </a:p>
              <a:p>
                <a:pPr algn="ctr"/>
                <a:endParaRPr lang="en-US" sz="1800" dirty="0"/>
              </a:p>
              <a:p>
                <a:pPr algn="ctr"/>
                <a:r>
                  <a:rPr lang="en-US" sz="1800" dirty="0"/>
                  <a:t>Assuming </a:t>
                </a:r>
                <a:r>
                  <a:rPr lang="en-US" sz="1800" dirty="0" err="1"/>
                  <a:t>T</a:t>
                </a:r>
                <a:r>
                  <a:rPr lang="en-US" sz="1800" baseline="-25000" dirty="0" err="1"/>
                  <a:t>anchor</a:t>
                </a:r>
                <a:r>
                  <a:rPr lang="en-US" sz="1800" dirty="0"/>
                  <a:t> is uniform (Uniform(0,t)) </a:t>
                </a:r>
                <a:r>
                  <a:rPr lang="en-US" sz="1800" dirty="0">
                    <a:sym typeface="Wingdings" panose="05000000000000000000" pitchFamily="2" charset="2"/>
                  </a:rPr>
                  <a:t></a:t>
                </a:r>
                <a:endParaRPr lang="en-US" sz="1800" dirty="0"/>
              </a:p>
              <a:p>
                <a:pPr algn="ctr"/>
                <a:endParaRPr lang="en-US" sz="1800" dirty="0"/>
              </a:p>
              <a:p>
                <a:pPr algn="ctr"/>
                <a14:m>
                  <m:oMathPara xmlns:m="http://schemas.openxmlformats.org/officeDocument/2006/math">
                    <m:oMathParaPr>
                      <m:jc m:val="centerGroup"/>
                    </m:oMathParaPr>
                    <m:oMath xmlns:m="http://schemas.openxmlformats.org/officeDocument/2006/math">
                      <m:r>
                        <a:rPr lang="sv-SE" sz="1800" i="1">
                          <a:latin typeface="Cambria Math" panose="02040503050406030204" pitchFamily="18" charset="0"/>
                        </a:rPr>
                        <m:t>𝑠</m:t>
                      </m:r>
                      <m:d>
                        <m:dPr>
                          <m:ctrlPr>
                            <a:rPr lang="sv-SE" sz="1800" i="1">
                              <a:latin typeface="Cambria Math" panose="02040503050406030204" pitchFamily="18" charset="0"/>
                            </a:rPr>
                          </m:ctrlPr>
                        </m:dPr>
                        <m:e>
                          <m:r>
                            <a:rPr lang="sv-SE" sz="1800" i="1">
                              <a:latin typeface="Cambria Math" panose="02040503050406030204" pitchFamily="18" charset="0"/>
                            </a:rPr>
                            <m:t>𝑡</m:t>
                          </m:r>
                        </m:e>
                      </m:d>
                      <m:r>
                        <a:rPr lang="sv-SE" sz="1800" i="1">
                          <a:latin typeface="Cambria Math" panose="02040503050406030204" pitchFamily="18" charset="0"/>
                        </a:rPr>
                        <m:t>=</m:t>
                      </m:r>
                      <m:f>
                        <m:fPr>
                          <m:ctrlPr>
                            <a:rPr lang="sv-SE" sz="1800" i="1">
                              <a:latin typeface="Cambria Math" panose="02040503050406030204" pitchFamily="18" charset="0"/>
                            </a:rPr>
                          </m:ctrlPr>
                        </m:fPr>
                        <m:num>
                          <m:r>
                            <a:rPr lang="sv-SE" sz="1800" i="1">
                              <a:latin typeface="Cambria Math" panose="02040503050406030204" pitchFamily="18" charset="0"/>
                            </a:rPr>
                            <m:t>𝑡</m:t>
                          </m:r>
                        </m:num>
                        <m:den>
                          <m:r>
                            <a:rPr lang="sv-SE" sz="1800" i="1">
                              <a:latin typeface="Cambria Math" panose="02040503050406030204" pitchFamily="18" charset="0"/>
                            </a:rPr>
                            <m:t>𝑥</m:t>
                          </m:r>
                        </m:den>
                      </m:f>
                      <m:r>
                        <a:rPr lang="sv-SE" sz="1800">
                          <a:latin typeface="Cambria Math" panose="02040503050406030204" pitchFamily="18" charset="0"/>
                        </a:rPr>
                        <m:t>, </m:t>
                      </m:r>
                      <m:r>
                        <m:rPr>
                          <m:sty m:val="p"/>
                        </m:rPr>
                        <a:rPr lang="sv-SE" sz="1800">
                          <a:latin typeface="Cambria Math" panose="02040503050406030204" pitchFamily="18" charset="0"/>
                        </a:rPr>
                        <m:t>for</m:t>
                      </m:r>
                      <m:r>
                        <a:rPr lang="sv-SE" sz="1800">
                          <a:latin typeface="Cambria Math" panose="02040503050406030204" pitchFamily="18" charset="0"/>
                        </a:rPr>
                        <m:t> </m:t>
                      </m:r>
                      <m:r>
                        <m:rPr>
                          <m:sty m:val="p"/>
                        </m:rPr>
                        <a:rPr lang="sv-SE" sz="1800">
                          <a:latin typeface="Cambria Math" panose="02040503050406030204" pitchFamily="18" charset="0"/>
                        </a:rPr>
                        <m:t>x</m:t>
                      </m:r>
                      <m:r>
                        <a:rPr lang="sv-SE" sz="1800">
                          <a:latin typeface="Cambria Math" panose="02040503050406030204" pitchFamily="18" charset="0"/>
                        </a:rPr>
                        <m:t>&gt;</m:t>
                      </m:r>
                      <m:r>
                        <m:rPr>
                          <m:sty m:val="p"/>
                        </m:rPr>
                        <a:rPr lang="sv-SE" sz="1800">
                          <a:latin typeface="Cambria Math" panose="02040503050406030204" pitchFamily="18" charset="0"/>
                        </a:rPr>
                        <m:t>t</m:t>
                      </m:r>
                    </m:oMath>
                  </m:oMathPara>
                </a14:m>
                <a:endParaRPr lang="sv-SE" sz="1800" dirty="0"/>
              </a:p>
              <a:p>
                <a:pPr algn="ctr"/>
                <a:endParaRPr lang="sv-SE" sz="1800" dirty="0"/>
              </a:p>
              <a:p>
                <a:pPr algn="ctr"/>
                <a14:m>
                  <m:oMathPara xmlns:m="http://schemas.openxmlformats.org/officeDocument/2006/math">
                    <m:oMathParaPr>
                      <m:jc m:val="centerGroup"/>
                    </m:oMathParaPr>
                    <m:oMath xmlns:m="http://schemas.openxmlformats.org/officeDocument/2006/math">
                      <m:r>
                        <a:rPr lang="sv-SE" sz="1800" i="1">
                          <a:latin typeface="Cambria Math" panose="02040503050406030204" pitchFamily="18" charset="0"/>
                        </a:rPr>
                        <m:t>𝑠</m:t>
                      </m:r>
                      <m:d>
                        <m:dPr>
                          <m:ctrlPr>
                            <a:rPr lang="sv-SE" sz="1800" i="1">
                              <a:latin typeface="Cambria Math" panose="02040503050406030204" pitchFamily="18" charset="0"/>
                            </a:rPr>
                          </m:ctrlPr>
                        </m:dPr>
                        <m:e>
                          <m:r>
                            <a:rPr lang="sv-SE" sz="1800" i="1">
                              <a:latin typeface="Cambria Math" panose="02040503050406030204" pitchFamily="18" charset="0"/>
                            </a:rPr>
                            <m:t>𝑡</m:t>
                          </m:r>
                        </m:e>
                      </m:d>
                      <m:r>
                        <a:rPr lang="sv-SE" sz="1800" i="1">
                          <a:latin typeface="Cambria Math" panose="02040503050406030204" pitchFamily="18" charset="0"/>
                        </a:rPr>
                        <m:t>=0</m:t>
                      </m:r>
                      <m:r>
                        <a:rPr lang="sv-SE" sz="1800">
                          <a:latin typeface="Cambria Math" panose="02040503050406030204" pitchFamily="18" charset="0"/>
                        </a:rPr>
                        <m:t>, </m:t>
                      </m:r>
                      <m:r>
                        <m:rPr>
                          <m:sty m:val="p"/>
                        </m:rPr>
                        <a:rPr lang="sv-SE" sz="1800">
                          <a:latin typeface="Cambria Math" panose="02040503050406030204" pitchFamily="18" charset="0"/>
                        </a:rPr>
                        <m:t>for</m:t>
                      </m:r>
                      <m:r>
                        <a:rPr lang="sv-SE" sz="1800">
                          <a:latin typeface="Cambria Math" panose="02040503050406030204" pitchFamily="18" charset="0"/>
                        </a:rPr>
                        <m:t> </m:t>
                      </m:r>
                      <m:r>
                        <m:rPr>
                          <m:sty m:val="p"/>
                        </m:rPr>
                        <a:rPr lang="sv-SE" sz="1800">
                          <a:latin typeface="Cambria Math" panose="02040503050406030204" pitchFamily="18" charset="0"/>
                        </a:rPr>
                        <m:t>x</m:t>
                      </m:r>
                      <m:r>
                        <a:rPr lang="sv-SE" sz="1800">
                          <a:latin typeface="Cambria Math" panose="02040503050406030204" pitchFamily="18" charset="0"/>
                        </a:rPr>
                        <m:t>&lt;</m:t>
                      </m:r>
                      <m:r>
                        <m:rPr>
                          <m:sty m:val="p"/>
                        </m:rPr>
                        <a:rPr lang="sv-SE" sz="1800">
                          <a:latin typeface="Cambria Math" panose="02040503050406030204" pitchFamily="18" charset="0"/>
                        </a:rPr>
                        <m:t>t</m:t>
                      </m:r>
                    </m:oMath>
                  </m:oMathPara>
                </a14:m>
                <a:endParaRPr lang="sv-SE" sz="1800" dirty="0"/>
              </a:p>
              <a:p>
                <a:pPr algn="ctr"/>
                <a:endParaRPr lang="sv-SE" sz="1800" dirty="0"/>
              </a:p>
              <a:p>
                <a:pPr algn="ctr"/>
                <a:r>
                  <a:rPr lang="sv-SE" sz="1800" dirty="0"/>
                  <a:t>Or,</a:t>
                </a:r>
                <a:r>
                  <a:rPr lang="en-US" sz="1800" dirty="0"/>
                  <a:t> if the glance duration x is </a:t>
                </a:r>
                <a:endParaRPr lang="sv-SE" sz="1800" dirty="0"/>
              </a:p>
            </p:txBody>
          </p:sp>
        </mc:Choice>
        <mc:Fallback xmlns="">
          <p:sp>
            <p:nvSpPr>
              <p:cNvPr id="46" name="TextBox 45"/>
              <p:cNvSpPr txBox="1">
                <a:spLocks noRot="1" noChangeAspect="1" noMove="1" noResize="1" noEditPoints="1" noAdjustHandles="1" noChangeArrowheads="1" noChangeShapeType="1" noTextEdit="1"/>
              </p:cNvSpPr>
              <p:nvPr/>
            </p:nvSpPr>
            <p:spPr>
              <a:xfrm>
                <a:off x="2927648" y="1772816"/>
                <a:ext cx="7560840" cy="3547318"/>
              </a:xfrm>
              <a:prstGeom prst="rect">
                <a:avLst/>
              </a:prstGeom>
              <a:blipFill>
                <a:blip r:embed="rId3"/>
                <a:stretch>
                  <a:fillRect b="-1718"/>
                </a:stretch>
              </a:blipFill>
            </p:spPr>
            <p:txBody>
              <a:bodyPr/>
              <a:lstStyle/>
              <a:p>
                <a:r>
                  <a:rPr lang="en-US">
                    <a:noFill/>
                  </a:rPr>
                  <a:t> </a:t>
                </a:r>
              </a:p>
            </p:txBody>
          </p:sp>
        </mc:Fallback>
      </mc:AlternateContent>
    </p:spTree>
    <p:extLst>
      <p:ext uri="{BB962C8B-B14F-4D97-AF65-F5344CB8AC3E}">
        <p14:creationId xmlns:p14="http://schemas.microsoft.com/office/powerpoint/2010/main" val="250246590"/>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a:t>
            </a:r>
            <a:endParaRPr lang="sv-SE" sz="3600" b="1" dirty="0"/>
          </a:p>
        </p:txBody>
      </p:sp>
      <mc:AlternateContent xmlns:mc="http://schemas.openxmlformats.org/markup-compatibility/2006" xmlns:a14="http://schemas.microsoft.com/office/drawing/2010/main">
        <mc:Choice Requires="a14">
          <p:sp>
            <p:nvSpPr>
              <p:cNvPr id="46" name="TextBox 45"/>
              <p:cNvSpPr txBox="1"/>
              <p:nvPr/>
            </p:nvSpPr>
            <p:spPr>
              <a:xfrm>
                <a:off x="2927648" y="1772817"/>
                <a:ext cx="7560840" cy="4670381"/>
              </a:xfrm>
              <a:prstGeom prst="rect">
                <a:avLst/>
              </a:prstGeom>
              <a:noFill/>
            </p:spPr>
            <p:txBody>
              <a:bodyPr wrap="square" rtlCol="0">
                <a:spAutoFit/>
              </a:bodyPr>
              <a:lstStyle/>
              <a:p>
                <a:pPr algn="ctr"/>
                <a:endParaRPr lang="en-US" sz="1800" baseline="-25000" dirty="0"/>
              </a:p>
              <a:p>
                <a:pPr algn="ctr"/>
                <a:r>
                  <a:rPr lang="en-US" sz="1800" dirty="0"/>
                  <a:t>Merging it all, H(t) is now</a:t>
                </a:r>
                <a:endParaRPr lang="en-US" sz="1800" dirty="0">
                  <a:sym typeface="Wingdings" panose="05000000000000000000" pitchFamily="2" charset="2"/>
                </a:endParaRPr>
              </a:p>
              <a:p>
                <a:pPr algn="ctr"/>
                <a:endParaRPr lang="en-US" sz="1800" dirty="0">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r>
                        <a:rPr lang="sv-SE" sz="1800" i="1">
                          <a:latin typeface="Cambria Math" panose="02040503050406030204" pitchFamily="18" charset="0"/>
                        </a:rPr>
                        <m:t>𝐻</m:t>
                      </m:r>
                      <m:d>
                        <m:dPr>
                          <m:ctrlPr>
                            <a:rPr lang="sv-SE" sz="1800" i="1">
                              <a:latin typeface="Cambria Math" panose="02040503050406030204" pitchFamily="18" charset="0"/>
                            </a:rPr>
                          </m:ctrlPr>
                        </m:dPr>
                        <m:e>
                          <m:r>
                            <a:rPr lang="sv-SE" sz="1800" i="1">
                              <a:latin typeface="Cambria Math" panose="02040503050406030204" pitchFamily="18" charset="0"/>
                            </a:rPr>
                            <m:t>𝑡</m:t>
                          </m:r>
                        </m:e>
                      </m:d>
                      <m:r>
                        <a:rPr lang="sv-SE" sz="1800" i="1">
                          <a:latin typeface="Cambria Math" panose="02040503050406030204" pitchFamily="18" charset="0"/>
                        </a:rPr>
                        <m:t>=</m:t>
                      </m:r>
                      <m:nary>
                        <m:naryPr>
                          <m:chr m:val="∑"/>
                          <m:supHide m:val="on"/>
                          <m:ctrlPr>
                            <a:rPr lang="sv-SE" sz="1800" i="1">
                              <a:latin typeface="Cambria Math" panose="02040503050406030204" pitchFamily="18" charset="0"/>
                            </a:rPr>
                          </m:ctrlPr>
                        </m:naryPr>
                        <m:sub>
                          <m:r>
                            <m:rPr>
                              <m:brk m:alnAt="7"/>
                            </m:rPr>
                            <a:rPr lang="sv-SE" sz="1800" i="1">
                              <a:latin typeface="Cambria Math" panose="02040503050406030204" pitchFamily="18" charset="0"/>
                            </a:rPr>
                            <m:t>𝑥</m:t>
                          </m:r>
                          <m:r>
                            <a:rPr lang="sv-SE" sz="1800" i="1">
                              <a:latin typeface="Cambria Math" panose="02040503050406030204" pitchFamily="18" charset="0"/>
                            </a:rPr>
                            <m:t>:</m:t>
                          </m:r>
                          <m:r>
                            <a:rPr lang="sv-SE" sz="1800" i="1">
                              <a:latin typeface="Cambria Math" panose="02040503050406030204" pitchFamily="18" charset="0"/>
                            </a:rPr>
                            <m:t>𝑥</m:t>
                          </m:r>
                          <m:r>
                            <a:rPr lang="sv-SE" sz="1800" i="1">
                              <a:latin typeface="Cambria Math" panose="02040503050406030204" pitchFamily="18" charset="0"/>
                            </a:rPr>
                            <m:t>&gt;</m:t>
                          </m:r>
                          <m:r>
                            <a:rPr lang="sv-SE" sz="1800" i="1">
                              <a:latin typeface="Cambria Math" panose="02040503050406030204" pitchFamily="18" charset="0"/>
                            </a:rPr>
                            <m:t>𝑡</m:t>
                          </m:r>
                        </m:sub>
                        <m:sup/>
                        <m:e>
                          <m:f>
                            <m:fPr>
                              <m:ctrlPr>
                                <a:rPr lang="sv-SE" sz="1800" i="1">
                                  <a:latin typeface="Cambria Math" panose="02040503050406030204" pitchFamily="18" charset="0"/>
                                </a:rPr>
                              </m:ctrlPr>
                            </m:fPr>
                            <m:num>
                              <m:r>
                                <a:rPr lang="sv-SE" sz="1800" i="1">
                                  <a:latin typeface="Cambria Math" panose="02040503050406030204" pitchFamily="18" charset="0"/>
                                </a:rPr>
                                <m:t>𝑡</m:t>
                              </m:r>
                            </m:num>
                            <m:den>
                              <m:r>
                                <a:rPr lang="sv-SE" sz="1800" i="1">
                                  <a:latin typeface="Cambria Math" panose="02040503050406030204" pitchFamily="18" charset="0"/>
                                </a:rPr>
                                <m:t>𝑥</m:t>
                              </m:r>
                            </m:den>
                          </m:f>
                          <m:r>
                            <a:rPr lang="sv-SE" sz="1800" i="1">
                              <a:latin typeface="Cambria Math" panose="02040503050406030204" pitchFamily="18" charset="0"/>
                              <a:ea typeface="Cambria Math" panose="02040503050406030204" pitchFamily="18" charset="0"/>
                            </a:rPr>
                            <m:t>∙</m:t>
                          </m:r>
                          <m:r>
                            <a:rPr lang="sv-SE" sz="1800" i="1">
                              <a:latin typeface="Cambria Math" panose="02040503050406030204" pitchFamily="18" charset="0"/>
                              <a:ea typeface="Cambria Math" panose="02040503050406030204" pitchFamily="18" charset="0"/>
                            </a:rPr>
                            <m:t>𝑓</m:t>
                          </m:r>
                          <m:r>
                            <a:rPr lang="sv-SE" sz="1800" i="1">
                              <a:latin typeface="Cambria Math" panose="02040503050406030204" pitchFamily="18" charset="0"/>
                              <a:ea typeface="Cambria Math" panose="02040503050406030204" pitchFamily="18" charset="0"/>
                            </a:rPr>
                            <m:t>(</m:t>
                          </m:r>
                          <m:r>
                            <a:rPr lang="sv-SE" sz="1800" i="1">
                              <a:latin typeface="Cambria Math" panose="02040503050406030204" pitchFamily="18" charset="0"/>
                              <a:ea typeface="Cambria Math" panose="02040503050406030204" pitchFamily="18" charset="0"/>
                            </a:rPr>
                            <m:t>𝑥</m:t>
                          </m:r>
                          <m:r>
                            <a:rPr lang="sv-SE" sz="1800" i="1">
                              <a:latin typeface="Cambria Math" panose="02040503050406030204" pitchFamily="18" charset="0"/>
                              <a:ea typeface="Cambria Math" panose="02040503050406030204" pitchFamily="18" charset="0"/>
                            </a:rPr>
                            <m:t>)∙</m:t>
                          </m:r>
                          <m:f>
                            <m:fPr>
                              <m:ctrlPr>
                                <a:rPr lang="sv-SE" sz="1800" i="1">
                                  <a:latin typeface="Cambria Math" panose="02040503050406030204" pitchFamily="18" charset="0"/>
                                </a:rPr>
                              </m:ctrlPr>
                            </m:fPr>
                            <m:num>
                              <m:r>
                                <a:rPr lang="sv-SE" sz="1800" i="1">
                                  <a:latin typeface="Cambria Math" panose="02040503050406030204" pitchFamily="18" charset="0"/>
                                </a:rPr>
                                <m:t>𝑥</m:t>
                              </m:r>
                            </m:num>
                            <m:den>
                              <m:nary>
                                <m:naryPr>
                                  <m:chr m:val="∑"/>
                                  <m:supHide m:val="on"/>
                                  <m:ctrlPr>
                                    <a:rPr lang="sv-SE" sz="1800" i="1">
                                      <a:latin typeface="Cambria Math" panose="02040503050406030204" pitchFamily="18" charset="0"/>
                                    </a:rPr>
                                  </m:ctrlPr>
                                </m:naryPr>
                                <m:sub>
                                  <m:r>
                                    <m:rPr>
                                      <m:brk m:alnAt="7"/>
                                    </m:rPr>
                                    <a:rPr lang="sv-SE" sz="1800" i="1">
                                      <a:latin typeface="Cambria Math" panose="02040503050406030204" pitchFamily="18" charset="0"/>
                                    </a:rPr>
                                    <m:t>𝑥</m:t>
                                  </m:r>
                                </m:sub>
                                <m:sup/>
                                <m:e>
                                  <m:r>
                                    <a:rPr lang="sv-SE" sz="1800" i="1">
                                      <a:latin typeface="Cambria Math" panose="02040503050406030204" pitchFamily="18" charset="0"/>
                                    </a:rPr>
                                    <m:t>𝑥</m:t>
                                  </m:r>
                                  <m:r>
                                    <a:rPr lang="sv-SE" sz="1800" i="1">
                                      <a:latin typeface="Cambria Math" panose="02040503050406030204" pitchFamily="18" charset="0"/>
                                      <a:ea typeface="Cambria Math" panose="02040503050406030204" pitchFamily="18" charset="0"/>
                                    </a:rPr>
                                    <m:t>∙</m:t>
                                  </m:r>
                                  <m:r>
                                    <a:rPr lang="sv-SE" sz="1800" i="1">
                                      <a:latin typeface="Cambria Math" panose="02040503050406030204" pitchFamily="18" charset="0"/>
                                      <a:ea typeface="Cambria Math" panose="02040503050406030204" pitchFamily="18" charset="0"/>
                                    </a:rPr>
                                    <m:t>𝑓</m:t>
                                  </m:r>
                                  <m:r>
                                    <a:rPr lang="sv-SE" sz="1800" i="1">
                                      <a:latin typeface="Cambria Math" panose="02040503050406030204" pitchFamily="18" charset="0"/>
                                      <a:ea typeface="Cambria Math" panose="02040503050406030204" pitchFamily="18" charset="0"/>
                                    </a:rPr>
                                    <m:t>(</m:t>
                                  </m:r>
                                  <m:r>
                                    <a:rPr lang="sv-SE" sz="1800" i="1">
                                      <a:latin typeface="Cambria Math" panose="02040503050406030204" pitchFamily="18" charset="0"/>
                                      <a:ea typeface="Cambria Math" panose="02040503050406030204" pitchFamily="18" charset="0"/>
                                    </a:rPr>
                                    <m:t>𝑥</m:t>
                                  </m:r>
                                  <m:r>
                                    <a:rPr lang="sv-SE" sz="1800" i="1">
                                      <a:latin typeface="Cambria Math" panose="02040503050406030204" pitchFamily="18" charset="0"/>
                                      <a:ea typeface="Cambria Math" panose="02040503050406030204" pitchFamily="18" charset="0"/>
                                    </a:rPr>
                                    <m:t>)</m:t>
                                  </m:r>
                                </m:e>
                              </m:nary>
                            </m:den>
                          </m:f>
                        </m:e>
                      </m:nary>
                    </m:oMath>
                  </m:oMathPara>
                </a14:m>
                <a:endParaRPr lang="sv-SE" sz="1800" dirty="0"/>
              </a:p>
              <a:p>
                <a:pPr algn="ctr"/>
                <a:endParaRPr lang="en-US" sz="1800" dirty="0"/>
              </a:p>
              <a:p>
                <a:pPr algn="ctr"/>
                <a:r>
                  <a:rPr lang="en-US" sz="1800" dirty="0"/>
                  <a:t>As h(t) is the differentiation of H(t) we get:</a:t>
                </a:r>
              </a:p>
              <a:p>
                <a:pPr algn="ctr"/>
                <a:endParaRPr lang="en-US" sz="1800" dirty="0"/>
              </a:p>
              <a:p>
                <a:pPr algn="ctr"/>
                <a14:m>
                  <m:oMathPara xmlns:m="http://schemas.openxmlformats.org/officeDocument/2006/math">
                    <m:oMathParaPr>
                      <m:jc m:val="centerGroup"/>
                    </m:oMathParaPr>
                    <m:oMath xmlns:m="http://schemas.openxmlformats.org/officeDocument/2006/math">
                      <m:r>
                        <a:rPr lang="sv-SE" sz="1800" i="1">
                          <a:latin typeface="Cambria Math" panose="02040503050406030204" pitchFamily="18" charset="0"/>
                        </a:rPr>
                        <m:t>h</m:t>
                      </m:r>
                      <m:d>
                        <m:dPr>
                          <m:ctrlPr>
                            <a:rPr lang="sv-SE" sz="1800" i="1">
                              <a:latin typeface="Cambria Math" panose="02040503050406030204" pitchFamily="18" charset="0"/>
                            </a:rPr>
                          </m:ctrlPr>
                        </m:dPr>
                        <m:e>
                          <m:r>
                            <a:rPr lang="sv-SE" sz="1800" i="1">
                              <a:latin typeface="Cambria Math" panose="02040503050406030204" pitchFamily="18" charset="0"/>
                            </a:rPr>
                            <m:t>𝑡</m:t>
                          </m:r>
                        </m:e>
                      </m:d>
                      <m:r>
                        <a:rPr lang="sv-SE" sz="1800" i="1">
                          <a:latin typeface="Cambria Math" panose="02040503050406030204" pitchFamily="18" charset="0"/>
                        </a:rPr>
                        <m:t>=</m:t>
                      </m:r>
                      <m:nary>
                        <m:naryPr>
                          <m:chr m:val="∑"/>
                          <m:supHide m:val="on"/>
                          <m:ctrlPr>
                            <a:rPr lang="sv-SE" sz="1800" i="1">
                              <a:latin typeface="Cambria Math" panose="02040503050406030204" pitchFamily="18" charset="0"/>
                            </a:rPr>
                          </m:ctrlPr>
                        </m:naryPr>
                        <m:sub>
                          <m:r>
                            <m:rPr>
                              <m:brk m:alnAt="7"/>
                            </m:rPr>
                            <a:rPr lang="sv-SE" sz="1800" i="1">
                              <a:latin typeface="Cambria Math" panose="02040503050406030204" pitchFamily="18" charset="0"/>
                            </a:rPr>
                            <m:t>𝑥</m:t>
                          </m:r>
                          <m:r>
                            <a:rPr lang="sv-SE" sz="1800" i="1">
                              <a:latin typeface="Cambria Math" panose="02040503050406030204" pitchFamily="18" charset="0"/>
                            </a:rPr>
                            <m:t>:</m:t>
                          </m:r>
                          <m:r>
                            <a:rPr lang="sv-SE" sz="1800" i="1">
                              <a:latin typeface="Cambria Math" panose="02040503050406030204" pitchFamily="18" charset="0"/>
                            </a:rPr>
                            <m:t>𝑥</m:t>
                          </m:r>
                          <m:r>
                            <a:rPr lang="sv-SE" sz="1800" i="1">
                              <a:latin typeface="Cambria Math" panose="02040503050406030204" pitchFamily="18" charset="0"/>
                            </a:rPr>
                            <m:t>&gt;</m:t>
                          </m:r>
                          <m:r>
                            <a:rPr lang="sv-SE" sz="1800" i="1">
                              <a:latin typeface="Cambria Math" panose="02040503050406030204" pitchFamily="18" charset="0"/>
                            </a:rPr>
                            <m:t>𝑡</m:t>
                          </m:r>
                        </m:sub>
                        <m:sup/>
                        <m:e>
                          <m:f>
                            <m:fPr>
                              <m:ctrlPr>
                                <a:rPr lang="sv-SE" sz="1800" i="1">
                                  <a:latin typeface="Cambria Math" panose="02040503050406030204" pitchFamily="18" charset="0"/>
                                </a:rPr>
                              </m:ctrlPr>
                            </m:fPr>
                            <m:num>
                              <m:r>
                                <a:rPr lang="sv-SE" sz="1800" i="1">
                                  <a:latin typeface="Cambria Math" panose="02040503050406030204" pitchFamily="18" charset="0"/>
                                </a:rPr>
                                <m:t>𝑓</m:t>
                              </m:r>
                              <m:r>
                                <a:rPr lang="sv-SE" sz="1800" i="1">
                                  <a:latin typeface="Cambria Math" panose="02040503050406030204" pitchFamily="18" charset="0"/>
                                </a:rPr>
                                <m:t>(</m:t>
                              </m:r>
                              <m:r>
                                <a:rPr lang="sv-SE" sz="1800" i="1">
                                  <a:latin typeface="Cambria Math" panose="02040503050406030204" pitchFamily="18" charset="0"/>
                                </a:rPr>
                                <m:t>𝑥</m:t>
                              </m:r>
                              <m:r>
                                <a:rPr lang="sv-SE" sz="1800" i="1">
                                  <a:latin typeface="Cambria Math" panose="02040503050406030204" pitchFamily="18" charset="0"/>
                                </a:rPr>
                                <m:t>)</m:t>
                              </m:r>
                            </m:num>
                            <m:den>
                              <m:nary>
                                <m:naryPr>
                                  <m:chr m:val="∑"/>
                                  <m:supHide m:val="on"/>
                                  <m:ctrlPr>
                                    <a:rPr lang="sv-SE" sz="1800" i="1">
                                      <a:latin typeface="Cambria Math" panose="02040503050406030204" pitchFamily="18" charset="0"/>
                                    </a:rPr>
                                  </m:ctrlPr>
                                </m:naryPr>
                                <m:sub>
                                  <m:r>
                                    <m:rPr>
                                      <m:brk m:alnAt="7"/>
                                    </m:rPr>
                                    <a:rPr lang="sv-SE" sz="1800" i="1">
                                      <a:latin typeface="Cambria Math" panose="02040503050406030204" pitchFamily="18" charset="0"/>
                                    </a:rPr>
                                    <m:t>𝑥</m:t>
                                  </m:r>
                                </m:sub>
                                <m:sup/>
                                <m:e>
                                  <m:r>
                                    <a:rPr lang="sv-SE" sz="1800" i="1">
                                      <a:latin typeface="Cambria Math" panose="02040503050406030204" pitchFamily="18" charset="0"/>
                                    </a:rPr>
                                    <m:t>𝑥</m:t>
                                  </m:r>
                                  <m:r>
                                    <a:rPr lang="sv-SE" sz="1800" i="1">
                                      <a:latin typeface="Cambria Math" panose="02040503050406030204" pitchFamily="18" charset="0"/>
                                      <a:ea typeface="Cambria Math" panose="02040503050406030204" pitchFamily="18" charset="0"/>
                                    </a:rPr>
                                    <m:t>∙</m:t>
                                  </m:r>
                                  <m:r>
                                    <a:rPr lang="sv-SE" sz="1800" i="1">
                                      <a:latin typeface="Cambria Math" panose="02040503050406030204" pitchFamily="18" charset="0"/>
                                      <a:ea typeface="Cambria Math" panose="02040503050406030204" pitchFamily="18" charset="0"/>
                                    </a:rPr>
                                    <m:t>𝑓</m:t>
                                  </m:r>
                                  <m:r>
                                    <a:rPr lang="sv-SE" sz="1800" i="1">
                                      <a:latin typeface="Cambria Math" panose="02040503050406030204" pitchFamily="18" charset="0"/>
                                      <a:ea typeface="Cambria Math" panose="02040503050406030204" pitchFamily="18" charset="0"/>
                                    </a:rPr>
                                    <m:t>(</m:t>
                                  </m:r>
                                  <m:r>
                                    <a:rPr lang="sv-SE" sz="1800" i="1">
                                      <a:latin typeface="Cambria Math" panose="02040503050406030204" pitchFamily="18" charset="0"/>
                                      <a:ea typeface="Cambria Math" panose="02040503050406030204" pitchFamily="18" charset="0"/>
                                    </a:rPr>
                                    <m:t>𝑥</m:t>
                                  </m:r>
                                  <m:r>
                                    <a:rPr lang="sv-SE" sz="1800" i="1">
                                      <a:latin typeface="Cambria Math" panose="02040503050406030204" pitchFamily="18" charset="0"/>
                                      <a:ea typeface="Cambria Math" panose="02040503050406030204" pitchFamily="18" charset="0"/>
                                    </a:rPr>
                                    <m:t>)</m:t>
                                  </m:r>
                                </m:e>
                              </m:nary>
                            </m:den>
                          </m:f>
                        </m:e>
                      </m:nary>
                    </m:oMath>
                  </m:oMathPara>
                </a14:m>
                <a:endParaRPr lang="sv-SE" sz="1800" dirty="0"/>
              </a:p>
              <a:p>
                <a:pPr algn="ctr"/>
                <a:endParaRPr lang="en-US" sz="1800" dirty="0"/>
              </a:p>
              <a:p>
                <a:pPr algn="ctr"/>
                <a:r>
                  <a:rPr lang="en-US" sz="1800" dirty="0"/>
                  <a:t>Or, h(t) for a specific t is the sum of probabilities of the glances that correspond to x that are larger than t, normalized by the expected value of x (for the original f(x) PDF)</a:t>
                </a:r>
              </a:p>
              <a:p>
                <a:pPr algn="ctr"/>
                <a:r>
                  <a:rPr lang="en-US" sz="1800" dirty="0"/>
                  <a:t> </a:t>
                </a:r>
              </a:p>
              <a:p>
                <a:pPr algn="ctr"/>
                <a:endParaRPr lang="en-US" sz="1800" dirty="0"/>
              </a:p>
            </p:txBody>
          </p:sp>
        </mc:Choice>
        <mc:Fallback xmlns="">
          <p:sp>
            <p:nvSpPr>
              <p:cNvPr id="46" name="TextBox 45"/>
              <p:cNvSpPr txBox="1">
                <a:spLocks noRot="1" noChangeAspect="1" noMove="1" noResize="1" noEditPoints="1" noAdjustHandles="1" noChangeArrowheads="1" noChangeShapeType="1" noTextEdit="1"/>
              </p:cNvSpPr>
              <p:nvPr/>
            </p:nvSpPr>
            <p:spPr>
              <a:xfrm>
                <a:off x="2927648" y="1772817"/>
                <a:ext cx="7560840" cy="4670381"/>
              </a:xfrm>
              <a:prstGeom prst="rect">
                <a:avLst/>
              </a:prstGeom>
              <a:blipFill>
                <a:blip r:embed="rId3"/>
                <a:stretch>
                  <a:fillRect l="-564" r="-1209"/>
                </a:stretch>
              </a:blipFill>
            </p:spPr>
            <p:txBody>
              <a:bodyPr/>
              <a:lstStyle/>
              <a:p>
                <a:r>
                  <a:rPr lang="en-US">
                    <a:noFill/>
                  </a:rPr>
                  <a:t> </a:t>
                </a:r>
              </a:p>
            </p:txBody>
          </p:sp>
        </mc:Fallback>
      </mc:AlternateContent>
    </p:spTree>
    <p:extLst>
      <p:ext uri="{BB962C8B-B14F-4D97-AF65-F5344CB8AC3E}">
        <p14:creationId xmlns:p14="http://schemas.microsoft.com/office/powerpoint/2010/main" val="1149534753"/>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Overshoot distribution</a:t>
            </a:r>
            <a:endParaRPr lang="sv-SE" sz="3600" b="1" dirty="0"/>
          </a:p>
        </p:txBody>
      </p:sp>
      <p:cxnSp>
        <p:nvCxnSpPr>
          <p:cNvPr id="4" name="Straight Arrow Connector 3"/>
          <p:cNvCxnSpPr/>
          <p:nvPr/>
        </p:nvCxnSpPr>
        <p:spPr bwMode="auto">
          <a:xfrm flipV="1">
            <a:off x="2808094" y="1395545"/>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2808094" y="3173626"/>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 name="Rectangle 12"/>
          <p:cNvSpPr/>
          <p:nvPr/>
        </p:nvSpPr>
        <p:spPr bwMode="auto">
          <a:xfrm>
            <a:off x="3024118" y="1748600"/>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49" name="Rectangle 48"/>
          <p:cNvSpPr/>
          <p:nvPr/>
        </p:nvSpPr>
        <p:spPr bwMode="auto">
          <a:xfrm>
            <a:off x="3552054" y="1746809"/>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0" name="Rectangle 49"/>
          <p:cNvSpPr/>
          <p:nvPr/>
        </p:nvSpPr>
        <p:spPr bwMode="auto">
          <a:xfrm>
            <a:off x="4078448" y="1755243"/>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51" name="TextBox 50"/>
          <p:cNvSpPr txBox="1"/>
          <p:nvPr/>
        </p:nvSpPr>
        <p:spPr>
          <a:xfrm>
            <a:off x="3055688" y="3136142"/>
            <a:ext cx="306622" cy="369332"/>
          </a:xfrm>
          <a:prstGeom prst="rect">
            <a:avLst/>
          </a:prstGeom>
          <a:noFill/>
        </p:spPr>
        <p:txBody>
          <a:bodyPr wrap="square" rtlCol="0">
            <a:spAutoFit/>
          </a:bodyPr>
          <a:lstStyle/>
          <a:p>
            <a:r>
              <a:rPr lang="sv-SE" sz="1800" dirty="0"/>
              <a:t>1</a:t>
            </a:r>
            <a:endParaRPr lang="sv-SE" dirty="0"/>
          </a:p>
        </p:txBody>
      </p:sp>
      <p:sp>
        <p:nvSpPr>
          <p:cNvPr id="52" name="TextBox 51"/>
          <p:cNvSpPr txBox="1"/>
          <p:nvPr/>
        </p:nvSpPr>
        <p:spPr>
          <a:xfrm>
            <a:off x="3582042" y="3148463"/>
            <a:ext cx="300082" cy="369332"/>
          </a:xfrm>
          <a:prstGeom prst="rect">
            <a:avLst/>
          </a:prstGeom>
          <a:noFill/>
        </p:spPr>
        <p:txBody>
          <a:bodyPr wrap="none" rtlCol="0">
            <a:spAutoFit/>
          </a:bodyPr>
          <a:lstStyle/>
          <a:p>
            <a:r>
              <a:rPr lang="sv-SE" sz="1800" dirty="0"/>
              <a:t>2</a:t>
            </a:r>
            <a:endParaRPr lang="sv-SE" dirty="0"/>
          </a:p>
        </p:txBody>
      </p:sp>
      <p:sp>
        <p:nvSpPr>
          <p:cNvPr id="53" name="TextBox 52"/>
          <p:cNvSpPr txBox="1"/>
          <p:nvPr/>
        </p:nvSpPr>
        <p:spPr>
          <a:xfrm>
            <a:off x="4107407" y="3145438"/>
            <a:ext cx="291206" cy="369332"/>
          </a:xfrm>
          <a:prstGeom prst="rect">
            <a:avLst/>
          </a:prstGeom>
          <a:noFill/>
        </p:spPr>
        <p:txBody>
          <a:bodyPr wrap="square" rtlCol="0">
            <a:spAutoFit/>
          </a:bodyPr>
          <a:lstStyle/>
          <a:p>
            <a:r>
              <a:rPr lang="sv-SE" sz="1800" dirty="0"/>
              <a:t>3</a:t>
            </a:r>
            <a:endParaRPr lang="sv-SE" dirty="0"/>
          </a:p>
        </p:txBody>
      </p:sp>
      <p:sp>
        <p:nvSpPr>
          <p:cNvPr id="54" name="TextBox 53"/>
          <p:cNvSpPr txBox="1"/>
          <p:nvPr/>
        </p:nvSpPr>
        <p:spPr>
          <a:xfrm>
            <a:off x="2254788" y="1610856"/>
            <a:ext cx="588623" cy="369332"/>
          </a:xfrm>
          <a:prstGeom prst="rect">
            <a:avLst/>
          </a:prstGeom>
          <a:noFill/>
        </p:spPr>
        <p:txBody>
          <a:bodyPr wrap="none" rtlCol="0">
            <a:spAutoFit/>
          </a:bodyPr>
          <a:lstStyle/>
          <a:p>
            <a:r>
              <a:rPr lang="sv-SE" sz="1800" dirty="0"/>
              <a:t>0.33</a:t>
            </a:r>
          </a:p>
        </p:txBody>
      </p:sp>
      <p:sp>
        <p:nvSpPr>
          <p:cNvPr id="55" name="TextBox 54"/>
          <p:cNvSpPr txBox="1"/>
          <p:nvPr/>
        </p:nvSpPr>
        <p:spPr>
          <a:xfrm>
            <a:off x="2779412" y="3378930"/>
            <a:ext cx="1877437" cy="369332"/>
          </a:xfrm>
          <a:prstGeom prst="rect">
            <a:avLst/>
          </a:prstGeom>
          <a:noFill/>
        </p:spPr>
        <p:txBody>
          <a:bodyPr wrap="none" rtlCol="0">
            <a:spAutoFit/>
          </a:bodyPr>
          <a:lstStyle/>
          <a:p>
            <a:r>
              <a:rPr lang="sv-SE" sz="1800" dirty="0"/>
              <a:t>EOFF duration [s]</a:t>
            </a:r>
          </a:p>
        </p:txBody>
      </p:sp>
      <p:sp>
        <p:nvSpPr>
          <p:cNvPr id="56" name="TextBox 55"/>
          <p:cNvSpPr txBox="1"/>
          <p:nvPr/>
        </p:nvSpPr>
        <p:spPr>
          <a:xfrm rot="16200000">
            <a:off x="1479293" y="2132019"/>
            <a:ext cx="1210588" cy="369332"/>
          </a:xfrm>
          <a:prstGeom prst="rect">
            <a:avLst/>
          </a:prstGeom>
          <a:noFill/>
        </p:spPr>
        <p:txBody>
          <a:bodyPr wrap="none" rtlCol="0">
            <a:spAutoFit/>
          </a:bodyPr>
          <a:lstStyle/>
          <a:p>
            <a:r>
              <a:rPr lang="sv-SE" sz="1800" dirty="0" err="1"/>
              <a:t>Probability</a:t>
            </a:r>
            <a:endParaRPr lang="sv-SE" sz="1800" dirty="0"/>
          </a:p>
        </p:txBody>
      </p:sp>
      <p:cxnSp>
        <p:nvCxnSpPr>
          <p:cNvPr id="57" name="Straight Arrow Connector 56"/>
          <p:cNvCxnSpPr/>
          <p:nvPr/>
        </p:nvCxnSpPr>
        <p:spPr bwMode="auto">
          <a:xfrm flipV="1">
            <a:off x="2702376" y="4024962"/>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8" name="Straight Arrow Connector 57"/>
          <p:cNvCxnSpPr/>
          <p:nvPr/>
        </p:nvCxnSpPr>
        <p:spPr bwMode="auto">
          <a:xfrm flipV="1">
            <a:off x="2702376" y="5803043"/>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59" name="Rectangle 58"/>
          <p:cNvSpPr/>
          <p:nvPr/>
        </p:nvSpPr>
        <p:spPr bwMode="auto">
          <a:xfrm>
            <a:off x="2915210" y="5279801"/>
            <a:ext cx="347228" cy="52503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62" name="TextBox 61"/>
          <p:cNvSpPr txBox="1"/>
          <p:nvPr/>
        </p:nvSpPr>
        <p:spPr>
          <a:xfrm>
            <a:off x="2949970" y="5765559"/>
            <a:ext cx="306622" cy="369332"/>
          </a:xfrm>
          <a:prstGeom prst="rect">
            <a:avLst/>
          </a:prstGeom>
          <a:noFill/>
        </p:spPr>
        <p:txBody>
          <a:bodyPr wrap="square" rtlCol="0">
            <a:spAutoFit/>
          </a:bodyPr>
          <a:lstStyle/>
          <a:p>
            <a:r>
              <a:rPr lang="sv-SE" sz="1800" dirty="0"/>
              <a:t>1</a:t>
            </a:r>
            <a:endParaRPr lang="sv-SE" dirty="0"/>
          </a:p>
        </p:txBody>
      </p:sp>
      <p:sp>
        <p:nvSpPr>
          <p:cNvPr id="63" name="TextBox 62"/>
          <p:cNvSpPr txBox="1"/>
          <p:nvPr/>
        </p:nvSpPr>
        <p:spPr>
          <a:xfrm>
            <a:off x="3476324" y="5777880"/>
            <a:ext cx="300082" cy="369332"/>
          </a:xfrm>
          <a:prstGeom prst="rect">
            <a:avLst/>
          </a:prstGeom>
          <a:noFill/>
        </p:spPr>
        <p:txBody>
          <a:bodyPr wrap="none" rtlCol="0">
            <a:spAutoFit/>
          </a:bodyPr>
          <a:lstStyle/>
          <a:p>
            <a:r>
              <a:rPr lang="sv-SE" sz="1800" dirty="0"/>
              <a:t>2</a:t>
            </a:r>
            <a:endParaRPr lang="sv-SE" dirty="0"/>
          </a:p>
        </p:txBody>
      </p:sp>
      <p:sp>
        <p:nvSpPr>
          <p:cNvPr id="64" name="TextBox 63"/>
          <p:cNvSpPr txBox="1"/>
          <p:nvPr/>
        </p:nvSpPr>
        <p:spPr>
          <a:xfrm>
            <a:off x="4001689" y="5774855"/>
            <a:ext cx="291206" cy="369332"/>
          </a:xfrm>
          <a:prstGeom prst="rect">
            <a:avLst/>
          </a:prstGeom>
          <a:noFill/>
        </p:spPr>
        <p:txBody>
          <a:bodyPr wrap="square" rtlCol="0">
            <a:spAutoFit/>
          </a:bodyPr>
          <a:lstStyle/>
          <a:p>
            <a:r>
              <a:rPr lang="sv-SE" sz="1800" dirty="0"/>
              <a:t>3</a:t>
            </a:r>
            <a:endParaRPr lang="sv-SE" dirty="0"/>
          </a:p>
        </p:txBody>
      </p:sp>
      <p:sp>
        <p:nvSpPr>
          <p:cNvPr id="65" name="TextBox 64"/>
          <p:cNvSpPr txBox="1"/>
          <p:nvPr/>
        </p:nvSpPr>
        <p:spPr>
          <a:xfrm>
            <a:off x="2226085" y="4083544"/>
            <a:ext cx="473206" cy="369332"/>
          </a:xfrm>
          <a:prstGeom prst="rect">
            <a:avLst/>
          </a:prstGeom>
          <a:noFill/>
        </p:spPr>
        <p:txBody>
          <a:bodyPr wrap="none" rtlCol="0">
            <a:spAutoFit/>
          </a:bodyPr>
          <a:lstStyle/>
          <a:p>
            <a:r>
              <a:rPr lang="sv-SE" sz="1800" dirty="0"/>
              <a:t>1.0</a:t>
            </a:r>
          </a:p>
        </p:txBody>
      </p:sp>
      <p:sp>
        <p:nvSpPr>
          <p:cNvPr id="66" name="TextBox 65"/>
          <p:cNvSpPr txBox="1"/>
          <p:nvPr/>
        </p:nvSpPr>
        <p:spPr>
          <a:xfrm>
            <a:off x="2673694" y="6008347"/>
            <a:ext cx="1877437" cy="369332"/>
          </a:xfrm>
          <a:prstGeom prst="rect">
            <a:avLst/>
          </a:prstGeom>
          <a:noFill/>
        </p:spPr>
        <p:txBody>
          <a:bodyPr wrap="none" rtlCol="0">
            <a:spAutoFit/>
          </a:bodyPr>
          <a:lstStyle/>
          <a:p>
            <a:r>
              <a:rPr lang="sv-SE" sz="1800" dirty="0"/>
              <a:t>EOFF duration [s]</a:t>
            </a:r>
          </a:p>
        </p:txBody>
      </p:sp>
      <p:sp>
        <p:nvSpPr>
          <p:cNvPr id="68" name="Rectangle 67"/>
          <p:cNvSpPr/>
          <p:nvPr/>
        </p:nvSpPr>
        <p:spPr bwMode="auto">
          <a:xfrm>
            <a:off x="3429178" y="4778430"/>
            <a:ext cx="347228" cy="102461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0" name="Rectangle 69"/>
          <p:cNvSpPr/>
          <p:nvPr/>
        </p:nvSpPr>
        <p:spPr bwMode="auto">
          <a:xfrm>
            <a:off x="3965220" y="4244732"/>
            <a:ext cx="347228" cy="156446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3" name="TextBox 72"/>
          <p:cNvSpPr txBox="1"/>
          <p:nvPr/>
        </p:nvSpPr>
        <p:spPr>
          <a:xfrm>
            <a:off x="3022576" y="1394522"/>
            <a:ext cx="389850" cy="369332"/>
          </a:xfrm>
          <a:prstGeom prst="rect">
            <a:avLst/>
          </a:prstGeom>
          <a:noFill/>
        </p:spPr>
        <p:txBody>
          <a:bodyPr wrap="none" rtlCol="0">
            <a:spAutoFit/>
          </a:bodyPr>
          <a:lstStyle/>
          <a:p>
            <a:r>
              <a:rPr lang="sv-SE" sz="1800" dirty="0"/>
              <a:t>P</a:t>
            </a:r>
            <a:r>
              <a:rPr lang="sv-SE" sz="1800" baseline="-25000" dirty="0"/>
              <a:t>1</a:t>
            </a:r>
          </a:p>
        </p:txBody>
      </p:sp>
      <p:sp>
        <p:nvSpPr>
          <p:cNvPr id="74" name="TextBox 73"/>
          <p:cNvSpPr txBox="1"/>
          <p:nvPr/>
        </p:nvSpPr>
        <p:spPr>
          <a:xfrm>
            <a:off x="3525520" y="1385911"/>
            <a:ext cx="389850" cy="369332"/>
          </a:xfrm>
          <a:prstGeom prst="rect">
            <a:avLst/>
          </a:prstGeom>
          <a:noFill/>
        </p:spPr>
        <p:txBody>
          <a:bodyPr wrap="none" rtlCol="0">
            <a:spAutoFit/>
          </a:bodyPr>
          <a:lstStyle/>
          <a:p>
            <a:r>
              <a:rPr lang="sv-SE" sz="1800" dirty="0"/>
              <a:t>P</a:t>
            </a:r>
            <a:r>
              <a:rPr lang="sv-SE" sz="1800" baseline="-25000" dirty="0"/>
              <a:t>2</a:t>
            </a:r>
          </a:p>
        </p:txBody>
      </p:sp>
      <p:sp>
        <p:nvSpPr>
          <p:cNvPr id="75" name="TextBox 74"/>
          <p:cNvSpPr txBox="1"/>
          <p:nvPr/>
        </p:nvSpPr>
        <p:spPr>
          <a:xfrm>
            <a:off x="4091230" y="1377477"/>
            <a:ext cx="389850" cy="369332"/>
          </a:xfrm>
          <a:prstGeom prst="rect">
            <a:avLst/>
          </a:prstGeom>
          <a:noFill/>
        </p:spPr>
        <p:txBody>
          <a:bodyPr wrap="none" rtlCol="0">
            <a:spAutoFit/>
          </a:bodyPr>
          <a:lstStyle/>
          <a:p>
            <a:r>
              <a:rPr lang="sv-SE" sz="1800" dirty="0"/>
              <a:t>P</a:t>
            </a:r>
            <a:r>
              <a:rPr lang="sv-SE" sz="1800" baseline="-25000" dirty="0"/>
              <a:t>3</a:t>
            </a:r>
          </a:p>
        </p:txBody>
      </p:sp>
      <p:sp>
        <p:nvSpPr>
          <p:cNvPr id="32" name="TextBox 31"/>
          <p:cNvSpPr txBox="1"/>
          <p:nvPr/>
        </p:nvSpPr>
        <p:spPr>
          <a:xfrm>
            <a:off x="3197732" y="3821321"/>
            <a:ext cx="715260" cy="461665"/>
          </a:xfrm>
          <a:prstGeom prst="rect">
            <a:avLst/>
          </a:prstGeom>
          <a:noFill/>
        </p:spPr>
        <p:txBody>
          <a:bodyPr wrap="none" rtlCol="0">
            <a:spAutoFit/>
          </a:bodyPr>
          <a:lstStyle/>
          <a:p>
            <a:r>
              <a:rPr lang="sv-SE" dirty="0"/>
              <a:t>F(x)</a:t>
            </a:r>
          </a:p>
        </p:txBody>
      </p:sp>
      <p:sp>
        <p:nvSpPr>
          <p:cNvPr id="9" name="TextBox 8"/>
          <p:cNvSpPr txBox="1"/>
          <p:nvPr/>
        </p:nvSpPr>
        <p:spPr>
          <a:xfrm>
            <a:off x="5835224" y="2226834"/>
            <a:ext cx="3788736" cy="369332"/>
          </a:xfrm>
          <a:prstGeom prst="rect">
            <a:avLst/>
          </a:prstGeom>
          <a:noFill/>
        </p:spPr>
        <p:txBody>
          <a:bodyPr wrap="square" rtlCol="0">
            <a:spAutoFit/>
          </a:bodyPr>
          <a:lstStyle/>
          <a:p>
            <a:r>
              <a:rPr lang="sv-SE" sz="1800" dirty="0"/>
              <a:t>µ=1∙P</a:t>
            </a:r>
            <a:r>
              <a:rPr lang="sv-SE" sz="1800" baseline="-25000" dirty="0"/>
              <a:t>1</a:t>
            </a:r>
            <a:r>
              <a:rPr lang="sv-SE" sz="1800" dirty="0"/>
              <a:t>+2∙P</a:t>
            </a:r>
            <a:r>
              <a:rPr lang="sv-SE" sz="1800" baseline="-25000" dirty="0"/>
              <a:t>2</a:t>
            </a:r>
            <a:r>
              <a:rPr lang="sv-SE" sz="1800" dirty="0"/>
              <a:t>+3∙P</a:t>
            </a:r>
            <a:r>
              <a:rPr lang="sv-SE" sz="1800" baseline="-25000" dirty="0"/>
              <a:t>3</a:t>
            </a:r>
            <a:r>
              <a:rPr lang="sv-SE" sz="1800" dirty="0"/>
              <a:t>=2</a:t>
            </a:r>
            <a:endParaRPr lang="sv-SE" sz="1800" baseline="-25000" dirty="0"/>
          </a:p>
        </p:txBody>
      </p:sp>
      <p:sp>
        <p:nvSpPr>
          <p:cNvPr id="60" name="TextBox 59"/>
          <p:cNvSpPr txBox="1"/>
          <p:nvPr/>
        </p:nvSpPr>
        <p:spPr>
          <a:xfrm>
            <a:off x="5835224" y="3313634"/>
            <a:ext cx="1246608" cy="369332"/>
          </a:xfrm>
          <a:prstGeom prst="rect">
            <a:avLst/>
          </a:prstGeom>
          <a:noFill/>
        </p:spPr>
        <p:txBody>
          <a:bodyPr wrap="square" rtlCol="0">
            <a:spAutoFit/>
          </a:bodyPr>
          <a:lstStyle/>
          <a:p>
            <a:r>
              <a:rPr lang="sv-SE" sz="1800" dirty="0"/>
              <a:t>1-H(x)=</a:t>
            </a:r>
            <a:endParaRPr lang="sv-SE" sz="1800" baseline="-25000" dirty="0"/>
          </a:p>
        </p:txBody>
      </p:sp>
      <p:sp>
        <p:nvSpPr>
          <p:cNvPr id="10" name="Left Brace 9"/>
          <p:cNvSpPr/>
          <p:nvPr/>
        </p:nvSpPr>
        <p:spPr bwMode="auto">
          <a:xfrm>
            <a:off x="6698776" y="2949495"/>
            <a:ext cx="240720" cy="117054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sz="1800"/>
          </a:p>
        </p:txBody>
      </p:sp>
      <p:sp>
        <p:nvSpPr>
          <p:cNvPr id="61" name="TextBox 60"/>
          <p:cNvSpPr txBox="1"/>
          <p:nvPr/>
        </p:nvSpPr>
        <p:spPr>
          <a:xfrm>
            <a:off x="9127251" y="4382822"/>
            <a:ext cx="1080120" cy="369332"/>
          </a:xfrm>
          <a:prstGeom prst="rect">
            <a:avLst/>
          </a:prstGeom>
          <a:noFill/>
        </p:spPr>
        <p:txBody>
          <a:bodyPr wrap="square" rtlCol="0">
            <a:spAutoFit/>
          </a:bodyPr>
          <a:lstStyle/>
          <a:p>
            <a:r>
              <a:rPr lang="sv-SE" sz="1800" dirty="0"/>
              <a:t>x&lt;1</a:t>
            </a:r>
            <a:endParaRPr lang="sv-SE" sz="1800" baseline="-25000" dirty="0"/>
          </a:p>
        </p:txBody>
      </p:sp>
      <p:sp>
        <p:nvSpPr>
          <p:cNvPr id="69" name="TextBox 68"/>
          <p:cNvSpPr txBox="1"/>
          <p:nvPr/>
        </p:nvSpPr>
        <p:spPr>
          <a:xfrm>
            <a:off x="9127252" y="4982986"/>
            <a:ext cx="1006275" cy="369332"/>
          </a:xfrm>
          <a:prstGeom prst="rect">
            <a:avLst/>
          </a:prstGeom>
          <a:noFill/>
        </p:spPr>
        <p:txBody>
          <a:bodyPr wrap="square" rtlCol="0">
            <a:spAutoFit/>
          </a:bodyPr>
          <a:lstStyle/>
          <a:p>
            <a:r>
              <a:rPr lang="sv-SE" sz="1800" dirty="0"/>
              <a:t>1≤x &lt;2</a:t>
            </a:r>
            <a:endParaRPr lang="sv-SE" sz="1800" baseline="-25000" dirty="0"/>
          </a:p>
        </p:txBody>
      </p:sp>
      <p:sp>
        <p:nvSpPr>
          <p:cNvPr id="72" name="TextBox 71"/>
          <p:cNvSpPr txBox="1"/>
          <p:nvPr/>
        </p:nvSpPr>
        <p:spPr>
          <a:xfrm>
            <a:off x="9120823" y="5601719"/>
            <a:ext cx="1006275" cy="369332"/>
          </a:xfrm>
          <a:prstGeom prst="rect">
            <a:avLst/>
          </a:prstGeom>
          <a:noFill/>
        </p:spPr>
        <p:txBody>
          <a:bodyPr wrap="square" rtlCol="0">
            <a:spAutoFit/>
          </a:bodyPr>
          <a:lstStyle/>
          <a:p>
            <a:r>
              <a:rPr lang="sv-SE" sz="1800" dirty="0"/>
              <a:t>2≤x &lt;3</a:t>
            </a:r>
            <a:endParaRPr lang="sv-SE" sz="1800" baseline="-25000" dirty="0"/>
          </a:p>
        </p:txBody>
      </p:sp>
      <p:sp>
        <p:nvSpPr>
          <p:cNvPr id="76" name="TextBox 75"/>
          <p:cNvSpPr txBox="1"/>
          <p:nvPr/>
        </p:nvSpPr>
        <p:spPr>
          <a:xfrm>
            <a:off x="5712800" y="5045304"/>
            <a:ext cx="764400" cy="369332"/>
          </a:xfrm>
          <a:prstGeom prst="rect">
            <a:avLst/>
          </a:prstGeom>
          <a:noFill/>
        </p:spPr>
        <p:txBody>
          <a:bodyPr wrap="square" rtlCol="0">
            <a:spAutoFit/>
          </a:bodyPr>
          <a:lstStyle/>
          <a:p>
            <a:r>
              <a:rPr lang="sv-SE" sz="1800" dirty="0"/>
              <a:t>h(x)=</a:t>
            </a:r>
            <a:endParaRPr lang="sv-SE" sz="1800" baseline="-25000" dirty="0"/>
          </a:p>
        </p:txBody>
      </p:sp>
      <p:sp>
        <p:nvSpPr>
          <p:cNvPr id="77" name="Left Brace 76"/>
          <p:cNvSpPr/>
          <p:nvPr/>
        </p:nvSpPr>
        <p:spPr bwMode="auto">
          <a:xfrm>
            <a:off x="6427881" y="4325188"/>
            <a:ext cx="259204" cy="1872360"/>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sz="1800"/>
          </a:p>
        </p:txBody>
      </p:sp>
      <mc:AlternateContent xmlns:mc="http://schemas.openxmlformats.org/markup-compatibility/2006" xmlns:a14="http://schemas.microsoft.com/office/drawing/2010/main">
        <mc:Choice Requires="a14">
          <p:sp>
            <p:nvSpPr>
              <p:cNvPr id="12" name="TextBox 11"/>
              <p:cNvSpPr txBox="1"/>
              <p:nvPr/>
            </p:nvSpPr>
            <p:spPr>
              <a:xfrm>
                <a:off x="6707390" y="4300690"/>
                <a:ext cx="1878206" cy="504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r>
                            <a:rPr lang="sv-SE" sz="1600" i="1">
                              <a:latin typeface="Cambria Math" panose="02040503050406030204" pitchFamily="18" charset="0"/>
                            </a:rPr>
                            <m:t>1</m:t>
                          </m:r>
                        </m:num>
                        <m:den>
                          <m:sSub>
                            <m:sSubPr>
                              <m:ctrlPr>
                                <a:rPr lang="sv-SE" sz="1600" i="1">
                                  <a:latin typeface="Cambria Math" panose="02040503050406030204" pitchFamily="18" charset="0"/>
                                </a:rPr>
                              </m:ctrlPr>
                            </m:sSubPr>
                            <m:e>
                              <m:r>
                                <a:rPr lang="sv-SE" sz="1600" i="1">
                                  <a:latin typeface="Cambria Math" panose="02040503050406030204" pitchFamily="18" charset="0"/>
                                </a:rPr>
                                <m:t>1</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1</m:t>
                              </m:r>
                            </m:sub>
                          </m:sSub>
                          <m:r>
                            <a:rPr lang="sv-SE" sz="1600" i="1">
                              <a:latin typeface="Cambria Math" panose="02040503050406030204" pitchFamily="18" charset="0"/>
                            </a:rPr>
                            <m:t>+</m:t>
                          </m:r>
                          <m:sSub>
                            <m:sSubPr>
                              <m:ctrlPr>
                                <a:rPr lang="sv-SE" sz="1600" i="1">
                                  <a:latin typeface="Cambria Math" panose="02040503050406030204" pitchFamily="18" charset="0"/>
                                </a:rPr>
                              </m:ctrlPr>
                            </m:sSubPr>
                            <m:e>
                              <m:r>
                                <a:rPr lang="sv-SE" sz="1600" i="1">
                                  <a:latin typeface="Cambria Math" panose="02040503050406030204" pitchFamily="18" charset="0"/>
                                </a:rPr>
                                <m:t>2</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2</m:t>
                              </m:r>
                            </m:sub>
                          </m:sSub>
                          <m:sSub>
                            <m:sSubPr>
                              <m:ctrlPr>
                                <a:rPr lang="sv-SE" sz="1600" i="1">
                                  <a:latin typeface="Cambria Math" panose="02040503050406030204" pitchFamily="18" charset="0"/>
                                </a:rPr>
                              </m:ctrlPr>
                            </m:sSubPr>
                            <m:e>
                              <m:r>
                                <a:rPr lang="sv-SE" sz="1600" i="1">
                                  <a:latin typeface="Cambria Math" panose="02040503050406030204" pitchFamily="18" charset="0"/>
                                </a:rPr>
                                <m:t>+3</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3</m:t>
                              </m:r>
                            </m:sub>
                          </m:sSub>
                        </m:den>
                      </m:f>
                    </m:oMath>
                  </m:oMathPara>
                </a14:m>
                <a:endParaRPr lang="sv-SE"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707390" y="4300690"/>
                <a:ext cx="1878206" cy="5041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6698776" y="4910460"/>
                <a:ext cx="1878206" cy="504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sSub>
                            <m:sSubPr>
                              <m:ctrlPr>
                                <a:rPr lang="sv-SE" sz="1600" i="1">
                                  <a:latin typeface="Cambria Math" panose="02040503050406030204" pitchFamily="18" charset="0"/>
                                </a:rPr>
                              </m:ctrlPr>
                            </m:sSubPr>
                            <m:e>
                              <m:r>
                                <a:rPr lang="sv-SE" sz="1600" i="1">
                                  <a:latin typeface="Cambria Math" panose="02040503050406030204" pitchFamily="18" charset="0"/>
                                </a:rPr>
                                <m:t>𝑃</m:t>
                              </m:r>
                            </m:e>
                            <m:sub>
                              <m:r>
                                <a:rPr lang="sv-SE" sz="1600" i="1">
                                  <a:latin typeface="Cambria Math" panose="02040503050406030204" pitchFamily="18" charset="0"/>
                                </a:rPr>
                                <m:t>2</m:t>
                              </m:r>
                            </m:sub>
                          </m:sSub>
                          <m:r>
                            <a:rPr lang="sv-SE" sz="1600" i="1">
                              <a:latin typeface="Cambria Math" panose="02040503050406030204" pitchFamily="18" charset="0"/>
                            </a:rPr>
                            <m:t>+</m:t>
                          </m:r>
                          <m:sSub>
                            <m:sSubPr>
                              <m:ctrlPr>
                                <a:rPr lang="sv-SE" sz="1600" i="1">
                                  <a:latin typeface="Cambria Math" panose="02040503050406030204" pitchFamily="18" charset="0"/>
                                </a:rPr>
                              </m:ctrlPr>
                            </m:sSubPr>
                            <m:e>
                              <m:r>
                                <a:rPr lang="sv-SE" sz="1600" i="1">
                                  <a:latin typeface="Cambria Math" panose="02040503050406030204" pitchFamily="18" charset="0"/>
                                </a:rPr>
                                <m:t>𝑃</m:t>
                              </m:r>
                            </m:e>
                            <m:sub>
                              <m:r>
                                <a:rPr lang="sv-SE" sz="1600" i="1">
                                  <a:latin typeface="Cambria Math" panose="02040503050406030204" pitchFamily="18" charset="0"/>
                                </a:rPr>
                                <m:t>3</m:t>
                              </m:r>
                            </m:sub>
                          </m:sSub>
                        </m:num>
                        <m:den>
                          <m:sSub>
                            <m:sSubPr>
                              <m:ctrlPr>
                                <a:rPr lang="sv-SE" sz="1600" i="1">
                                  <a:latin typeface="Cambria Math" panose="02040503050406030204" pitchFamily="18" charset="0"/>
                                </a:rPr>
                              </m:ctrlPr>
                            </m:sSubPr>
                            <m:e>
                              <m:r>
                                <a:rPr lang="sv-SE" sz="1600" i="1">
                                  <a:latin typeface="Cambria Math" panose="02040503050406030204" pitchFamily="18" charset="0"/>
                                </a:rPr>
                                <m:t>1</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1</m:t>
                              </m:r>
                            </m:sub>
                          </m:sSub>
                          <m:r>
                            <a:rPr lang="sv-SE" sz="1600" i="1">
                              <a:latin typeface="Cambria Math" panose="02040503050406030204" pitchFamily="18" charset="0"/>
                            </a:rPr>
                            <m:t>+</m:t>
                          </m:r>
                          <m:sSub>
                            <m:sSubPr>
                              <m:ctrlPr>
                                <a:rPr lang="sv-SE" sz="1600" i="1">
                                  <a:latin typeface="Cambria Math" panose="02040503050406030204" pitchFamily="18" charset="0"/>
                                </a:rPr>
                              </m:ctrlPr>
                            </m:sSubPr>
                            <m:e>
                              <m:r>
                                <a:rPr lang="sv-SE" sz="1600" i="1">
                                  <a:latin typeface="Cambria Math" panose="02040503050406030204" pitchFamily="18" charset="0"/>
                                </a:rPr>
                                <m:t>2</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2</m:t>
                              </m:r>
                            </m:sub>
                          </m:sSub>
                          <m:sSub>
                            <m:sSubPr>
                              <m:ctrlPr>
                                <a:rPr lang="sv-SE" sz="1600" i="1">
                                  <a:latin typeface="Cambria Math" panose="02040503050406030204" pitchFamily="18" charset="0"/>
                                </a:rPr>
                              </m:ctrlPr>
                            </m:sSubPr>
                            <m:e>
                              <m:r>
                                <a:rPr lang="sv-SE" sz="1600" i="1">
                                  <a:latin typeface="Cambria Math" panose="02040503050406030204" pitchFamily="18" charset="0"/>
                                </a:rPr>
                                <m:t>+3</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3</m:t>
                              </m:r>
                            </m:sub>
                          </m:sSub>
                        </m:den>
                      </m:f>
                    </m:oMath>
                  </m:oMathPara>
                </a14:m>
                <a:endParaRPr lang="sv-SE" sz="1600" dirty="0"/>
              </a:p>
            </p:txBody>
          </p:sp>
        </mc:Choice>
        <mc:Fallback xmlns="">
          <p:sp>
            <p:nvSpPr>
              <p:cNvPr id="81" name="TextBox 80"/>
              <p:cNvSpPr txBox="1">
                <a:spLocks noRot="1" noChangeAspect="1" noMove="1" noResize="1" noEditPoints="1" noAdjustHandles="1" noChangeArrowheads="1" noChangeShapeType="1" noTextEdit="1"/>
              </p:cNvSpPr>
              <p:nvPr/>
            </p:nvSpPr>
            <p:spPr>
              <a:xfrm>
                <a:off x="6698776" y="4910460"/>
                <a:ext cx="1878206" cy="5041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6688634" y="5505841"/>
                <a:ext cx="1878206" cy="504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sSub>
                            <m:sSubPr>
                              <m:ctrlPr>
                                <a:rPr lang="sv-SE" sz="1600" i="1">
                                  <a:latin typeface="Cambria Math" panose="02040503050406030204" pitchFamily="18" charset="0"/>
                                </a:rPr>
                              </m:ctrlPr>
                            </m:sSubPr>
                            <m:e>
                              <m:r>
                                <a:rPr lang="sv-SE" sz="1600" i="1">
                                  <a:latin typeface="Cambria Math" panose="02040503050406030204" pitchFamily="18" charset="0"/>
                                </a:rPr>
                                <m:t>𝑃</m:t>
                              </m:r>
                            </m:e>
                            <m:sub>
                              <m:r>
                                <a:rPr lang="sv-SE" sz="1600" i="1">
                                  <a:latin typeface="Cambria Math" panose="02040503050406030204" pitchFamily="18" charset="0"/>
                                </a:rPr>
                                <m:t>3</m:t>
                              </m:r>
                            </m:sub>
                          </m:sSub>
                        </m:num>
                        <m:den>
                          <m:sSub>
                            <m:sSubPr>
                              <m:ctrlPr>
                                <a:rPr lang="sv-SE" sz="1600" i="1">
                                  <a:latin typeface="Cambria Math" panose="02040503050406030204" pitchFamily="18" charset="0"/>
                                </a:rPr>
                              </m:ctrlPr>
                            </m:sSubPr>
                            <m:e>
                              <m:r>
                                <a:rPr lang="sv-SE" sz="1600" i="1">
                                  <a:latin typeface="Cambria Math" panose="02040503050406030204" pitchFamily="18" charset="0"/>
                                </a:rPr>
                                <m:t>1</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1</m:t>
                              </m:r>
                            </m:sub>
                          </m:sSub>
                          <m:r>
                            <a:rPr lang="sv-SE" sz="1600" i="1">
                              <a:latin typeface="Cambria Math" panose="02040503050406030204" pitchFamily="18" charset="0"/>
                            </a:rPr>
                            <m:t>+</m:t>
                          </m:r>
                          <m:sSub>
                            <m:sSubPr>
                              <m:ctrlPr>
                                <a:rPr lang="sv-SE" sz="1600" i="1">
                                  <a:latin typeface="Cambria Math" panose="02040503050406030204" pitchFamily="18" charset="0"/>
                                </a:rPr>
                              </m:ctrlPr>
                            </m:sSubPr>
                            <m:e>
                              <m:r>
                                <a:rPr lang="sv-SE" sz="1600" i="1">
                                  <a:latin typeface="Cambria Math" panose="02040503050406030204" pitchFamily="18" charset="0"/>
                                </a:rPr>
                                <m:t>2</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2</m:t>
                              </m:r>
                            </m:sub>
                          </m:sSub>
                          <m:sSub>
                            <m:sSubPr>
                              <m:ctrlPr>
                                <a:rPr lang="sv-SE" sz="1600" i="1">
                                  <a:latin typeface="Cambria Math" panose="02040503050406030204" pitchFamily="18" charset="0"/>
                                </a:rPr>
                              </m:ctrlPr>
                            </m:sSubPr>
                            <m:e>
                              <m:r>
                                <a:rPr lang="sv-SE" sz="1600" i="1">
                                  <a:latin typeface="Cambria Math" panose="02040503050406030204" pitchFamily="18" charset="0"/>
                                </a:rPr>
                                <m:t>+3</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3</m:t>
                              </m:r>
                            </m:sub>
                          </m:sSub>
                        </m:den>
                      </m:f>
                    </m:oMath>
                  </m:oMathPara>
                </a14:m>
                <a:endParaRPr lang="sv-SE" sz="1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6688634" y="5505841"/>
                <a:ext cx="1878206" cy="5041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6947670" y="3028441"/>
                <a:ext cx="4647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sz="1600" i="1">
                              <a:latin typeface="Cambria Math" panose="02040503050406030204" pitchFamily="18" charset="0"/>
                            </a:rPr>
                          </m:ctrlPr>
                        </m:sSubPr>
                        <m:e>
                          <m:r>
                            <a:rPr lang="sv-SE" sz="1600" i="1">
                              <a:latin typeface="Cambria Math" panose="02040503050406030204" pitchFamily="18" charset="0"/>
                            </a:rPr>
                            <m:t>1 (</m:t>
                          </m:r>
                          <m:r>
                            <a:rPr lang="sv-SE" sz="1600" i="1">
                              <a:latin typeface="Cambria Math" panose="02040503050406030204" pitchFamily="18" charset="0"/>
                            </a:rPr>
                            <m:t>𝑜𝑟</m:t>
                          </m:r>
                          <m:r>
                            <a:rPr lang="sv-SE" sz="1600" i="1">
                              <a:latin typeface="Cambria Math" panose="02040503050406030204" pitchFamily="18" charset="0"/>
                            </a:rPr>
                            <m:t> </m:t>
                          </m:r>
                          <m:r>
                            <a:rPr lang="sv-SE" sz="1600" i="1">
                              <a:latin typeface="Cambria Math" panose="02040503050406030204" pitchFamily="18" charset="0"/>
                            </a:rPr>
                            <m:t>𝑃</m:t>
                          </m:r>
                        </m:e>
                        <m:sub>
                          <m:r>
                            <a:rPr lang="sv-SE" sz="1600" i="1">
                              <a:latin typeface="Cambria Math" panose="02040503050406030204" pitchFamily="18" charset="0"/>
                            </a:rPr>
                            <m:t>1</m:t>
                          </m:r>
                        </m:sub>
                      </m:sSub>
                      <m:sSub>
                        <m:sSubPr>
                          <m:ctrlPr>
                            <a:rPr lang="sv-SE" sz="1600" i="1">
                              <a:latin typeface="Cambria Math" panose="02040503050406030204" pitchFamily="18" charset="0"/>
                            </a:rPr>
                          </m:ctrlPr>
                        </m:sSubPr>
                        <m:e>
                          <m:r>
                            <a:rPr lang="sv-SE" sz="1600" i="1">
                              <a:latin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2</m:t>
                          </m:r>
                        </m:sub>
                      </m:sSub>
                      <m:sSub>
                        <m:sSubPr>
                          <m:ctrlPr>
                            <a:rPr lang="sv-SE" sz="1600" i="1">
                              <a:latin typeface="Cambria Math" panose="02040503050406030204" pitchFamily="18" charset="0"/>
                            </a:rPr>
                          </m:ctrlPr>
                        </m:sSubPr>
                        <m:e>
                          <m:r>
                            <a:rPr lang="sv-SE" sz="1600" i="1">
                              <a:latin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3</m:t>
                          </m:r>
                        </m:sub>
                      </m:sSub>
                      <m:r>
                        <a:rPr lang="sv-SE" sz="1600" i="1">
                          <a:latin typeface="Cambria Math" panose="02040503050406030204" pitchFamily="18" charset="0"/>
                        </a:rPr>
                        <m:t>)</m:t>
                      </m:r>
                    </m:oMath>
                  </m:oMathPara>
                </a14:m>
                <a:endParaRPr lang="sv-SE" sz="1600" dirty="0"/>
              </a:p>
            </p:txBody>
          </p:sp>
        </mc:Choice>
        <mc:Fallback xmlns="">
          <p:sp>
            <p:nvSpPr>
              <p:cNvPr id="83" name="TextBox 82"/>
              <p:cNvSpPr txBox="1">
                <a:spLocks noRot="1" noChangeAspect="1" noMove="1" noResize="1" noEditPoints="1" noAdjustHandles="1" noChangeArrowheads="1" noChangeShapeType="1" noTextEdit="1"/>
              </p:cNvSpPr>
              <p:nvPr/>
            </p:nvSpPr>
            <p:spPr>
              <a:xfrm>
                <a:off x="6947670" y="3028441"/>
                <a:ext cx="464714" cy="246221"/>
              </a:xfrm>
              <a:prstGeom prst="rect">
                <a:avLst/>
              </a:prstGeom>
              <a:blipFill>
                <a:blip r:embed="rId6"/>
                <a:stretch>
                  <a:fillRect l="-15789" r="-257895"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6962950" y="3369835"/>
                <a:ext cx="4647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sz="1600" i="1">
                              <a:latin typeface="Cambria Math" panose="02040503050406030204" pitchFamily="18" charset="0"/>
                            </a:rPr>
                          </m:ctrlPr>
                        </m:sSubPr>
                        <m:e>
                          <m:r>
                            <a:rPr lang="sv-SE" sz="1600" i="1">
                              <a:latin typeface="Cambria Math" panose="02040503050406030204" pitchFamily="18" charset="0"/>
                            </a:rPr>
                            <m:t>𝑃</m:t>
                          </m:r>
                        </m:e>
                        <m:sub>
                          <m:r>
                            <a:rPr lang="sv-SE" sz="1600" i="1">
                              <a:latin typeface="Cambria Math" panose="02040503050406030204" pitchFamily="18" charset="0"/>
                            </a:rPr>
                            <m:t>2</m:t>
                          </m:r>
                        </m:sub>
                      </m:sSub>
                      <m:sSub>
                        <m:sSubPr>
                          <m:ctrlPr>
                            <a:rPr lang="sv-SE" sz="1600" i="1">
                              <a:latin typeface="Cambria Math" panose="02040503050406030204" pitchFamily="18" charset="0"/>
                            </a:rPr>
                          </m:ctrlPr>
                        </m:sSubPr>
                        <m:e>
                          <m:r>
                            <a:rPr lang="sv-SE" sz="1600" i="1">
                              <a:latin typeface="Cambria Math" panose="02040503050406030204" pitchFamily="18" charset="0"/>
                            </a:rPr>
                            <m:t>+</m:t>
                          </m:r>
                          <m:r>
                            <a:rPr lang="sv-SE" sz="1600" i="1">
                              <a:latin typeface="Cambria Math" panose="02040503050406030204" pitchFamily="18" charset="0"/>
                            </a:rPr>
                            <m:t>𝑃</m:t>
                          </m:r>
                        </m:e>
                        <m:sub>
                          <m:r>
                            <a:rPr lang="sv-SE" sz="1600" i="1">
                              <a:latin typeface="Cambria Math" panose="02040503050406030204" pitchFamily="18" charset="0"/>
                            </a:rPr>
                            <m:t>3</m:t>
                          </m:r>
                        </m:sub>
                      </m:sSub>
                    </m:oMath>
                  </m:oMathPara>
                </a14:m>
                <a:endParaRPr lang="sv-SE" sz="1600" dirty="0"/>
              </a:p>
            </p:txBody>
          </p:sp>
        </mc:Choice>
        <mc:Fallback xmlns="">
          <p:sp>
            <p:nvSpPr>
              <p:cNvPr id="84" name="TextBox 83"/>
              <p:cNvSpPr txBox="1">
                <a:spLocks noRot="1" noChangeAspect="1" noMove="1" noResize="1" noEditPoints="1" noAdjustHandles="1" noChangeArrowheads="1" noChangeShapeType="1" noTextEdit="1"/>
              </p:cNvSpPr>
              <p:nvPr/>
            </p:nvSpPr>
            <p:spPr>
              <a:xfrm>
                <a:off x="6962950" y="3369835"/>
                <a:ext cx="464714" cy="246221"/>
              </a:xfrm>
              <a:prstGeom prst="rect">
                <a:avLst/>
              </a:prstGeom>
              <a:blipFill>
                <a:blip r:embed="rId7"/>
                <a:stretch>
                  <a:fillRect l="-14474" r="-35526"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6819136" y="3712151"/>
                <a:ext cx="4647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sz="1600" i="1">
                              <a:latin typeface="Cambria Math" panose="02040503050406030204" pitchFamily="18" charset="0"/>
                            </a:rPr>
                          </m:ctrlPr>
                        </m:sSubPr>
                        <m:e>
                          <m:r>
                            <a:rPr lang="sv-SE" sz="1600" i="1">
                              <a:latin typeface="Cambria Math" panose="02040503050406030204" pitchFamily="18" charset="0"/>
                            </a:rPr>
                            <m:t>𝑃</m:t>
                          </m:r>
                        </m:e>
                        <m:sub>
                          <m:r>
                            <a:rPr lang="sv-SE" sz="1600" i="1">
                              <a:latin typeface="Cambria Math" panose="02040503050406030204" pitchFamily="18" charset="0"/>
                            </a:rPr>
                            <m:t>3</m:t>
                          </m:r>
                        </m:sub>
                      </m:sSub>
                    </m:oMath>
                  </m:oMathPara>
                </a14:m>
                <a:endParaRPr lang="sv-SE" sz="1600" dirty="0"/>
              </a:p>
            </p:txBody>
          </p:sp>
        </mc:Choice>
        <mc:Fallback xmlns="">
          <p:sp>
            <p:nvSpPr>
              <p:cNvPr id="85" name="TextBox 84"/>
              <p:cNvSpPr txBox="1">
                <a:spLocks noRot="1" noChangeAspect="1" noMove="1" noResize="1" noEditPoints="1" noAdjustHandles="1" noChangeArrowheads="1" noChangeShapeType="1" noTextEdit="1"/>
              </p:cNvSpPr>
              <p:nvPr/>
            </p:nvSpPr>
            <p:spPr>
              <a:xfrm>
                <a:off x="6819136" y="3712151"/>
                <a:ext cx="464714" cy="246221"/>
              </a:xfrm>
              <a:prstGeom prst="rect">
                <a:avLst/>
              </a:prstGeom>
              <a:blipFill>
                <a:blip r:embed="rId8"/>
                <a:stretch>
                  <a:fillRect b="-17500"/>
                </a:stretch>
              </a:blipFill>
            </p:spPr>
            <p:txBody>
              <a:bodyPr/>
              <a:lstStyle/>
              <a:p>
                <a:r>
                  <a:rPr lang="en-US">
                    <a:noFill/>
                  </a:rPr>
                  <a:t> </a:t>
                </a:r>
              </a:p>
            </p:txBody>
          </p:sp>
        </mc:Fallback>
      </mc:AlternateContent>
      <p:sp>
        <p:nvSpPr>
          <p:cNvPr id="86" name="TextBox 85"/>
          <p:cNvSpPr txBox="1"/>
          <p:nvPr/>
        </p:nvSpPr>
        <p:spPr>
          <a:xfrm>
            <a:off x="9055914" y="2979259"/>
            <a:ext cx="1080120" cy="369332"/>
          </a:xfrm>
          <a:prstGeom prst="rect">
            <a:avLst/>
          </a:prstGeom>
          <a:noFill/>
        </p:spPr>
        <p:txBody>
          <a:bodyPr wrap="square" rtlCol="0">
            <a:spAutoFit/>
          </a:bodyPr>
          <a:lstStyle/>
          <a:p>
            <a:r>
              <a:rPr lang="sv-SE" sz="1800" dirty="0"/>
              <a:t>x&lt;1</a:t>
            </a:r>
            <a:endParaRPr lang="sv-SE" sz="1800" baseline="-25000" dirty="0"/>
          </a:p>
        </p:txBody>
      </p:sp>
      <p:sp>
        <p:nvSpPr>
          <p:cNvPr id="87" name="TextBox 86"/>
          <p:cNvSpPr txBox="1"/>
          <p:nvPr/>
        </p:nvSpPr>
        <p:spPr>
          <a:xfrm>
            <a:off x="9049485" y="3316126"/>
            <a:ext cx="1006275" cy="369332"/>
          </a:xfrm>
          <a:prstGeom prst="rect">
            <a:avLst/>
          </a:prstGeom>
          <a:noFill/>
        </p:spPr>
        <p:txBody>
          <a:bodyPr wrap="square" rtlCol="0">
            <a:spAutoFit/>
          </a:bodyPr>
          <a:lstStyle/>
          <a:p>
            <a:r>
              <a:rPr lang="sv-SE" sz="1800" dirty="0"/>
              <a:t>1≤x &lt;2</a:t>
            </a:r>
            <a:endParaRPr lang="sv-SE" sz="1800" baseline="-25000" dirty="0"/>
          </a:p>
        </p:txBody>
      </p:sp>
      <p:sp>
        <p:nvSpPr>
          <p:cNvPr id="88" name="TextBox 87"/>
          <p:cNvSpPr txBox="1"/>
          <p:nvPr/>
        </p:nvSpPr>
        <p:spPr>
          <a:xfrm>
            <a:off x="9045866" y="3650594"/>
            <a:ext cx="1006275" cy="369332"/>
          </a:xfrm>
          <a:prstGeom prst="rect">
            <a:avLst/>
          </a:prstGeom>
          <a:noFill/>
        </p:spPr>
        <p:txBody>
          <a:bodyPr wrap="square" rtlCol="0">
            <a:spAutoFit/>
          </a:bodyPr>
          <a:lstStyle/>
          <a:p>
            <a:r>
              <a:rPr lang="sv-SE" sz="1800" dirty="0"/>
              <a:t>2≤x &lt;3</a:t>
            </a:r>
            <a:endParaRPr lang="sv-SE" sz="1800" baseline="-25000" dirty="0"/>
          </a:p>
        </p:txBody>
      </p:sp>
      <p:sp>
        <p:nvSpPr>
          <p:cNvPr id="89" name="TextBox 88"/>
          <p:cNvSpPr txBox="1"/>
          <p:nvPr/>
        </p:nvSpPr>
        <p:spPr>
          <a:xfrm rot="16200000">
            <a:off x="863742" y="4702171"/>
            <a:ext cx="2441694" cy="646331"/>
          </a:xfrm>
          <a:prstGeom prst="rect">
            <a:avLst/>
          </a:prstGeom>
          <a:noFill/>
        </p:spPr>
        <p:txBody>
          <a:bodyPr wrap="none" rtlCol="0">
            <a:spAutoFit/>
          </a:bodyPr>
          <a:lstStyle/>
          <a:p>
            <a:pPr algn="ctr"/>
            <a:r>
              <a:rPr lang="sv-SE" sz="1800" dirty="0" err="1"/>
              <a:t>Cumulative</a:t>
            </a:r>
            <a:r>
              <a:rPr lang="sv-SE" sz="1800" dirty="0"/>
              <a:t> distribution </a:t>
            </a:r>
            <a:br>
              <a:rPr lang="sv-SE" sz="1800" dirty="0"/>
            </a:br>
            <a:r>
              <a:rPr lang="sv-SE" sz="1800" dirty="0" err="1"/>
              <a:t>function</a:t>
            </a:r>
            <a:r>
              <a:rPr lang="sv-SE" sz="1800" dirty="0"/>
              <a:t> (CDF)</a:t>
            </a:r>
          </a:p>
        </p:txBody>
      </p:sp>
    </p:spTree>
    <p:extLst>
      <p:ext uri="{BB962C8B-B14F-4D97-AF65-F5344CB8AC3E}">
        <p14:creationId xmlns:p14="http://schemas.microsoft.com/office/powerpoint/2010/main" val="4102675756"/>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0" y="476672"/>
            <a:ext cx="9157266" cy="1143000"/>
          </a:xfrm>
        </p:spPr>
        <p:txBody>
          <a:bodyPr/>
          <a:lstStyle/>
          <a:p>
            <a:r>
              <a:rPr lang="en-US" sz="3600" b="1" dirty="0"/>
              <a:t>Combine the size bias and the overshoot</a:t>
            </a:r>
            <a:endParaRPr lang="sv-SE" sz="3600" b="1" dirty="0"/>
          </a:p>
        </p:txBody>
      </p:sp>
      <p:sp>
        <p:nvSpPr>
          <p:cNvPr id="9" name="TextBox 8"/>
          <p:cNvSpPr txBox="1"/>
          <p:nvPr/>
        </p:nvSpPr>
        <p:spPr>
          <a:xfrm>
            <a:off x="4727848" y="1619672"/>
            <a:ext cx="3788736" cy="369332"/>
          </a:xfrm>
          <a:prstGeom prst="rect">
            <a:avLst/>
          </a:prstGeom>
          <a:noFill/>
        </p:spPr>
        <p:txBody>
          <a:bodyPr wrap="square" rtlCol="0">
            <a:spAutoFit/>
          </a:bodyPr>
          <a:lstStyle/>
          <a:p>
            <a:r>
              <a:rPr lang="sv-SE" sz="1800" dirty="0"/>
              <a:t>µ=1∙1/3+2∙1/3+2∙1/3=2</a:t>
            </a:r>
            <a:endParaRPr lang="sv-SE" sz="1800" baseline="-25000" dirty="0"/>
          </a:p>
        </p:txBody>
      </p:sp>
      <p:sp>
        <p:nvSpPr>
          <p:cNvPr id="60" name="TextBox 59"/>
          <p:cNvSpPr txBox="1"/>
          <p:nvPr/>
        </p:nvSpPr>
        <p:spPr>
          <a:xfrm>
            <a:off x="4727848" y="2706472"/>
            <a:ext cx="1246608" cy="369332"/>
          </a:xfrm>
          <a:prstGeom prst="rect">
            <a:avLst/>
          </a:prstGeom>
          <a:noFill/>
        </p:spPr>
        <p:txBody>
          <a:bodyPr wrap="square" rtlCol="0">
            <a:spAutoFit/>
          </a:bodyPr>
          <a:lstStyle/>
          <a:p>
            <a:r>
              <a:rPr lang="sv-SE" sz="1800" dirty="0"/>
              <a:t>1-F(x)=</a:t>
            </a:r>
            <a:endParaRPr lang="sv-SE" sz="1800" baseline="-25000" dirty="0"/>
          </a:p>
        </p:txBody>
      </p:sp>
      <p:sp>
        <p:nvSpPr>
          <p:cNvPr id="10" name="Left Brace 9"/>
          <p:cNvSpPr/>
          <p:nvPr/>
        </p:nvSpPr>
        <p:spPr bwMode="auto">
          <a:xfrm>
            <a:off x="5591400" y="2342333"/>
            <a:ext cx="240720" cy="117054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sz="1800"/>
          </a:p>
        </p:txBody>
      </p:sp>
      <p:sp>
        <p:nvSpPr>
          <p:cNvPr id="61" name="TextBox 60"/>
          <p:cNvSpPr txBox="1"/>
          <p:nvPr/>
        </p:nvSpPr>
        <p:spPr>
          <a:xfrm>
            <a:off x="6232694" y="3776691"/>
            <a:ext cx="1080120" cy="369332"/>
          </a:xfrm>
          <a:prstGeom prst="rect">
            <a:avLst/>
          </a:prstGeom>
          <a:noFill/>
        </p:spPr>
        <p:txBody>
          <a:bodyPr wrap="square" rtlCol="0">
            <a:spAutoFit/>
          </a:bodyPr>
          <a:lstStyle/>
          <a:p>
            <a:r>
              <a:rPr lang="sv-SE" sz="1800" dirty="0"/>
              <a:t>x&lt;1</a:t>
            </a:r>
            <a:endParaRPr lang="sv-SE" sz="1800" baseline="-25000" dirty="0"/>
          </a:p>
        </p:txBody>
      </p:sp>
      <p:sp>
        <p:nvSpPr>
          <p:cNvPr id="69" name="TextBox 68"/>
          <p:cNvSpPr txBox="1"/>
          <p:nvPr/>
        </p:nvSpPr>
        <p:spPr>
          <a:xfrm>
            <a:off x="6232695" y="4376855"/>
            <a:ext cx="1006275" cy="369332"/>
          </a:xfrm>
          <a:prstGeom prst="rect">
            <a:avLst/>
          </a:prstGeom>
          <a:noFill/>
        </p:spPr>
        <p:txBody>
          <a:bodyPr wrap="square" rtlCol="0">
            <a:spAutoFit/>
          </a:bodyPr>
          <a:lstStyle/>
          <a:p>
            <a:r>
              <a:rPr lang="sv-SE" sz="1800" dirty="0"/>
              <a:t>1≤x &lt;2</a:t>
            </a:r>
            <a:endParaRPr lang="sv-SE" sz="1800" baseline="-25000" dirty="0"/>
          </a:p>
        </p:txBody>
      </p:sp>
      <p:sp>
        <p:nvSpPr>
          <p:cNvPr id="72" name="TextBox 71"/>
          <p:cNvSpPr txBox="1"/>
          <p:nvPr/>
        </p:nvSpPr>
        <p:spPr>
          <a:xfrm>
            <a:off x="6226266" y="4995588"/>
            <a:ext cx="1006275" cy="369332"/>
          </a:xfrm>
          <a:prstGeom prst="rect">
            <a:avLst/>
          </a:prstGeom>
          <a:noFill/>
        </p:spPr>
        <p:txBody>
          <a:bodyPr wrap="square" rtlCol="0">
            <a:spAutoFit/>
          </a:bodyPr>
          <a:lstStyle/>
          <a:p>
            <a:r>
              <a:rPr lang="sv-SE" sz="1800" dirty="0"/>
              <a:t>2≤x &lt;3</a:t>
            </a:r>
            <a:endParaRPr lang="sv-SE" sz="1800" baseline="-25000" dirty="0"/>
          </a:p>
        </p:txBody>
      </p:sp>
      <p:sp>
        <p:nvSpPr>
          <p:cNvPr id="76" name="TextBox 75"/>
          <p:cNvSpPr txBox="1"/>
          <p:nvPr/>
        </p:nvSpPr>
        <p:spPr>
          <a:xfrm>
            <a:off x="1901690" y="3547758"/>
            <a:ext cx="1605768" cy="369332"/>
          </a:xfrm>
          <a:prstGeom prst="rect">
            <a:avLst/>
          </a:prstGeom>
          <a:noFill/>
        </p:spPr>
        <p:txBody>
          <a:bodyPr wrap="square" rtlCol="0">
            <a:spAutoFit/>
          </a:bodyPr>
          <a:lstStyle/>
          <a:p>
            <a:r>
              <a:rPr lang="sv-SE" sz="1800" dirty="0" err="1"/>
              <a:t>overshoot</a:t>
            </a:r>
            <a:r>
              <a:rPr lang="sv-SE" sz="1800" dirty="0"/>
              <a:t>(x)=</a:t>
            </a:r>
            <a:endParaRPr lang="sv-SE" sz="1800" baseline="-25000" dirty="0"/>
          </a:p>
        </p:txBody>
      </p:sp>
      <p:sp>
        <p:nvSpPr>
          <p:cNvPr id="77" name="Left Brace 76"/>
          <p:cNvSpPr/>
          <p:nvPr/>
        </p:nvSpPr>
        <p:spPr bwMode="auto">
          <a:xfrm>
            <a:off x="5581090" y="3732520"/>
            <a:ext cx="259204" cy="1872360"/>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sz="1800"/>
          </a:p>
        </p:txBody>
      </p:sp>
      <mc:AlternateContent xmlns:mc="http://schemas.openxmlformats.org/markup-compatibility/2006" xmlns:a14="http://schemas.microsoft.com/office/drawing/2010/main">
        <mc:Choice Requires="a14">
          <p:sp>
            <p:nvSpPr>
              <p:cNvPr id="12" name="TextBox 11"/>
              <p:cNvSpPr txBox="1"/>
              <p:nvPr/>
            </p:nvSpPr>
            <p:spPr>
              <a:xfrm>
                <a:off x="5860599" y="3708021"/>
                <a:ext cx="16511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r>
                            <a:rPr lang="sv-SE" sz="1600" i="1">
                              <a:latin typeface="Cambria Math" panose="02040503050406030204" pitchFamily="18" charset="0"/>
                            </a:rPr>
                            <m:t>1</m:t>
                          </m:r>
                        </m:num>
                        <m:den>
                          <m:r>
                            <a:rPr lang="sv-SE" sz="1600" i="1">
                              <a:latin typeface="Cambria Math" panose="02040503050406030204" pitchFamily="18" charset="0"/>
                            </a:rPr>
                            <m:t>2</m:t>
                          </m:r>
                        </m:den>
                      </m:f>
                    </m:oMath>
                  </m:oMathPara>
                </a14:m>
                <a:endParaRPr lang="sv-SE"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860599" y="3708021"/>
                <a:ext cx="165110" cy="4610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851986" y="4317791"/>
                <a:ext cx="165109"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r>
                            <a:rPr lang="sv-SE" sz="1600" i="1">
                              <a:latin typeface="Cambria Math" panose="02040503050406030204" pitchFamily="18" charset="0"/>
                            </a:rPr>
                            <m:t>1</m:t>
                          </m:r>
                        </m:num>
                        <m:den>
                          <m:r>
                            <a:rPr lang="sv-SE" sz="1600" i="1">
                              <a:latin typeface="Cambria Math" panose="02040503050406030204" pitchFamily="18" charset="0"/>
                            </a:rPr>
                            <m:t>3</m:t>
                          </m:r>
                        </m:den>
                      </m:f>
                    </m:oMath>
                  </m:oMathPara>
                </a14:m>
                <a:endParaRPr lang="sv-SE" sz="1600" dirty="0"/>
              </a:p>
            </p:txBody>
          </p:sp>
        </mc:Choice>
        <mc:Fallback xmlns="">
          <p:sp>
            <p:nvSpPr>
              <p:cNvPr id="81" name="TextBox 80"/>
              <p:cNvSpPr txBox="1">
                <a:spLocks noRot="1" noChangeAspect="1" noMove="1" noResize="1" noEditPoints="1" noAdjustHandles="1" noChangeArrowheads="1" noChangeShapeType="1" noTextEdit="1"/>
              </p:cNvSpPr>
              <p:nvPr/>
            </p:nvSpPr>
            <p:spPr>
              <a:xfrm>
                <a:off x="5851986" y="4317791"/>
                <a:ext cx="165109" cy="46102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5841844" y="4913172"/>
                <a:ext cx="165109"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r>
                            <a:rPr lang="sv-SE" sz="1600" i="1">
                              <a:latin typeface="Cambria Math" panose="02040503050406030204" pitchFamily="18" charset="0"/>
                            </a:rPr>
                            <m:t>1</m:t>
                          </m:r>
                        </m:num>
                        <m:den>
                          <m:r>
                            <a:rPr lang="sv-SE" sz="1600" i="1">
                              <a:latin typeface="Cambria Math" panose="02040503050406030204" pitchFamily="18" charset="0"/>
                            </a:rPr>
                            <m:t>6</m:t>
                          </m:r>
                        </m:den>
                      </m:f>
                    </m:oMath>
                  </m:oMathPara>
                </a14:m>
                <a:endParaRPr lang="sv-SE" sz="1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841844" y="4913172"/>
                <a:ext cx="165109" cy="461024"/>
              </a:xfrm>
              <a:prstGeom prst="rect">
                <a:avLst/>
              </a:prstGeom>
              <a:blipFill>
                <a:blip r:embed="rId5"/>
                <a:stretch>
                  <a:fillRect/>
                </a:stretch>
              </a:blipFill>
            </p:spPr>
            <p:txBody>
              <a:bodyPr/>
              <a:lstStyle/>
              <a:p>
                <a:r>
                  <a:rPr lang="en-US">
                    <a:noFill/>
                  </a:rPr>
                  <a:t> </a:t>
                </a:r>
              </a:p>
            </p:txBody>
          </p:sp>
        </mc:Fallback>
      </mc:AlternateContent>
      <p:sp>
        <p:nvSpPr>
          <p:cNvPr id="83" name="TextBox 82"/>
          <p:cNvSpPr txBox="1"/>
          <p:nvPr/>
        </p:nvSpPr>
        <p:spPr>
          <a:xfrm>
            <a:off x="5840294" y="2421279"/>
            <a:ext cx="464714" cy="246221"/>
          </a:xfrm>
          <a:prstGeom prst="rect">
            <a:avLst/>
          </a:prstGeom>
          <a:noFill/>
        </p:spPr>
        <p:txBody>
          <a:bodyPr wrap="square" lIns="0" tIns="0" rIns="0" bIns="0" rtlCol="0">
            <a:spAutoFit/>
          </a:bodyPr>
          <a:lstStyle/>
          <a:p>
            <a:r>
              <a:rPr lang="sv-SE" sz="1600" dirty="0"/>
              <a:t>1</a:t>
            </a:r>
          </a:p>
        </p:txBody>
      </p:sp>
      <p:sp>
        <p:nvSpPr>
          <p:cNvPr id="84" name="TextBox 83"/>
          <p:cNvSpPr txBox="1"/>
          <p:nvPr/>
        </p:nvSpPr>
        <p:spPr>
          <a:xfrm>
            <a:off x="5855574" y="2762673"/>
            <a:ext cx="1292858" cy="246221"/>
          </a:xfrm>
          <a:prstGeom prst="rect">
            <a:avLst/>
          </a:prstGeom>
          <a:noFill/>
        </p:spPr>
        <p:txBody>
          <a:bodyPr wrap="square" lIns="0" tIns="0" rIns="0" bIns="0" rtlCol="0">
            <a:spAutoFit/>
          </a:bodyPr>
          <a:lstStyle/>
          <a:p>
            <a:r>
              <a:rPr lang="sv-SE" sz="1600" dirty="0"/>
              <a:t>2/3</a:t>
            </a:r>
          </a:p>
        </p:txBody>
      </p:sp>
      <mc:AlternateContent xmlns:mc="http://schemas.openxmlformats.org/markup-compatibility/2006" xmlns:a14="http://schemas.microsoft.com/office/drawing/2010/main">
        <mc:Choice Requires="a14">
          <p:sp>
            <p:nvSpPr>
              <p:cNvPr id="85" name="TextBox 84"/>
              <p:cNvSpPr txBox="1"/>
              <p:nvPr/>
            </p:nvSpPr>
            <p:spPr>
              <a:xfrm>
                <a:off x="5742099" y="3114487"/>
                <a:ext cx="4647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sv-SE" sz="1600" i="1">
                          <a:latin typeface="Cambria Math" panose="02040503050406030204" pitchFamily="18" charset="0"/>
                        </a:rPr>
                        <m:t>1/3</m:t>
                      </m:r>
                    </m:oMath>
                  </m:oMathPara>
                </a14:m>
                <a:endParaRPr lang="sv-SE" sz="1600" dirty="0"/>
              </a:p>
            </p:txBody>
          </p:sp>
        </mc:Choice>
        <mc:Fallback xmlns="">
          <p:sp>
            <p:nvSpPr>
              <p:cNvPr id="85" name="TextBox 84"/>
              <p:cNvSpPr txBox="1">
                <a:spLocks noRot="1" noChangeAspect="1" noMove="1" noResize="1" noEditPoints="1" noAdjustHandles="1" noChangeArrowheads="1" noChangeShapeType="1" noTextEdit="1"/>
              </p:cNvSpPr>
              <p:nvPr/>
            </p:nvSpPr>
            <p:spPr>
              <a:xfrm>
                <a:off x="5742099" y="3114487"/>
                <a:ext cx="464714" cy="246221"/>
              </a:xfrm>
              <a:prstGeom prst="rect">
                <a:avLst/>
              </a:prstGeom>
              <a:blipFill>
                <a:blip r:embed="rId6"/>
                <a:stretch>
                  <a:fillRect l="-1316" b="-35000"/>
                </a:stretch>
              </a:blipFill>
            </p:spPr>
            <p:txBody>
              <a:bodyPr/>
              <a:lstStyle/>
              <a:p>
                <a:r>
                  <a:rPr lang="en-US">
                    <a:noFill/>
                  </a:rPr>
                  <a:t> </a:t>
                </a:r>
              </a:p>
            </p:txBody>
          </p:sp>
        </mc:Fallback>
      </mc:AlternateContent>
      <p:sp>
        <p:nvSpPr>
          <p:cNvPr id="86" name="TextBox 85"/>
          <p:cNvSpPr txBox="1"/>
          <p:nvPr/>
        </p:nvSpPr>
        <p:spPr>
          <a:xfrm>
            <a:off x="6304778" y="2367910"/>
            <a:ext cx="1080120" cy="369332"/>
          </a:xfrm>
          <a:prstGeom prst="rect">
            <a:avLst/>
          </a:prstGeom>
          <a:noFill/>
        </p:spPr>
        <p:txBody>
          <a:bodyPr wrap="square" rtlCol="0">
            <a:spAutoFit/>
          </a:bodyPr>
          <a:lstStyle/>
          <a:p>
            <a:r>
              <a:rPr lang="sv-SE" sz="1800" dirty="0"/>
              <a:t>x&lt;1</a:t>
            </a:r>
            <a:endParaRPr lang="sv-SE" sz="1800" baseline="-25000" dirty="0"/>
          </a:p>
        </p:txBody>
      </p:sp>
      <p:sp>
        <p:nvSpPr>
          <p:cNvPr id="87" name="TextBox 86"/>
          <p:cNvSpPr txBox="1"/>
          <p:nvPr/>
        </p:nvSpPr>
        <p:spPr>
          <a:xfrm>
            <a:off x="6298349" y="2704777"/>
            <a:ext cx="1006275" cy="369332"/>
          </a:xfrm>
          <a:prstGeom prst="rect">
            <a:avLst/>
          </a:prstGeom>
          <a:noFill/>
        </p:spPr>
        <p:txBody>
          <a:bodyPr wrap="square" rtlCol="0">
            <a:spAutoFit/>
          </a:bodyPr>
          <a:lstStyle/>
          <a:p>
            <a:r>
              <a:rPr lang="sv-SE" sz="1800" dirty="0"/>
              <a:t>1≤x &lt;2</a:t>
            </a:r>
            <a:endParaRPr lang="sv-SE" sz="1800" baseline="-25000" dirty="0"/>
          </a:p>
        </p:txBody>
      </p:sp>
      <p:sp>
        <p:nvSpPr>
          <p:cNvPr id="88" name="TextBox 87"/>
          <p:cNvSpPr txBox="1"/>
          <p:nvPr/>
        </p:nvSpPr>
        <p:spPr>
          <a:xfrm>
            <a:off x="6294730" y="3039245"/>
            <a:ext cx="1006275" cy="369332"/>
          </a:xfrm>
          <a:prstGeom prst="rect">
            <a:avLst/>
          </a:prstGeom>
          <a:noFill/>
        </p:spPr>
        <p:txBody>
          <a:bodyPr wrap="square" rtlCol="0">
            <a:spAutoFit/>
          </a:bodyPr>
          <a:lstStyle/>
          <a:p>
            <a:r>
              <a:rPr lang="sv-SE" sz="1800" dirty="0"/>
              <a:t>2≤x &lt;3</a:t>
            </a:r>
            <a:endParaRPr lang="sv-SE" sz="1800" baseline="-25000" dirty="0"/>
          </a:p>
        </p:txBody>
      </p:sp>
      <mc:AlternateContent xmlns:mc="http://schemas.openxmlformats.org/markup-compatibility/2006" xmlns:a14="http://schemas.microsoft.com/office/drawing/2010/main">
        <mc:Choice Requires="a14">
          <p:sp>
            <p:nvSpPr>
              <p:cNvPr id="47" name="TextBox 46"/>
              <p:cNvSpPr txBox="1"/>
              <p:nvPr/>
            </p:nvSpPr>
            <p:spPr>
              <a:xfrm>
                <a:off x="3413859" y="3464239"/>
                <a:ext cx="718787" cy="50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sv-SE" sz="1600" i="1">
                              <a:latin typeface="Cambria Math" panose="02040503050406030204" pitchFamily="18" charset="0"/>
                            </a:rPr>
                          </m:ctrlPr>
                        </m:fPr>
                        <m:num>
                          <m:r>
                            <a:rPr lang="sv-SE" sz="1600" i="1">
                              <a:latin typeface="Cambria Math" panose="02040503050406030204" pitchFamily="18" charset="0"/>
                            </a:rPr>
                            <m:t>𝑥</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ea typeface="Cambria Math" panose="02040503050406030204" pitchFamily="18" charset="0"/>
                            </a:rPr>
                            <m:t>𝑓</m:t>
                          </m:r>
                          <m:r>
                            <a:rPr lang="sv-SE" sz="1600" i="1">
                              <a:latin typeface="Cambria Math" panose="02040503050406030204" pitchFamily="18" charset="0"/>
                              <a:ea typeface="Cambria Math" panose="02040503050406030204" pitchFamily="18" charset="0"/>
                            </a:rPr>
                            <m:t>(</m:t>
                          </m:r>
                          <m:r>
                            <a:rPr lang="sv-SE" sz="1600" i="1">
                              <a:latin typeface="Cambria Math" panose="02040503050406030204" pitchFamily="18" charset="0"/>
                              <a:ea typeface="Cambria Math" panose="02040503050406030204" pitchFamily="18" charset="0"/>
                            </a:rPr>
                            <m:t>𝑥</m:t>
                          </m:r>
                          <m:r>
                            <a:rPr lang="sv-SE" sz="1600" i="1">
                              <a:latin typeface="Cambria Math" panose="02040503050406030204" pitchFamily="18" charset="0"/>
                              <a:ea typeface="Cambria Math" panose="02040503050406030204" pitchFamily="18" charset="0"/>
                            </a:rPr>
                            <m:t>)</m:t>
                          </m:r>
                        </m:num>
                        <m:den>
                          <m:r>
                            <a:rPr lang="sv-SE" sz="1600" i="1">
                              <a:latin typeface="Cambria Math" panose="02040503050406030204" pitchFamily="18" charset="0"/>
                              <a:ea typeface="Cambria Math" panose="02040503050406030204" pitchFamily="18" charset="0"/>
                            </a:rPr>
                            <m:t>𝜇</m:t>
                          </m:r>
                        </m:den>
                      </m:f>
                    </m:oMath>
                  </m:oMathPara>
                </a14:m>
                <a:endParaRPr lang="sv-SE"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3413859" y="3464239"/>
                <a:ext cx="718787" cy="507575"/>
              </a:xfrm>
              <a:prstGeom prst="rect">
                <a:avLst/>
              </a:prstGeom>
              <a:blipFill>
                <a:blip r:embed="rId7"/>
                <a:stretch>
                  <a:fillRect/>
                </a:stretch>
              </a:blipFill>
            </p:spPr>
            <p:txBody>
              <a:bodyPr/>
              <a:lstStyle/>
              <a:p>
                <a:r>
                  <a:rPr lang="en-US">
                    <a:noFill/>
                  </a:rPr>
                  <a:t> </a:t>
                </a:r>
              </a:p>
            </p:txBody>
          </p:sp>
        </mc:Fallback>
      </mc:AlternateContent>
      <p:sp>
        <p:nvSpPr>
          <p:cNvPr id="48" name="TextBox 47"/>
          <p:cNvSpPr txBox="1"/>
          <p:nvPr/>
        </p:nvSpPr>
        <p:spPr>
          <a:xfrm>
            <a:off x="4866009" y="4452636"/>
            <a:ext cx="764400" cy="369332"/>
          </a:xfrm>
          <a:prstGeom prst="rect">
            <a:avLst/>
          </a:prstGeom>
          <a:noFill/>
        </p:spPr>
        <p:txBody>
          <a:bodyPr wrap="square" rtlCol="0">
            <a:spAutoFit/>
          </a:bodyPr>
          <a:lstStyle/>
          <a:p>
            <a:r>
              <a:rPr lang="sv-SE" sz="1800" dirty="0"/>
              <a:t>f(x)=</a:t>
            </a:r>
            <a:endParaRPr lang="sv-SE" sz="1800" baseline="-25000" dirty="0"/>
          </a:p>
        </p:txBody>
      </p:sp>
      <p:cxnSp>
        <p:nvCxnSpPr>
          <p:cNvPr id="67" name="Straight Arrow Connector 66"/>
          <p:cNvCxnSpPr/>
          <p:nvPr/>
        </p:nvCxnSpPr>
        <p:spPr bwMode="auto">
          <a:xfrm flipV="1">
            <a:off x="8618284" y="1492250"/>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1" name="Straight Arrow Connector 70"/>
          <p:cNvCxnSpPr/>
          <p:nvPr/>
        </p:nvCxnSpPr>
        <p:spPr bwMode="auto">
          <a:xfrm flipV="1">
            <a:off x="8618284" y="3270331"/>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8" name="Rectangle 77"/>
          <p:cNvSpPr/>
          <p:nvPr/>
        </p:nvSpPr>
        <p:spPr bwMode="auto">
          <a:xfrm>
            <a:off x="8834308" y="1845305"/>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79" name="Rectangle 78"/>
          <p:cNvSpPr/>
          <p:nvPr/>
        </p:nvSpPr>
        <p:spPr bwMode="auto">
          <a:xfrm>
            <a:off x="9362244" y="1843514"/>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0" name="Rectangle 79"/>
          <p:cNvSpPr/>
          <p:nvPr/>
        </p:nvSpPr>
        <p:spPr bwMode="auto">
          <a:xfrm>
            <a:off x="9888638" y="1851948"/>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89" name="TextBox 88"/>
          <p:cNvSpPr txBox="1"/>
          <p:nvPr/>
        </p:nvSpPr>
        <p:spPr>
          <a:xfrm>
            <a:off x="8865878" y="3232847"/>
            <a:ext cx="306622" cy="369332"/>
          </a:xfrm>
          <a:prstGeom prst="rect">
            <a:avLst/>
          </a:prstGeom>
          <a:noFill/>
        </p:spPr>
        <p:txBody>
          <a:bodyPr wrap="square" rtlCol="0">
            <a:spAutoFit/>
          </a:bodyPr>
          <a:lstStyle/>
          <a:p>
            <a:r>
              <a:rPr lang="sv-SE" sz="1800" dirty="0"/>
              <a:t>1</a:t>
            </a:r>
            <a:endParaRPr lang="sv-SE" dirty="0"/>
          </a:p>
        </p:txBody>
      </p:sp>
      <p:sp>
        <p:nvSpPr>
          <p:cNvPr id="90" name="TextBox 89"/>
          <p:cNvSpPr txBox="1"/>
          <p:nvPr/>
        </p:nvSpPr>
        <p:spPr>
          <a:xfrm>
            <a:off x="9392232" y="3245168"/>
            <a:ext cx="300082" cy="369332"/>
          </a:xfrm>
          <a:prstGeom prst="rect">
            <a:avLst/>
          </a:prstGeom>
          <a:noFill/>
        </p:spPr>
        <p:txBody>
          <a:bodyPr wrap="none" rtlCol="0">
            <a:spAutoFit/>
          </a:bodyPr>
          <a:lstStyle/>
          <a:p>
            <a:r>
              <a:rPr lang="sv-SE" sz="1800" dirty="0"/>
              <a:t>2</a:t>
            </a:r>
            <a:endParaRPr lang="sv-SE" dirty="0"/>
          </a:p>
        </p:txBody>
      </p:sp>
      <p:sp>
        <p:nvSpPr>
          <p:cNvPr id="91" name="TextBox 90"/>
          <p:cNvSpPr txBox="1"/>
          <p:nvPr/>
        </p:nvSpPr>
        <p:spPr>
          <a:xfrm>
            <a:off x="9917597" y="3242143"/>
            <a:ext cx="291206" cy="369332"/>
          </a:xfrm>
          <a:prstGeom prst="rect">
            <a:avLst/>
          </a:prstGeom>
          <a:noFill/>
        </p:spPr>
        <p:txBody>
          <a:bodyPr wrap="square" rtlCol="0">
            <a:spAutoFit/>
          </a:bodyPr>
          <a:lstStyle/>
          <a:p>
            <a:r>
              <a:rPr lang="sv-SE" sz="1800" dirty="0"/>
              <a:t>3</a:t>
            </a:r>
            <a:endParaRPr lang="sv-SE" dirty="0"/>
          </a:p>
        </p:txBody>
      </p:sp>
      <p:sp>
        <p:nvSpPr>
          <p:cNvPr id="92" name="TextBox 91"/>
          <p:cNvSpPr txBox="1"/>
          <p:nvPr/>
        </p:nvSpPr>
        <p:spPr>
          <a:xfrm>
            <a:off x="8064978" y="1707561"/>
            <a:ext cx="588623" cy="369332"/>
          </a:xfrm>
          <a:prstGeom prst="rect">
            <a:avLst/>
          </a:prstGeom>
          <a:noFill/>
        </p:spPr>
        <p:txBody>
          <a:bodyPr wrap="none" rtlCol="0">
            <a:spAutoFit/>
          </a:bodyPr>
          <a:lstStyle/>
          <a:p>
            <a:r>
              <a:rPr lang="sv-SE" sz="1800" dirty="0"/>
              <a:t>0.33</a:t>
            </a:r>
          </a:p>
        </p:txBody>
      </p:sp>
      <p:sp>
        <p:nvSpPr>
          <p:cNvPr id="93" name="TextBox 92"/>
          <p:cNvSpPr txBox="1"/>
          <p:nvPr/>
        </p:nvSpPr>
        <p:spPr>
          <a:xfrm>
            <a:off x="8589602" y="3475635"/>
            <a:ext cx="1877437" cy="369332"/>
          </a:xfrm>
          <a:prstGeom prst="rect">
            <a:avLst/>
          </a:prstGeom>
          <a:noFill/>
        </p:spPr>
        <p:txBody>
          <a:bodyPr wrap="none" rtlCol="0">
            <a:spAutoFit/>
          </a:bodyPr>
          <a:lstStyle/>
          <a:p>
            <a:r>
              <a:rPr lang="sv-SE" sz="1800" dirty="0"/>
              <a:t>EOFF duration [s]</a:t>
            </a:r>
          </a:p>
        </p:txBody>
      </p:sp>
      <p:sp>
        <p:nvSpPr>
          <p:cNvPr id="94" name="TextBox 93"/>
          <p:cNvSpPr txBox="1"/>
          <p:nvPr/>
        </p:nvSpPr>
        <p:spPr>
          <a:xfrm rot="16200000">
            <a:off x="7289483" y="2228724"/>
            <a:ext cx="1210588" cy="369332"/>
          </a:xfrm>
          <a:prstGeom prst="rect">
            <a:avLst/>
          </a:prstGeom>
          <a:noFill/>
        </p:spPr>
        <p:txBody>
          <a:bodyPr wrap="none" rtlCol="0">
            <a:spAutoFit/>
          </a:bodyPr>
          <a:lstStyle/>
          <a:p>
            <a:r>
              <a:rPr lang="sv-SE" sz="1800" dirty="0" err="1"/>
              <a:t>Probability</a:t>
            </a:r>
            <a:endParaRPr lang="sv-SE" sz="1800" dirty="0"/>
          </a:p>
        </p:txBody>
      </p:sp>
      <p:sp>
        <p:nvSpPr>
          <p:cNvPr id="95" name="TextBox 94"/>
          <p:cNvSpPr txBox="1"/>
          <p:nvPr/>
        </p:nvSpPr>
        <p:spPr>
          <a:xfrm>
            <a:off x="8832766" y="1491227"/>
            <a:ext cx="389850" cy="369332"/>
          </a:xfrm>
          <a:prstGeom prst="rect">
            <a:avLst/>
          </a:prstGeom>
          <a:noFill/>
        </p:spPr>
        <p:txBody>
          <a:bodyPr wrap="none" rtlCol="0">
            <a:spAutoFit/>
          </a:bodyPr>
          <a:lstStyle/>
          <a:p>
            <a:r>
              <a:rPr lang="sv-SE" sz="1800" dirty="0"/>
              <a:t>P</a:t>
            </a:r>
            <a:r>
              <a:rPr lang="sv-SE" sz="1800" baseline="-25000" dirty="0"/>
              <a:t>1</a:t>
            </a:r>
          </a:p>
        </p:txBody>
      </p:sp>
      <p:sp>
        <p:nvSpPr>
          <p:cNvPr id="96" name="TextBox 95"/>
          <p:cNvSpPr txBox="1"/>
          <p:nvPr/>
        </p:nvSpPr>
        <p:spPr>
          <a:xfrm>
            <a:off x="9335710" y="1482616"/>
            <a:ext cx="389850" cy="369332"/>
          </a:xfrm>
          <a:prstGeom prst="rect">
            <a:avLst/>
          </a:prstGeom>
          <a:noFill/>
        </p:spPr>
        <p:txBody>
          <a:bodyPr wrap="none" rtlCol="0">
            <a:spAutoFit/>
          </a:bodyPr>
          <a:lstStyle/>
          <a:p>
            <a:r>
              <a:rPr lang="sv-SE" sz="1800" dirty="0"/>
              <a:t>P</a:t>
            </a:r>
            <a:r>
              <a:rPr lang="sv-SE" sz="1800" baseline="-25000" dirty="0"/>
              <a:t>2</a:t>
            </a:r>
          </a:p>
        </p:txBody>
      </p:sp>
      <p:sp>
        <p:nvSpPr>
          <p:cNvPr id="97" name="TextBox 96"/>
          <p:cNvSpPr txBox="1"/>
          <p:nvPr/>
        </p:nvSpPr>
        <p:spPr>
          <a:xfrm>
            <a:off x="9901420" y="1474182"/>
            <a:ext cx="389850" cy="369332"/>
          </a:xfrm>
          <a:prstGeom prst="rect">
            <a:avLst/>
          </a:prstGeom>
          <a:noFill/>
        </p:spPr>
        <p:txBody>
          <a:bodyPr wrap="none" rtlCol="0">
            <a:spAutoFit/>
          </a:bodyPr>
          <a:lstStyle/>
          <a:p>
            <a:r>
              <a:rPr lang="sv-SE" sz="1800" dirty="0"/>
              <a:t>P</a:t>
            </a:r>
            <a:r>
              <a:rPr lang="sv-SE" sz="1800" baseline="-25000" dirty="0"/>
              <a:t>3</a:t>
            </a:r>
          </a:p>
        </p:txBody>
      </p:sp>
      <p:cxnSp>
        <p:nvCxnSpPr>
          <p:cNvPr id="98" name="Straight Arrow Connector 97"/>
          <p:cNvCxnSpPr/>
          <p:nvPr/>
        </p:nvCxnSpPr>
        <p:spPr bwMode="auto">
          <a:xfrm flipV="1">
            <a:off x="8621266" y="3971828"/>
            <a:ext cx="0" cy="17798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9" name="Straight Arrow Connector 98"/>
          <p:cNvCxnSpPr/>
          <p:nvPr/>
        </p:nvCxnSpPr>
        <p:spPr bwMode="auto">
          <a:xfrm flipV="1">
            <a:off x="8621266" y="5749909"/>
            <a:ext cx="1872208" cy="17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00" name="Rectangle 99"/>
          <p:cNvSpPr/>
          <p:nvPr/>
        </p:nvSpPr>
        <p:spPr bwMode="auto">
          <a:xfrm>
            <a:off x="8837290" y="4324883"/>
            <a:ext cx="347228" cy="142681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1" name="Rectangle 100"/>
          <p:cNvSpPr/>
          <p:nvPr/>
        </p:nvSpPr>
        <p:spPr bwMode="auto">
          <a:xfrm>
            <a:off x="9365226" y="4740969"/>
            <a:ext cx="347228" cy="1008939"/>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2" name="Rectangle 101"/>
          <p:cNvSpPr/>
          <p:nvPr/>
        </p:nvSpPr>
        <p:spPr bwMode="auto">
          <a:xfrm>
            <a:off x="9891620" y="5359702"/>
            <a:ext cx="347228" cy="39864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sv-SE"/>
          </a:p>
        </p:txBody>
      </p:sp>
      <p:sp>
        <p:nvSpPr>
          <p:cNvPr id="103" name="TextBox 102"/>
          <p:cNvSpPr txBox="1"/>
          <p:nvPr/>
        </p:nvSpPr>
        <p:spPr>
          <a:xfrm>
            <a:off x="8868860" y="5712425"/>
            <a:ext cx="306622" cy="369332"/>
          </a:xfrm>
          <a:prstGeom prst="rect">
            <a:avLst/>
          </a:prstGeom>
          <a:noFill/>
        </p:spPr>
        <p:txBody>
          <a:bodyPr wrap="square" rtlCol="0">
            <a:spAutoFit/>
          </a:bodyPr>
          <a:lstStyle/>
          <a:p>
            <a:r>
              <a:rPr lang="sv-SE" sz="1800" dirty="0"/>
              <a:t>1</a:t>
            </a:r>
            <a:endParaRPr lang="sv-SE" dirty="0"/>
          </a:p>
        </p:txBody>
      </p:sp>
      <p:sp>
        <p:nvSpPr>
          <p:cNvPr id="104" name="TextBox 103"/>
          <p:cNvSpPr txBox="1"/>
          <p:nvPr/>
        </p:nvSpPr>
        <p:spPr>
          <a:xfrm>
            <a:off x="9395214" y="5724746"/>
            <a:ext cx="300082" cy="369332"/>
          </a:xfrm>
          <a:prstGeom prst="rect">
            <a:avLst/>
          </a:prstGeom>
          <a:noFill/>
        </p:spPr>
        <p:txBody>
          <a:bodyPr wrap="none" rtlCol="0">
            <a:spAutoFit/>
          </a:bodyPr>
          <a:lstStyle/>
          <a:p>
            <a:r>
              <a:rPr lang="sv-SE" sz="1800" dirty="0"/>
              <a:t>2</a:t>
            </a:r>
            <a:endParaRPr lang="sv-SE" dirty="0"/>
          </a:p>
        </p:txBody>
      </p:sp>
      <p:sp>
        <p:nvSpPr>
          <p:cNvPr id="105" name="TextBox 104"/>
          <p:cNvSpPr txBox="1"/>
          <p:nvPr/>
        </p:nvSpPr>
        <p:spPr>
          <a:xfrm>
            <a:off x="9920579" y="5721721"/>
            <a:ext cx="291206" cy="369332"/>
          </a:xfrm>
          <a:prstGeom prst="rect">
            <a:avLst/>
          </a:prstGeom>
          <a:noFill/>
        </p:spPr>
        <p:txBody>
          <a:bodyPr wrap="square" rtlCol="0">
            <a:spAutoFit/>
          </a:bodyPr>
          <a:lstStyle/>
          <a:p>
            <a:r>
              <a:rPr lang="sv-SE" sz="1800" dirty="0"/>
              <a:t>3</a:t>
            </a:r>
            <a:endParaRPr lang="sv-SE" dirty="0"/>
          </a:p>
        </p:txBody>
      </p:sp>
      <p:sp>
        <p:nvSpPr>
          <p:cNvPr id="106" name="TextBox 105"/>
          <p:cNvSpPr txBox="1"/>
          <p:nvPr/>
        </p:nvSpPr>
        <p:spPr>
          <a:xfrm>
            <a:off x="8067960" y="4187139"/>
            <a:ext cx="588623" cy="369332"/>
          </a:xfrm>
          <a:prstGeom prst="rect">
            <a:avLst/>
          </a:prstGeom>
          <a:noFill/>
        </p:spPr>
        <p:txBody>
          <a:bodyPr wrap="none" rtlCol="0">
            <a:spAutoFit/>
          </a:bodyPr>
          <a:lstStyle/>
          <a:p>
            <a:r>
              <a:rPr lang="sv-SE" sz="1800" dirty="0"/>
              <a:t>0.33</a:t>
            </a:r>
          </a:p>
        </p:txBody>
      </p:sp>
      <p:sp>
        <p:nvSpPr>
          <p:cNvPr id="107" name="TextBox 106"/>
          <p:cNvSpPr txBox="1"/>
          <p:nvPr/>
        </p:nvSpPr>
        <p:spPr>
          <a:xfrm>
            <a:off x="8592584" y="5955213"/>
            <a:ext cx="1877437" cy="369332"/>
          </a:xfrm>
          <a:prstGeom prst="rect">
            <a:avLst/>
          </a:prstGeom>
          <a:noFill/>
        </p:spPr>
        <p:txBody>
          <a:bodyPr wrap="none" rtlCol="0">
            <a:spAutoFit/>
          </a:bodyPr>
          <a:lstStyle/>
          <a:p>
            <a:r>
              <a:rPr lang="sv-SE" sz="1800" dirty="0"/>
              <a:t>EOFF duration [s]</a:t>
            </a:r>
          </a:p>
        </p:txBody>
      </p:sp>
      <p:sp>
        <p:nvSpPr>
          <p:cNvPr id="108" name="TextBox 107"/>
          <p:cNvSpPr txBox="1"/>
          <p:nvPr/>
        </p:nvSpPr>
        <p:spPr>
          <a:xfrm rot="16200000">
            <a:off x="7242394" y="4595287"/>
            <a:ext cx="1249060" cy="646331"/>
          </a:xfrm>
          <a:prstGeom prst="rect">
            <a:avLst/>
          </a:prstGeom>
          <a:noFill/>
        </p:spPr>
        <p:txBody>
          <a:bodyPr wrap="none" rtlCol="0">
            <a:spAutoFit/>
          </a:bodyPr>
          <a:lstStyle/>
          <a:p>
            <a:r>
              <a:rPr lang="sv-SE" sz="1800" dirty="0" err="1"/>
              <a:t>Overshoot</a:t>
            </a:r>
            <a:br>
              <a:rPr lang="sv-SE" sz="1800" dirty="0"/>
            </a:br>
            <a:r>
              <a:rPr lang="sv-SE" sz="1800" dirty="0"/>
              <a:t>distribution</a:t>
            </a:r>
          </a:p>
        </p:txBody>
      </p:sp>
      <p:sp>
        <p:nvSpPr>
          <p:cNvPr id="109" name="TextBox 108"/>
          <p:cNvSpPr txBox="1"/>
          <p:nvPr/>
        </p:nvSpPr>
        <p:spPr>
          <a:xfrm>
            <a:off x="8835748" y="3970805"/>
            <a:ext cx="389850" cy="369332"/>
          </a:xfrm>
          <a:prstGeom prst="rect">
            <a:avLst/>
          </a:prstGeom>
          <a:noFill/>
        </p:spPr>
        <p:txBody>
          <a:bodyPr wrap="none" rtlCol="0">
            <a:spAutoFit/>
          </a:bodyPr>
          <a:lstStyle/>
          <a:p>
            <a:r>
              <a:rPr lang="sv-SE" sz="1800" dirty="0"/>
              <a:t>P</a:t>
            </a:r>
            <a:r>
              <a:rPr lang="sv-SE" sz="1800" baseline="-25000" dirty="0"/>
              <a:t>1</a:t>
            </a:r>
          </a:p>
        </p:txBody>
      </p:sp>
      <p:sp>
        <p:nvSpPr>
          <p:cNvPr id="110" name="TextBox 109"/>
          <p:cNvSpPr txBox="1"/>
          <p:nvPr/>
        </p:nvSpPr>
        <p:spPr>
          <a:xfrm>
            <a:off x="9338692" y="3962194"/>
            <a:ext cx="389850" cy="369332"/>
          </a:xfrm>
          <a:prstGeom prst="rect">
            <a:avLst/>
          </a:prstGeom>
          <a:noFill/>
        </p:spPr>
        <p:txBody>
          <a:bodyPr wrap="none" rtlCol="0">
            <a:spAutoFit/>
          </a:bodyPr>
          <a:lstStyle/>
          <a:p>
            <a:r>
              <a:rPr lang="sv-SE" sz="1800" dirty="0"/>
              <a:t>P</a:t>
            </a:r>
            <a:r>
              <a:rPr lang="sv-SE" sz="1800" baseline="-25000" dirty="0"/>
              <a:t>2</a:t>
            </a:r>
          </a:p>
        </p:txBody>
      </p:sp>
      <p:sp>
        <p:nvSpPr>
          <p:cNvPr id="111" name="TextBox 110"/>
          <p:cNvSpPr txBox="1"/>
          <p:nvPr/>
        </p:nvSpPr>
        <p:spPr>
          <a:xfrm>
            <a:off x="9904402" y="3953760"/>
            <a:ext cx="389850" cy="369332"/>
          </a:xfrm>
          <a:prstGeom prst="rect">
            <a:avLst/>
          </a:prstGeom>
          <a:noFill/>
        </p:spPr>
        <p:txBody>
          <a:bodyPr wrap="none" rtlCol="0">
            <a:spAutoFit/>
          </a:bodyPr>
          <a:lstStyle/>
          <a:p>
            <a:r>
              <a:rPr lang="sv-SE" sz="1800" dirty="0"/>
              <a:t>P</a:t>
            </a:r>
            <a:r>
              <a:rPr lang="sv-SE" sz="1800" baseline="-25000" dirty="0"/>
              <a:t>3</a:t>
            </a:r>
          </a:p>
        </p:txBody>
      </p:sp>
    </p:spTree>
    <p:extLst>
      <p:ext uri="{BB962C8B-B14F-4D97-AF65-F5344CB8AC3E}">
        <p14:creationId xmlns:p14="http://schemas.microsoft.com/office/powerpoint/2010/main" val="3261474328"/>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02699" y="404664"/>
            <a:ext cx="8894762" cy="1143000"/>
          </a:xfrm>
        </p:spPr>
        <p:txBody>
          <a:bodyPr/>
          <a:lstStyle/>
          <a:p>
            <a:r>
              <a:rPr lang="en-US" sz="3600" b="1" dirty="0"/>
              <a:t>Counterfactual simulations with glances</a:t>
            </a:r>
            <a:endParaRPr lang="sv-SE" sz="3600" b="1" dirty="0"/>
          </a:p>
        </p:txBody>
      </p:sp>
      <p:pic>
        <p:nvPicPr>
          <p:cNvPr id="3" name="Picture 2">
            <a:extLst>
              <a:ext uri="{FF2B5EF4-FFF2-40B4-BE49-F238E27FC236}">
                <a16:creationId xmlns:a16="http://schemas.microsoft.com/office/drawing/2014/main" id="{DC02FB00-74DB-4DCE-BC68-F1CC619B69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412776"/>
            <a:ext cx="8856984" cy="4689168"/>
          </a:xfrm>
          <a:prstGeom prst="rect">
            <a:avLst/>
          </a:prstGeom>
          <a:noFill/>
        </p:spPr>
      </p:pic>
    </p:spTree>
    <p:extLst>
      <p:ext uri="{BB962C8B-B14F-4D97-AF65-F5344CB8AC3E}">
        <p14:creationId xmlns:p14="http://schemas.microsoft.com/office/powerpoint/2010/main" val="47893544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775520" y="404664"/>
            <a:ext cx="8784976" cy="1143000"/>
          </a:xfrm>
        </p:spPr>
        <p:txBody>
          <a:bodyPr/>
          <a:lstStyle/>
          <a:p>
            <a:r>
              <a:rPr lang="en-US" sz="4000" b="1" dirty="0">
                <a:solidFill>
                  <a:schemeClr val="tx1"/>
                </a:solidFill>
              </a:rPr>
              <a:t>Number of simulations…</a:t>
            </a:r>
          </a:p>
        </p:txBody>
      </p:sp>
      <p:sp>
        <p:nvSpPr>
          <p:cNvPr id="2" name="TextBox 1"/>
          <p:cNvSpPr txBox="1"/>
          <p:nvPr/>
        </p:nvSpPr>
        <p:spPr>
          <a:xfrm>
            <a:off x="10170266" y="6436268"/>
            <a:ext cx="511000" cy="369332"/>
          </a:xfrm>
          <a:prstGeom prst="rect">
            <a:avLst/>
          </a:prstGeom>
          <a:noFill/>
        </p:spPr>
        <p:txBody>
          <a:bodyPr wrap="square" rtlCol="0">
            <a:spAutoFit/>
          </a:bodyPr>
          <a:lstStyle/>
          <a:p>
            <a:r>
              <a:rPr lang="sv-SE" sz="1800" dirty="0">
                <a:solidFill>
                  <a:schemeClr val="bg1"/>
                </a:solidFill>
              </a:rPr>
              <a:t> 1</a:t>
            </a:r>
          </a:p>
        </p:txBody>
      </p:sp>
      <p:pic>
        <p:nvPicPr>
          <p:cNvPr id="3074" name="Picture 3">
            <a:extLst>
              <a:ext uri="{FF2B5EF4-FFF2-40B4-BE49-F238E27FC236}">
                <a16:creationId xmlns:a16="http://schemas.microsoft.com/office/drawing/2014/main" id="{4CB368B2-68D8-4588-9869-97352E07C3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268760"/>
            <a:ext cx="5760640" cy="488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95E5365-48D7-4794-9E39-5AE2061464D3}"/>
              </a:ext>
            </a:extLst>
          </p:cNvPr>
          <p:cNvSpPr txBox="1"/>
          <p:nvPr/>
        </p:nvSpPr>
        <p:spPr>
          <a:xfrm>
            <a:off x="6528048" y="1988840"/>
            <a:ext cx="5472608" cy="3785652"/>
          </a:xfrm>
          <a:prstGeom prst="rect">
            <a:avLst/>
          </a:prstGeom>
          <a:noFill/>
        </p:spPr>
        <p:txBody>
          <a:bodyPr wrap="square" rtlCol="0">
            <a:spAutoFit/>
          </a:bodyPr>
          <a:lstStyle/>
          <a:p>
            <a:pPr marL="342900" indent="-342900">
              <a:buFont typeface="Arial" panose="020B0604020202020204" pitchFamily="34" charset="0"/>
              <a:buChar char="•"/>
            </a:pPr>
            <a:r>
              <a:rPr lang="en-US" dirty="0"/>
              <a:t>Keeping number of simulations down will be a major challenge: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individual drivers to be studies </a:t>
            </a:r>
            <a:r>
              <a:rPr lang="en-US" dirty="0">
                <a:sym typeface="Wingdings" panose="05000000000000000000" pitchFamily="2" charset="2"/>
              </a:rPr>
              <a:t> more</a:t>
            </a:r>
            <a:endParaRPr lang="en-US" dirty="0"/>
          </a:p>
          <a:p>
            <a:pPr marL="342900" indent="-342900">
              <a:buFont typeface="Arial" panose="020B0604020202020204" pitchFamily="34" charset="0"/>
              <a:buChar char="•"/>
            </a:pPr>
            <a:r>
              <a:rPr lang="en-US" dirty="0"/>
              <a:t>If overshot distributions to be used </a:t>
            </a:r>
            <a:r>
              <a:rPr lang="en-US" dirty="0">
                <a:sym typeface="Wingdings" panose="05000000000000000000" pitchFamily="2" charset="2"/>
              </a:rPr>
              <a:t> fewer</a:t>
            </a:r>
          </a:p>
          <a:p>
            <a:pPr marL="342900" indent="-342900">
              <a:buFont typeface="Arial" panose="020B0604020202020204" pitchFamily="34" charset="0"/>
              <a:buChar char="•"/>
            </a:pPr>
            <a:r>
              <a:rPr lang="en-US" dirty="0">
                <a:sym typeface="Wingdings" panose="05000000000000000000" pitchFamily="2" charset="2"/>
              </a:rPr>
              <a:t>Use of probability weighting  fewer</a:t>
            </a:r>
          </a:p>
          <a:p>
            <a:pPr marL="342900" indent="-342900">
              <a:buFont typeface="Arial" panose="020B0604020202020204" pitchFamily="34" charset="0"/>
              <a:buChar char="•"/>
            </a:pPr>
            <a:r>
              <a:rPr lang="en-US" dirty="0"/>
              <a:t>If maximum decel to be sampled too </a:t>
            </a:r>
            <a:r>
              <a:rPr lang="en-US" dirty="0">
                <a:sym typeface="Wingdings" panose="05000000000000000000" pitchFamily="2" charset="2"/>
              </a:rPr>
              <a:t></a:t>
            </a:r>
            <a:r>
              <a:rPr lang="en-US" dirty="0"/>
              <a:t> more</a:t>
            </a:r>
          </a:p>
        </p:txBody>
      </p:sp>
    </p:spTree>
    <p:extLst>
      <p:ext uri="{BB962C8B-B14F-4D97-AF65-F5344CB8AC3E}">
        <p14:creationId xmlns:p14="http://schemas.microsoft.com/office/powerpoint/2010/main" val="2554404815"/>
      </p:ext>
    </p:extLst>
  </p:cSld>
  <p:clrMapOvr>
    <a:masterClrMapping/>
  </p:clrMapOvr>
  <mc:AlternateContent xmlns:mc="http://schemas.openxmlformats.org/markup-compatibility/2006" xmlns:p14="http://schemas.microsoft.com/office/powerpoint/2010/main">
    <mc:Choice Requires="p14">
      <p:transition spd="slow" p14:dur="2000" advTm="7291"/>
    </mc:Choice>
    <mc:Fallback xmlns="">
      <p:transition spd="slow" advTm="72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02699" y="404664"/>
            <a:ext cx="8894762" cy="1143000"/>
          </a:xfrm>
        </p:spPr>
        <p:txBody>
          <a:bodyPr/>
          <a:lstStyle/>
          <a:p>
            <a:r>
              <a:rPr lang="en-US" sz="3600" b="1" dirty="0"/>
              <a:t>Removal of evasive maneuvers</a:t>
            </a:r>
            <a:endParaRPr lang="sv-SE" sz="3600" b="1" dirty="0"/>
          </a:p>
        </p:txBody>
      </p:sp>
      <p:pic>
        <p:nvPicPr>
          <p:cNvPr id="4" name="Picture 3">
            <a:extLst>
              <a:ext uri="{FF2B5EF4-FFF2-40B4-BE49-F238E27FC236}">
                <a16:creationId xmlns:a16="http://schemas.microsoft.com/office/drawing/2014/main" id="{33E7BC17-465A-49A9-81CF-2DF8B02C62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089" y="3413812"/>
            <a:ext cx="10997822" cy="3072745"/>
          </a:xfrm>
          <a:prstGeom prst="rect">
            <a:avLst/>
          </a:prstGeom>
          <a:noFill/>
        </p:spPr>
      </p:pic>
      <p:sp>
        <p:nvSpPr>
          <p:cNvPr id="2" name="TextBox 1">
            <a:extLst>
              <a:ext uri="{FF2B5EF4-FFF2-40B4-BE49-F238E27FC236}">
                <a16:creationId xmlns:a16="http://schemas.microsoft.com/office/drawing/2014/main" id="{09D2DA29-CE0D-4673-BF81-B8D6A47A5E29}"/>
              </a:ext>
            </a:extLst>
          </p:cNvPr>
          <p:cNvSpPr txBox="1"/>
          <p:nvPr/>
        </p:nvSpPr>
        <p:spPr>
          <a:xfrm>
            <a:off x="335359" y="1772816"/>
            <a:ext cx="944489" cy="461665"/>
          </a:xfrm>
          <a:prstGeom prst="rect">
            <a:avLst/>
          </a:prstGeom>
          <a:noFill/>
        </p:spPr>
        <p:txBody>
          <a:bodyPr wrap="none" rtlCol="0">
            <a:spAutoFit/>
          </a:bodyPr>
          <a:lstStyle/>
          <a:p>
            <a:r>
              <a:rPr lang="en-US" dirty="0"/>
              <a:t>Why: </a:t>
            </a:r>
          </a:p>
        </p:txBody>
      </p:sp>
      <p:sp>
        <p:nvSpPr>
          <p:cNvPr id="5" name="TextBox 4">
            <a:extLst>
              <a:ext uri="{FF2B5EF4-FFF2-40B4-BE49-F238E27FC236}">
                <a16:creationId xmlns:a16="http://schemas.microsoft.com/office/drawing/2014/main" id="{A8F82E92-E8E2-4DA4-9A8F-0AAE9F302AA7}"/>
              </a:ext>
            </a:extLst>
          </p:cNvPr>
          <p:cNvSpPr txBox="1"/>
          <p:nvPr/>
        </p:nvSpPr>
        <p:spPr>
          <a:xfrm>
            <a:off x="1944646" y="1528127"/>
            <a:ext cx="9505056" cy="1200329"/>
          </a:xfrm>
          <a:prstGeom prst="rect">
            <a:avLst/>
          </a:prstGeom>
          <a:noFill/>
        </p:spPr>
        <p:txBody>
          <a:bodyPr wrap="square" rtlCol="0">
            <a:spAutoFit/>
          </a:bodyPr>
          <a:lstStyle/>
          <a:p>
            <a:pPr marL="342900" indent="-342900">
              <a:buFont typeface="Arial" panose="020B0604020202020204" pitchFamily="34" charset="0"/>
              <a:buChar char="•"/>
            </a:pPr>
            <a:r>
              <a:rPr lang="en-US" dirty="0"/>
              <a:t>The actual behavior in the original event is just “one instance” of a driver’s behavior. We need to trust the </a:t>
            </a:r>
            <a:r>
              <a:rPr lang="en-US" dirty="0" err="1"/>
              <a:t>driver+glance</a:t>
            </a:r>
            <a:r>
              <a:rPr lang="en-US" dirty="0"/>
              <a:t> models, or results cannot be interpreted (actual driver actions will interfere) </a:t>
            </a:r>
          </a:p>
        </p:txBody>
      </p:sp>
      <p:sp>
        <p:nvSpPr>
          <p:cNvPr id="7" name="TextBox 6">
            <a:extLst>
              <a:ext uri="{FF2B5EF4-FFF2-40B4-BE49-F238E27FC236}">
                <a16:creationId xmlns:a16="http://schemas.microsoft.com/office/drawing/2014/main" id="{1EE8FE69-09D9-4389-ADBE-DFCDB0F18C40}"/>
              </a:ext>
            </a:extLst>
          </p:cNvPr>
          <p:cNvSpPr txBox="1"/>
          <p:nvPr/>
        </p:nvSpPr>
        <p:spPr>
          <a:xfrm>
            <a:off x="335359" y="2840301"/>
            <a:ext cx="1609287" cy="461665"/>
          </a:xfrm>
          <a:prstGeom prst="rect">
            <a:avLst/>
          </a:prstGeom>
          <a:noFill/>
        </p:spPr>
        <p:txBody>
          <a:bodyPr wrap="none" rtlCol="0">
            <a:spAutoFit/>
          </a:bodyPr>
          <a:lstStyle/>
          <a:p>
            <a:r>
              <a:rPr lang="en-US" dirty="0"/>
              <a:t>Validation: </a:t>
            </a:r>
          </a:p>
        </p:txBody>
      </p:sp>
      <p:sp>
        <p:nvSpPr>
          <p:cNvPr id="8" name="TextBox 7">
            <a:extLst>
              <a:ext uri="{FF2B5EF4-FFF2-40B4-BE49-F238E27FC236}">
                <a16:creationId xmlns:a16="http://schemas.microsoft.com/office/drawing/2014/main" id="{5D2A3BF8-348C-48EB-BFE8-01F96AA03829}"/>
              </a:ext>
            </a:extLst>
          </p:cNvPr>
          <p:cNvSpPr txBox="1"/>
          <p:nvPr/>
        </p:nvSpPr>
        <p:spPr>
          <a:xfrm>
            <a:off x="1847528" y="2840300"/>
            <a:ext cx="2199641" cy="461665"/>
          </a:xfrm>
          <a:prstGeom prst="rect">
            <a:avLst/>
          </a:prstGeom>
          <a:noFill/>
        </p:spPr>
        <p:txBody>
          <a:bodyPr wrap="none" rtlCol="0">
            <a:spAutoFit/>
          </a:bodyPr>
          <a:lstStyle/>
          <a:p>
            <a:r>
              <a:rPr lang="en-US" dirty="0"/>
              <a:t>See next slide…</a:t>
            </a:r>
          </a:p>
        </p:txBody>
      </p:sp>
    </p:spTree>
    <p:extLst>
      <p:ext uri="{BB962C8B-B14F-4D97-AF65-F5344CB8AC3E}">
        <p14:creationId xmlns:p14="http://schemas.microsoft.com/office/powerpoint/2010/main" val="1790445575"/>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735560" y="836712"/>
            <a:ext cx="8784976" cy="1143000"/>
          </a:xfrm>
        </p:spPr>
        <p:txBody>
          <a:bodyPr/>
          <a:lstStyle/>
          <a:p>
            <a:r>
              <a:rPr lang="en-US" sz="4000" b="1" dirty="0">
                <a:solidFill>
                  <a:schemeClr val="tx1"/>
                </a:solidFill>
              </a:rPr>
              <a:t>Validation of the </a:t>
            </a:r>
            <a:r>
              <a:rPr lang="en-US" sz="4000" b="1" dirty="0" err="1">
                <a:solidFill>
                  <a:schemeClr val="tx1"/>
                </a:solidFill>
              </a:rPr>
              <a:t>driver+glance</a:t>
            </a:r>
            <a:r>
              <a:rPr lang="en-US" sz="4000" b="1" dirty="0">
                <a:solidFill>
                  <a:schemeClr val="tx1"/>
                </a:solidFill>
              </a:rPr>
              <a:t> model? </a:t>
            </a:r>
          </a:p>
        </p:txBody>
      </p:sp>
      <p:sp>
        <p:nvSpPr>
          <p:cNvPr id="2" name="TextBox 1"/>
          <p:cNvSpPr txBox="1"/>
          <p:nvPr/>
        </p:nvSpPr>
        <p:spPr>
          <a:xfrm>
            <a:off x="10170266" y="6436268"/>
            <a:ext cx="511000" cy="369332"/>
          </a:xfrm>
          <a:prstGeom prst="rect">
            <a:avLst/>
          </a:prstGeom>
          <a:noFill/>
        </p:spPr>
        <p:txBody>
          <a:bodyPr wrap="square" rtlCol="0">
            <a:spAutoFit/>
          </a:bodyPr>
          <a:lstStyle/>
          <a:p>
            <a:r>
              <a:rPr lang="sv-SE" sz="1800" dirty="0">
                <a:solidFill>
                  <a:schemeClr val="bg1"/>
                </a:solidFill>
              </a:rPr>
              <a:t> 1</a:t>
            </a:r>
          </a:p>
        </p:txBody>
      </p:sp>
      <p:sp>
        <p:nvSpPr>
          <p:cNvPr id="3" name="TextBox 2">
            <a:extLst>
              <a:ext uri="{FF2B5EF4-FFF2-40B4-BE49-F238E27FC236}">
                <a16:creationId xmlns:a16="http://schemas.microsoft.com/office/drawing/2014/main" id="{987185B3-002B-4CD4-97FF-7414A92C011D}"/>
              </a:ext>
            </a:extLst>
          </p:cNvPr>
          <p:cNvSpPr txBox="1"/>
          <p:nvPr/>
        </p:nvSpPr>
        <p:spPr>
          <a:xfrm>
            <a:off x="1127448" y="1979712"/>
            <a:ext cx="10225135" cy="4154984"/>
          </a:xfrm>
          <a:prstGeom prst="rect">
            <a:avLst/>
          </a:prstGeom>
          <a:noFill/>
        </p:spPr>
        <p:txBody>
          <a:bodyPr wrap="square" rtlCol="0">
            <a:spAutoFit/>
          </a:bodyPr>
          <a:lstStyle/>
          <a:p>
            <a:pPr marL="342900" indent="-342900">
              <a:buFont typeface="Arial" panose="020B0604020202020204" pitchFamily="34" charset="0"/>
              <a:buChar char="•"/>
            </a:pPr>
            <a:r>
              <a:rPr lang="en-US" dirty="0"/>
              <a:t>Run MC simulations with models (driver response model + glance model) on batch events with evasive maneuvers removed, with the systems that were active in each specific crash in the batch.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Compare impact speeds for each type of crash (or the whole set) – the individual crashes will not be identical as each of the original batches are assumed to be one instance of the MC simulation, but on a larger sample, they should have a similar impact speed profile, on average.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“Easily” done – one of the first things that should be done when implementation in place.</a:t>
            </a:r>
          </a:p>
        </p:txBody>
      </p:sp>
    </p:spTree>
    <p:extLst>
      <p:ext uri="{BB962C8B-B14F-4D97-AF65-F5344CB8AC3E}">
        <p14:creationId xmlns:p14="http://schemas.microsoft.com/office/powerpoint/2010/main" val="2327204915"/>
      </p:ext>
    </p:extLst>
  </p:cSld>
  <p:clrMapOvr>
    <a:masterClrMapping/>
  </p:clrMapOvr>
  <mc:AlternateContent xmlns:mc="http://schemas.openxmlformats.org/markup-compatibility/2006" xmlns:p14="http://schemas.microsoft.com/office/powerpoint/2010/main">
    <mc:Choice Requires="p14">
      <p:transition spd="slow" p14:dur="2000" advTm="7291"/>
    </mc:Choice>
    <mc:Fallback xmlns="">
      <p:transition spd="slow" advTm="729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487488" y="764704"/>
            <a:ext cx="9145016" cy="1143000"/>
          </a:xfrm>
        </p:spPr>
        <p:txBody>
          <a:bodyPr/>
          <a:lstStyle/>
          <a:p>
            <a:r>
              <a:rPr lang="en-US" sz="3600" b="1" dirty="0"/>
              <a:t>Questions to ask that influence overall setup </a:t>
            </a:r>
            <a:br>
              <a:rPr lang="en-US" sz="3600" b="1" dirty="0"/>
            </a:br>
            <a:r>
              <a:rPr lang="en-US" sz="2800" b="1" dirty="0"/>
              <a:t>(not directly related to actual glance implementation)</a:t>
            </a:r>
            <a:endParaRPr lang="sv-SE" sz="3600" b="1" dirty="0"/>
          </a:p>
        </p:txBody>
      </p:sp>
      <p:sp>
        <p:nvSpPr>
          <p:cNvPr id="2" name="TextBox 1">
            <a:extLst>
              <a:ext uri="{FF2B5EF4-FFF2-40B4-BE49-F238E27FC236}">
                <a16:creationId xmlns:a16="http://schemas.microsoft.com/office/drawing/2014/main" id="{49620611-9802-43ED-B608-B0047EA13716}"/>
              </a:ext>
            </a:extLst>
          </p:cNvPr>
          <p:cNvSpPr txBox="1"/>
          <p:nvPr/>
        </p:nvSpPr>
        <p:spPr>
          <a:xfrm>
            <a:off x="479376" y="2051719"/>
            <a:ext cx="3168352" cy="830997"/>
          </a:xfrm>
          <a:prstGeom prst="rect">
            <a:avLst/>
          </a:prstGeom>
          <a:noFill/>
        </p:spPr>
        <p:txBody>
          <a:bodyPr wrap="square" rtlCol="0">
            <a:spAutoFit/>
          </a:bodyPr>
          <a:lstStyle/>
          <a:p>
            <a:r>
              <a:rPr lang="en-US" dirty="0"/>
              <a:t>Evaluation of individual drivers behaviors?</a:t>
            </a:r>
          </a:p>
        </p:txBody>
      </p:sp>
      <p:sp>
        <p:nvSpPr>
          <p:cNvPr id="4" name="TextBox 3">
            <a:extLst>
              <a:ext uri="{FF2B5EF4-FFF2-40B4-BE49-F238E27FC236}">
                <a16:creationId xmlns:a16="http://schemas.microsoft.com/office/drawing/2014/main" id="{1C8576DA-8085-47E6-92B5-EB48A2D1FEFE}"/>
              </a:ext>
            </a:extLst>
          </p:cNvPr>
          <p:cNvSpPr txBox="1"/>
          <p:nvPr/>
        </p:nvSpPr>
        <p:spPr>
          <a:xfrm>
            <a:off x="479376" y="3059831"/>
            <a:ext cx="3168352" cy="830997"/>
          </a:xfrm>
          <a:prstGeom prst="rect">
            <a:avLst/>
          </a:prstGeom>
          <a:noFill/>
        </p:spPr>
        <p:txBody>
          <a:bodyPr wrap="square" rtlCol="0">
            <a:spAutoFit/>
          </a:bodyPr>
          <a:lstStyle/>
          <a:p>
            <a:r>
              <a:rPr lang="en-US" dirty="0"/>
              <a:t>Evaluation of tasks and/or HMIs?</a:t>
            </a:r>
          </a:p>
        </p:txBody>
      </p:sp>
      <p:sp>
        <p:nvSpPr>
          <p:cNvPr id="5" name="TextBox 4">
            <a:extLst>
              <a:ext uri="{FF2B5EF4-FFF2-40B4-BE49-F238E27FC236}">
                <a16:creationId xmlns:a16="http://schemas.microsoft.com/office/drawing/2014/main" id="{EB87BEE6-5EF7-4C0F-BDBC-C622C22F1B0C}"/>
              </a:ext>
            </a:extLst>
          </p:cNvPr>
          <p:cNvSpPr txBox="1"/>
          <p:nvPr/>
        </p:nvSpPr>
        <p:spPr>
          <a:xfrm>
            <a:off x="479376" y="4067943"/>
            <a:ext cx="3168352" cy="830997"/>
          </a:xfrm>
          <a:prstGeom prst="rect">
            <a:avLst/>
          </a:prstGeom>
          <a:noFill/>
        </p:spPr>
        <p:txBody>
          <a:bodyPr wrap="square" rtlCol="0">
            <a:spAutoFit/>
          </a:bodyPr>
          <a:lstStyle/>
          <a:p>
            <a:r>
              <a:rPr lang="en-US" dirty="0"/>
              <a:t>Evaluation of different system modalities?</a:t>
            </a:r>
          </a:p>
        </p:txBody>
      </p:sp>
      <p:sp>
        <p:nvSpPr>
          <p:cNvPr id="6" name="TextBox 5">
            <a:extLst>
              <a:ext uri="{FF2B5EF4-FFF2-40B4-BE49-F238E27FC236}">
                <a16:creationId xmlns:a16="http://schemas.microsoft.com/office/drawing/2014/main" id="{1CD72B0F-ED41-4576-8922-F056C8E37B30}"/>
              </a:ext>
            </a:extLst>
          </p:cNvPr>
          <p:cNvSpPr txBox="1"/>
          <p:nvPr/>
        </p:nvSpPr>
        <p:spPr>
          <a:xfrm>
            <a:off x="479376" y="5243626"/>
            <a:ext cx="3168352" cy="830997"/>
          </a:xfrm>
          <a:prstGeom prst="rect">
            <a:avLst/>
          </a:prstGeom>
          <a:noFill/>
        </p:spPr>
        <p:txBody>
          <a:bodyPr wrap="square" rtlCol="0">
            <a:spAutoFit/>
          </a:bodyPr>
          <a:lstStyle/>
          <a:p>
            <a:r>
              <a:rPr lang="en-US" dirty="0"/>
              <a:t>What driver model is/should be used?</a:t>
            </a:r>
          </a:p>
        </p:txBody>
      </p:sp>
      <p:sp>
        <p:nvSpPr>
          <p:cNvPr id="7" name="TextBox 6">
            <a:extLst>
              <a:ext uri="{FF2B5EF4-FFF2-40B4-BE49-F238E27FC236}">
                <a16:creationId xmlns:a16="http://schemas.microsoft.com/office/drawing/2014/main" id="{C03D84D8-D967-474F-A9E3-B697C57B939B}"/>
              </a:ext>
            </a:extLst>
          </p:cNvPr>
          <p:cNvSpPr txBox="1"/>
          <p:nvPr/>
        </p:nvSpPr>
        <p:spPr>
          <a:xfrm>
            <a:off x="4151784" y="1927035"/>
            <a:ext cx="8640960" cy="830997"/>
          </a:xfrm>
          <a:prstGeom prst="rect">
            <a:avLst/>
          </a:prstGeom>
          <a:noFill/>
        </p:spPr>
        <p:txBody>
          <a:bodyPr wrap="square" rtlCol="0">
            <a:spAutoFit/>
          </a:bodyPr>
          <a:lstStyle/>
          <a:p>
            <a:pPr marL="342900" indent="-342900">
              <a:buFont typeface="Arial" panose="020B0604020202020204" pitchFamily="34" charset="0"/>
              <a:buChar char="•"/>
            </a:pPr>
            <a:r>
              <a:rPr lang="en-US" dirty="0"/>
              <a:t>Create batches with individual drivers glance behaviors.</a:t>
            </a:r>
          </a:p>
          <a:p>
            <a:pPr marL="342900" indent="-342900">
              <a:buFont typeface="Arial" panose="020B0604020202020204" pitchFamily="34" charset="0"/>
              <a:buChar char="•"/>
            </a:pPr>
            <a:r>
              <a:rPr lang="en-US" dirty="0"/>
              <a:t>May impact setup of glance sampling and driver model</a:t>
            </a:r>
          </a:p>
        </p:txBody>
      </p:sp>
      <p:sp>
        <p:nvSpPr>
          <p:cNvPr id="8" name="TextBox 7">
            <a:extLst>
              <a:ext uri="{FF2B5EF4-FFF2-40B4-BE49-F238E27FC236}">
                <a16:creationId xmlns:a16="http://schemas.microsoft.com/office/drawing/2014/main" id="{8BAEFFBA-A783-4F0D-B6BA-B1427129EEEF}"/>
              </a:ext>
            </a:extLst>
          </p:cNvPr>
          <p:cNvSpPr txBox="1"/>
          <p:nvPr/>
        </p:nvSpPr>
        <p:spPr>
          <a:xfrm>
            <a:off x="4151784" y="2913520"/>
            <a:ext cx="8640960" cy="1200329"/>
          </a:xfrm>
          <a:prstGeom prst="rect">
            <a:avLst/>
          </a:prstGeom>
          <a:noFill/>
        </p:spPr>
        <p:txBody>
          <a:bodyPr wrap="square" rtlCol="0">
            <a:spAutoFit/>
          </a:bodyPr>
          <a:lstStyle/>
          <a:p>
            <a:pPr marL="342900" indent="-342900">
              <a:buFont typeface="Arial" panose="020B0604020202020204" pitchFamily="34" charset="0"/>
              <a:buChar char="•"/>
            </a:pPr>
            <a:r>
              <a:rPr lang="en-US" dirty="0"/>
              <a:t>Need glance behavior: EOFF, %EON, total task time (TTT)</a:t>
            </a:r>
          </a:p>
          <a:p>
            <a:pPr marL="342900" indent="-342900">
              <a:buFont typeface="Arial" panose="020B0604020202020204" pitchFamily="34" charset="0"/>
              <a:buChar char="•"/>
            </a:pPr>
            <a:r>
              <a:rPr lang="en-US" dirty="0"/>
              <a:t>Batches per task/HMI, possibly in combination with system modality + individual drivers</a:t>
            </a:r>
          </a:p>
        </p:txBody>
      </p:sp>
      <p:sp>
        <p:nvSpPr>
          <p:cNvPr id="9" name="TextBox 8">
            <a:extLst>
              <a:ext uri="{FF2B5EF4-FFF2-40B4-BE49-F238E27FC236}">
                <a16:creationId xmlns:a16="http://schemas.microsoft.com/office/drawing/2014/main" id="{AEC03DCB-B622-48BB-81EA-6F027C963B7F}"/>
              </a:ext>
            </a:extLst>
          </p:cNvPr>
          <p:cNvSpPr txBox="1"/>
          <p:nvPr/>
        </p:nvSpPr>
        <p:spPr>
          <a:xfrm>
            <a:off x="4151784" y="4047305"/>
            <a:ext cx="8213205" cy="1569660"/>
          </a:xfrm>
          <a:prstGeom prst="rect">
            <a:avLst/>
          </a:prstGeom>
          <a:noFill/>
        </p:spPr>
        <p:txBody>
          <a:bodyPr wrap="square" rtlCol="0">
            <a:spAutoFit/>
          </a:bodyPr>
          <a:lstStyle/>
          <a:p>
            <a:pPr marL="342900" indent="-342900">
              <a:buFont typeface="Arial" panose="020B0604020202020204" pitchFamily="34" charset="0"/>
              <a:buChar char="•"/>
            </a:pPr>
            <a:r>
              <a:rPr lang="en-US" dirty="0"/>
              <a:t>Batches per system modality, possibly in combination with HMI  + individual drivers</a:t>
            </a:r>
          </a:p>
          <a:p>
            <a:pPr marL="342900" indent="-342900">
              <a:buFont typeface="Arial" panose="020B0604020202020204" pitchFamily="34" charset="0"/>
              <a:buChar char="•"/>
            </a:pPr>
            <a:r>
              <a:rPr lang="en-US" dirty="0"/>
              <a:t>Only modalities without driver intervention?</a:t>
            </a:r>
            <a:r>
              <a:rPr lang="en-US" dirty="0">
                <a:sym typeface="Wingdings" panose="05000000000000000000" pitchFamily="2" charset="2"/>
              </a:rPr>
              <a:t> alt </a:t>
            </a:r>
            <a:r>
              <a:rPr lang="en-US" dirty="0" err="1">
                <a:sym typeface="Wingdings" panose="05000000000000000000" pitchFamily="2" charset="2"/>
              </a:rPr>
              <a:t>drv</a:t>
            </a:r>
            <a:r>
              <a:rPr lang="en-US" dirty="0">
                <a:sym typeface="Wingdings" panose="05000000000000000000" pitchFamily="2" charset="2"/>
              </a:rPr>
              <a:t> model</a:t>
            </a:r>
            <a:endParaRPr lang="en-US" dirty="0"/>
          </a:p>
          <a:p>
            <a:endParaRPr lang="en-US" dirty="0"/>
          </a:p>
        </p:txBody>
      </p:sp>
      <p:sp>
        <p:nvSpPr>
          <p:cNvPr id="3" name="Left Brace 2">
            <a:extLst>
              <a:ext uri="{FF2B5EF4-FFF2-40B4-BE49-F238E27FC236}">
                <a16:creationId xmlns:a16="http://schemas.microsoft.com/office/drawing/2014/main" id="{C9E05065-EDF8-4C44-BE3B-86089FE61B2B}"/>
              </a:ext>
            </a:extLst>
          </p:cNvPr>
          <p:cNvSpPr/>
          <p:nvPr/>
        </p:nvSpPr>
        <p:spPr bwMode="auto">
          <a:xfrm>
            <a:off x="4007768" y="1986630"/>
            <a:ext cx="205431" cy="887603"/>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1" name="Left Brace 10">
            <a:extLst>
              <a:ext uri="{FF2B5EF4-FFF2-40B4-BE49-F238E27FC236}">
                <a16:creationId xmlns:a16="http://schemas.microsoft.com/office/drawing/2014/main" id="{1C70711B-10EA-4F16-B13A-82F0C75333C4}"/>
              </a:ext>
            </a:extLst>
          </p:cNvPr>
          <p:cNvSpPr/>
          <p:nvPr/>
        </p:nvSpPr>
        <p:spPr bwMode="auto">
          <a:xfrm>
            <a:off x="4007768" y="3068442"/>
            <a:ext cx="205431" cy="978863"/>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2" name="Left Brace 11">
            <a:extLst>
              <a:ext uri="{FF2B5EF4-FFF2-40B4-BE49-F238E27FC236}">
                <a16:creationId xmlns:a16="http://schemas.microsoft.com/office/drawing/2014/main" id="{54416FC0-6D85-4CA8-A9BA-B0CBB531883C}"/>
              </a:ext>
            </a:extLst>
          </p:cNvPr>
          <p:cNvSpPr/>
          <p:nvPr/>
        </p:nvSpPr>
        <p:spPr bwMode="auto">
          <a:xfrm>
            <a:off x="4007768" y="4159684"/>
            <a:ext cx="180459" cy="933027"/>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3" name="Left Brace 12">
            <a:extLst>
              <a:ext uri="{FF2B5EF4-FFF2-40B4-BE49-F238E27FC236}">
                <a16:creationId xmlns:a16="http://schemas.microsoft.com/office/drawing/2014/main" id="{5F7B97C4-2FAD-4E7E-B6BF-518619135132}"/>
              </a:ext>
            </a:extLst>
          </p:cNvPr>
          <p:cNvSpPr/>
          <p:nvPr/>
        </p:nvSpPr>
        <p:spPr bwMode="auto">
          <a:xfrm>
            <a:off x="3982796" y="5181090"/>
            <a:ext cx="205431" cy="866484"/>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4" name="TextBox 13">
            <a:extLst>
              <a:ext uri="{FF2B5EF4-FFF2-40B4-BE49-F238E27FC236}">
                <a16:creationId xmlns:a16="http://schemas.microsoft.com/office/drawing/2014/main" id="{DCA0EC38-4C91-4775-A671-39C59CF3D980}"/>
              </a:ext>
            </a:extLst>
          </p:cNvPr>
          <p:cNvSpPr txBox="1"/>
          <p:nvPr/>
        </p:nvSpPr>
        <p:spPr>
          <a:xfrm>
            <a:off x="4155840" y="5138546"/>
            <a:ext cx="8378137" cy="1938992"/>
          </a:xfrm>
          <a:prstGeom prst="rect">
            <a:avLst/>
          </a:prstGeom>
          <a:noFill/>
        </p:spPr>
        <p:txBody>
          <a:bodyPr wrap="square" rtlCol="0">
            <a:spAutoFit/>
          </a:bodyPr>
          <a:lstStyle/>
          <a:p>
            <a:pPr marL="342900" indent="-342900">
              <a:buFont typeface="Arial" panose="020B0604020202020204" pitchFamily="34" charset="0"/>
              <a:buChar char="•"/>
            </a:pPr>
            <a:r>
              <a:rPr lang="en-US" dirty="0"/>
              <a:t>Driver model choice influence which glance sampling method</a:t>
            </a:r>
          </a:p>
          <a:p>
            <a:pPr marL="342900" indent="-342900">
              <a:buFont typeface="Arial" panose="020B0604020202020204" pitchFamily="34" charset="0"/>
              <a:buChar char="•"/>
            </a:pPr>
            <a:r>
              <a:rPr lang="en-US" dirty="0"/>
              <a:t>Should different crash causation mechanism be addressed? Consider splitting batches on mechanism + different models</a:t>
            </a:r>
          </a:p>
          <a:p>
            <a:pPr marL="342900" indent="-342900">
              <a:buFont typeface="Arial" panose="020B0604020202020204" pitchFamily="34" charset="0"/>
              <a:buChar char="•"/>
            </a:pPr>
            <a:endParaRPr lang="en-US" dirty="0"/>
          </a:p>
          <a:p>
            <a:endParaRPr lang="en-US" dirty="0"/>
          </a:p>
        </p:txBody>
      </p:sp>
      <p:sp>
        <p:nvSpPr>
          <p:cNvPr id="10" name="TextBox 9">
            <a:extLst>
              <a:ext uri="{FF2B5EF4-FFF2-40B4-BE49-F238E27FC236}">
                <a16:creationId xmlns:a16="http://schemas.microsoft.com/office/drawing/2014/main" id="{333A6D21-662E-47E0-9F40-FF738EA84681}"/>
              </a:ext>
            </a:extLst>
          </p:cNvPr>
          <p:cNvSpPr txBox="1"/>
          <p:nvPr/>
        </p:nvSpPr>
        <p:spPr>
          <a:xfrm>
            <a:off x="3504695" y="2209862"/>
            <a:ext cx="513282" cy="461665"/>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6" name="TextBox 15">
            <a:extLst>
              <a:ext uri="{FF2B5EF4-FFF2-40B4-BE49-F238E27FC236}">
                <a16:creationId xmlns:a16="http://schemas.microsoft.com/office/drawing/2014/main" id="{E1E3B947-8B7F-4D4E-9FF3-A98A18612C27}"/>
              </a:ext>
            </a:extLst>
          </p:cNvPr>
          <p:cNvSpPr txBox="1"/>
          <p:nvPr/>
        </p:nvSpPr>
        <p:spPr>
          <a:xfrm>
            <a:off x="3452520" y="3282851"/>
            <a:ext cx="513282" cy="461665"/>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7" name="TextBox 16">
            <a:extLst>
              <a:ext uri="{FF2B5EF4-FFF2-40B4-BE49-F238E27FC236}">
                <a16:creationId xmlns:a16="http://schemas.microsoft.com/office/drawing/2014/main" id="{24F1F109-1540-433E-BC8E-447421949390}"/>
              </a:ext>
            </a:extLst>
          </p:cNvPr>
          <p:cNvSpPr txBox="1"/>
          <p:nvPr/>
        </p:nvSpPr>
        <p:spPr>
          <a:xfrm>
            <a:off x="3443887" y="4252608"/>
            <a:ext cx="513282" cy="461665"/>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8" name="TextBox 17">
            <a:extLst>
              <a:ext uri="{FF2B5EF4-FFF2-40B4-BE49-F238E27FC236}">
                <a16:creationId xmlns:a16="http://schemas.microsoft.com/office/drawing/2014/main" id="{0496D11C-BF38-43B4-B73C-7C646E86089E}"/>
              </a:ext>
            </a:extLst>
          </p:cNvPr>
          <p:cNvSpPr txBox="1"/>
          <p:nvPr/>
        </p:nvSpPr>
        <p:spPr>
          <a:xfrm>
            <a:off x="3442508" y="5383499"/>
            <a:ext cx="513282" cy="461665"/>
          </a:xfrm>
          <a:prstGeom prst="rect">
            <a:avLst/>
          </a:prstGeom>
          <a:noFill/>
        </p:spPr>
        <p:txBody>
          <a:bodyPr wrap="none" rtlCol="0">
            <a:spAutoFit/>
          </a:bodyPr>
          <a:lstStyle/>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055557467"/>
      </p:ext>
    </p:extLst>
  </p:cSld>
  <p:clrMapOvr>
    <a:masterClrMapping/>
  </p:clrMapOvr>
  <mc:AlternateContent xmlns:mc="http://schemas.openxmlformats.org/markup-compatibility/2006" xmlns:p14="http://schemas.microsoft.com/office/powerpoint/2010/main">
    <mc:Choice Requires="p14">
      <p:transition spd="slow" p14:dur="2000" advTm="13684"/>
    </mc:Choice>
    <mc:Fallback xmlns="">
      <p:transition spd="slow" advTm="13684"/>
    </mc:Fallback>
  </mc:AlternateContent>
</p:sld>
</file>

<file path=ppt/theme/theme1.xml><?xml version="1.0" encoding="utf-8"?>
<a:theme xmlns:a="http://schemas.openxmlformats.org/drawingml/2006/main" name="Microsoft Office 98">
  <a:themeElements>
    <a:clrScheme name="">
      <a:dk1>
        <a:srgbClr val="000000"/>
      </a:dk1>
      <a:lt1>
        <a:srgbClr val="FFFFFF"/>
      </a:lt1>
      <a:dk2>
        <a:srgbClr val="000000"/>
      </a:dk2>
      <a:lt2>
        <a:srgbClr val="919191"/>
      </a:lt2>
      <a:accent1>
        <a:srgbClr val="072970"/>
      </a:accent1>
      <a:accent2>
        <a:srgbClr val="00AE00"/>
      </a:accent2>
      <a:accent3>
        <a:srgbClr val="FFFFFF"/>
      </a:accent3>
      <a:accent4>
        <a:srgbClr val="000000"/>
      </a:accent4>
      <a:accent5>
        <a:srgbClr val="AAACBB"/>
      </a:accent5>
      <a:accent6>
        <a:srgbClr val="009D00"/>
      </a:accent6>
      <a:hlink>
        <a:srgbClr val="FC0128"/>
      </a:hlink>
      <a:folHlink>
        <a:srgbClr val="CECECE"/>
      </a:folHlink>
    </a:clrScheme>
    <a:fontScheme name="Microsoft Office 98">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94187</TotalTime>
  <Pages>1</Pages>
  <Words>2338</Words>
  <Application>Microsoft Office PowerPoint</Application>
  <PresentationFormat>Widescreen</PresentationFormat>
  <Paragraphs>425</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Times</vt:lpstr>
      <vt:lpstr>Wingdings</vt:lpstr>
      <vt:lpstr>Microsoft Office 98</vt:lpstr>
      <vt:lpstr>Counterfactual simulations to evaluate glance behavior in combination with system/AD modelities</vt:lpstr>
      <vt:lpstr>Break-down of crash driver-related crash causation mechanisms (in Chalmers+AB Volvo method project)</vt:lpstr>
      <vt:lpstr>PowerPoint Presentation</vt:lpstr>
      <vt:lpstr>Evaluations of tasks + system modalities + individual drivers</vt:lpstr>
      <vt:lpstr>Counterfactual simulations with glances</vt:lpstr>
      <vt:lpstr>Number of simulations…</vt:lpstr>
      <vt:lpstr>Removal of evasive maneuvers</vt:lpstr>
      <vt:lpstr>Validation of the driver+glance model? </vt:lpstr>
      <vt:lpstr>Questions to ask that influence overall setup  (not directly related to actual glance implementation)</vt:lpstr>
      <vt:lpstr>The generative eyes-off-road (EOFF) model</vt:lpstr>
      <vt:lpstr>Some basics</vt:lpstr>
      <vt:lpstr>SHPR2 off-road glance durations:  1157 glances from baseline epochs (30s long)</vt:lpstr>
      <vt:lpstr>Point mass (80% eyes-on-road for everyday driving)</vt:lpstr>
      <vt:lpstr>SHPR2 off-road glance durations:  Cumulative distribution (without point mass)</vt:lpstr>
      <vt:lpstr>Off-road glance distributions from “Kungälv experiment”: system+task combinations</vt:lpstr>
      <vt:lpstr>Probability weighting used in Monte Carlo sampling?</vt:lpstr>
      <vt:lpstr>Now specifics…</vt:lpstr>
      <vt:lpstr>What is the glance anchor point?</vt:lpstr>
      <vt:lpstr>How to define the anchoring point?</vt:lpstr>
      <vt:lpstr>Alternative 1: Random</vt:lpstr>
      <vt:lpstr>Alternative 2: Use Invtau 0.2 – based on literature </vt:lpstr>
      <vt:lpstr>How to sample the data?</vt:lpstr>
      <vt:lpstr>Alternative 1: Completely random (seen before)</vt:lpstr>
      <vt:lpstr>Alternative 2: Use glance distributions</vt:lpstr>
      <vt:lpstr>Alternative 3: Use of overshot distributions (details in next slides)</vt:lpstr>
      <vt:lpstr>Alternative 4: Other?</vt:lpstr>
      <vt:lpstr>Overshot distribution, what is it..</vt:lpstr>
      <vt:lpstr>Simple example EOFF distribution</vt:lpstr>
      <vt:lpstr>Size bias in sampling – “throw a dart” </vt:lpstr>
      <vt:lpstr>Overshoot distribution</vt:lpstr>
      <vt:lpstr>Overshot through statistical transformation or empirically brute force (for loops…)</vt:lpstr>
      <vt:lpstr>Eccentricity in the models</vt:lpstr>
      <vt:lpstr>Comparing risk between tasks – the influence of percent eyes on road</vt:lpstr>
      <vt:lpstr>Comparing risk between tasks – the influence of total task time (ratio between tasks)</vt:lpstr>
      <vt:lpstr>The End   (slides after this are just extra and on no particular order – looking at them will likely just confuse, but I keep them anyway)</vt:lpstr>
      <vt:lpstr>At some point in a critical situation, drivers do not look away again – good to use as anchor point</vt:lpstr>
      <vt:lpstr>When and why to use overshot?</vt:lpstr>
      <vt:lpstr>When and why to use overshot?</vt:lpstr>
      <vt:lpstr>What maximum deceleration to use?</vt:lpstr>
      <vt:lpstr>Overshoot distribution – “my interpretation”</vt:lpstr>
      <vt:lpstr>Overshoot distribution</vt:lpstr>
      <vt:lpstr>Overshoot distribution</vt:lpstr>
      <vt:lpstr>Overshoot distribution</vt:lpstr>
      <vt:lpstr>Overshoot distribution</vt:lpstr>
      <vt:lpstr>Overshoot distribution</vt:lpstr>
      <vt:lpstr>Combine the size bias and the overshoot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Jonas Bärgman</dc:creator>
  <dc:description>Detta är ett första utkast till PowerPoint-mall.</dc:description>
  <cp:lastModifiedBy>Jonas Bärgman</cp:lastModifiedBy>
  <cp:revision>368</cp:revision>
  <cp:lastPrinted>2017-01-04T11:22:11Z</cp:lastPrinted>
  <dcterms:created xsi:type="dcterms:W3CDTF">1998-08-14T15:36:27Z</dcterms:created>
  <dcterms:modified xsi:type="dcterms:W3CDTF">2020-03-03T09:37:36Z</dcterms:modified>
</cp:coreProperties>
</file>