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303F-C94D-4BAD-900E-58F0D94A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134D3-6980-4B7D-95DF-B50F5F772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93F8-F5B8-4647-A4BA-04CF8CA9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0C0DD-E761-4271-B2FC-00E2F5EE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74C8-03F3-4E45-960E-7CBC3D91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1941-B987-4292-B78F-63170990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01CC5-04D3-42AE-BA1A-C51FD4BF3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C9D9-7C01-4BBC-909C-371A60B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97FD-949F-4F46-8651-DB05047F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D644-A206-497D-9B82-865FEF11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8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88DA1-B826-4BE2-A350-484AAD943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B7824-574B-486A-B498-2019AF40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33EE-3FBA-4CBD-9701-24C905AD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7D61-AD81-46F9-B683-D6D4799A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EB59-CF4D-4317-A07E-22850CC0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D927-6ED6-49AA-BAFC-2CCCB694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79C8-978C-473A-9511-44A65822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5647-6B41-402A-BB27-3B9802C1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087D-6A5D-4AB5-A738-536B3A6C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972B7-F9EB-4DED-926C-BB97EEDC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6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F95A-BD06-4F03-ADCF-D577AC75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46FC-9D35-4334-80D5-7CA7742A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AAD3E-6235-4838-B5E1-4F994EDF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8465-04A1-4F5C-B0EA-494E56D7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7C23-4E6C-439E-A853-DC9E007B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5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2BBF-C73A-45E0-BFDE-2D3987AC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8D5B-5004-4DD4-A2D6-35A4E1BF6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D089C-A56D-4502-B755-1FBE671B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4A4F1-A562-4961-AB17-AB2CAEE8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8DA5F-56DB-400D-B716-38885F8B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2576-2DA5-459A-840A-EEA62BE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8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AC9C-840C-4009-B279-EDBC05E7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C85D2-1F18-4047-9CD5-1135EBF3C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0E516-C181-4D0F-9994-F10915902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8FE8F-81FB-447B-924C-FF31A2261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55724-98AE-4F70-95B4-BBF7AC0C3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BE826-26E4-4276-BEDD-B5E15AA4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7F7B7-86BB-4E4B-BE3F-44444C4D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250F9-9F7D-4CEB-9E00-4F91E9E3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CE2C-D6AD-4CD0-8153-F2315FC2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C1BC2-A702-47D2-90CE-C9DF0639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D7D85-3CB8-4DF2-843C-4DFA491F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8E97-AC96-4D72-BC2C-0BDCA485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78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A6168-42CB-49B4-B595-45315EA3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F52F7-A139-43B9-AA30-EDFD54E8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51065-88F0-43F3-B0F3-DD95D5BE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6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3226-B3C2-40B0-B2BC-BB56D37B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E901-921F-4DE3-BF00-58C70265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137B9-9009-43FD-9356-E118F70C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B2225-8147-4911-9FA2-D003AB0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52545-F248-46C2-B160-E8BA03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4FF49-472D-4540-935A-196BD9E2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860F-4E6F-4416-B3DA-EBC3D0A0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46217-9016-40D7-8EA9-7AC06ACF2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28F81-F850-4F5F-B757-D1C63D75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629DC-13D3-4931-A676-B0C45A4C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6DC3-22A0-4989-BE45-16E3AB7C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E2DEC-F950-431D-B6F0-1EF7A105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0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A35C-5376-4969-B689-3A252614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E3A93-5045-425D-9707-2FF0560C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D001-A2C0-435E-95D8-22CD97BDE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2B922-46C4-4348-A209-69DAAE72B42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E2F9-1F26-4623-AC04-758FBE8F8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4E13-BF8D-43F0-A214-6C982F1DB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7E80-0EC4-4D63-89E4-C45FC56D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8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049C-A47F-4627-A062-F07E9FCE9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Slides to understand better how to do overshot/undershot simulations for-loops (and minimize the number of simulations needed to be run).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815CD-6B95-4CF4-8017-096787F59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3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5C5838-D25A-46E2-AC84-752811A0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02" y="686027"/>
            <a:ext cx="7314595" cy="5485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D1CBC-FA03-455A-88F2-9EA5916E165A}"/>
              </a:ext>
            </a:extLst>
          </p:cNvPr>
          <p:cNvCxnSpPr>
            <a:cxnSpLocks/>
          </p:cNvCxnSpPr>
          <p:nvPr/>
        </p:nvCxnSpPr>
        <p:spPr>
          <a:xfrm flipH="1">
            <a:off x="5464277" y="5515897"/>
            <a:ext cx="23818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C755A-E50A-41A3-AF2D-86AD445D5928}"/>
              </a:ext>
            </a:extLst>
          </p:cNvPr>
          <p:cNvCxnSpPr>
            <a:cxnSpLocks/>
          </p:cNvCxnSpPr>
          <p:nvPr/>
        </p:nvCxnSpPr>
        <p:spPr>
          <a:xfrm flipH="1" flipV="1">
            <a:off x="5464277" y="3125449"/>
            <a:ext cx="1" cy="2390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639A39-BA15-42D9-9756-C0B9251CFE36}"/>
              </a:ext>
            </a:extLst>
          </p:cNvPr>
          <p:cNvSpPr/>
          <p:nvPr/>
        </p:nvSpPr>
        <p:spPr>
          <a:xfrm>
            <a:off x="5500043" y="3181081"/>
            <a:ext cx="2311755" cy="2334813"/>
          </a:xfrm>
          <a:custGeom>
            <a:avLst/>
            <a:gdLst>
              <a:gd name="connsiteX0" fmla="*/ 0 w 2318197"/>
              <a:gd name="connsiteY0" fmla="*/ 0 h 2298879"/>
              <a:gd name="connsiteX1" fmla="*/ 2318197 w 2318197"/>
              <a:gd name="connsiteY1" fmla="*/ 2298879 h 2298879"/>
              <a:gd name="connsiteX2" fmla="*/ 6440 w 2318197"/>
              <a:gd name="connsiteY2" fmla="*/ 2253803 h 2298879"/>
              <a:gd name="connsiteX3" fmla="*/ 0 w 2318197"/>
              <a:gd name="connsiteY3" fmla="*/ 0 h 229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197" h="2298879">
                <a:moveTo>
                  <a:pt x="0" y="0"/>
                </a:moveTo>
                <a:lnTo>
                  <a:pt x="2318197" y="2298879"/>
                </a:lnTo>
                <a:lnTo>
                  <a:pt x="6440" y="2253803"/>
                </a:lnTo>
                <a:cubicBezTo>
                  <a:pt x="8586" y="1508975"/>
                  <a:pt x="10733" y="764146"/>
                  <a:pt x="0" y="0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D8AA57-EBF1-47F3-A077-8B1620202F9F}"/>
              </a:ext>
            </a:extLst>
          </p:cNvPr>
          <p:cNvSpPr/>
          <p:nvPr/>
        </p:nvSpPr>
        <p:spPr>
          <a:xfrm>
            <a:off x="8331250" y="1227787"/>
            <a:ext cx="941540" cy="922986"/>
          </a:xfrm>
          <a:custGeom>
            <a:avLst/>
            <a:gdLst>
              <a:gd name="connsiteX0" fmla="*/ 0 w 2318197"/>
              <a:gd name="connsiteY0" fmla="*/ 0 h 2298879"/>
              <a:gd name="connsiteX1" fmla="*/ 2318197 w 2318197"/>
              <a:gd name="connsiteY1" fmla="*/ 2298879 h 2298879"/>
              <a:gd name="connsiteX2" fmla="*/ 6440 w 2318197"/>
              <a:gd name="connsiteY2" fmla="*/ 2253803 h 2298879"/>
              <a:gd name="connsiteX3" fmla="*/ 0 w 2318197"/>
              <a:gd name="connsiteY3" fmla="*/ 0 h 229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197" h="2298879">
                <a:moveTo>
                  <a:pt x="0" y="0"/>
                </a:moveTo>
                <a:lnTo>
                  <a:pt x="2318197" y="2298879"/>
                </a:lnTo>
                <a:lnTo>
                  <a:pt x="6440" y="2253803"/>
                </a:lnTo>
                <a:cubicBezTo>
                  <a:pt x="8586" y="1508975"/>
                  <a:pt x="10733" y="764146"/>
                  <a:pt x="0" y="0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E0AC-07FE-417C-AB14-6367D878C596}"/>
              </a:ext>
            </a:extLst>
          </p:cNvPr>
          <p:cNvSpPr txBox="1"/>
          <p:nvPr/>
        </p:nvSpPr>
        <p:spPr>
          <a:xfrm>
            <a:off x="9652715" y="1500389"/>
            <a:ext cx="207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Simulations that needs to be run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8C80F5-2394-4CC7-A806-43BC7F3CCDE3}"/>
              </a:ext>
            </a:extLst>
          </p:cNvPr>
          <p:cNvCxnSpPr/>
          <p:nvPr/>
        </p:nvCxnSpPr>
        <p:spPr>
          <a:xfrm>
            <a:off x="2968580" y="1976907"/>
            <a:ext cx="1519707" cy="104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935387-3D53-4ADA-A554-C75366FC4CBA}"/>
              </a:ext>
            </a:extLst>
          </p:cNvPr>
          <p:cNvSpPr txBox="1"/>
          <p:nvPr/>
        </p:nvSpPr>
        <p:spPr>
          <a:xfrm>
            <a:off x="1751527" y="1500389"/>
            <a:ext cx="158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of these are non-crashes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C7BA8-6BB5-46C3-A248-C69804616753}"/>
              </a:ext>
            </a:extLst>
          </p:cNvPr>
          <p:cNvSpPr txBox="1"/>
          <p:nvPr/>
        </p:nvSpPr>
        <p:spPr>
          <a:xfrm>
            <a:off x="3531725" y="230481"/>
            <a:ext cx="635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 simple threshold model, where the undershot does not matter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DFDA0-464C-41CB-8021-7B0E62DF3CBD}"/>
              </a:ext>
            </a:extLst>
          </p:cNvPr>
          <p:cNvSpPr txBox="1"/>
          <p:nvPr/>
        </p:nvSpPr>
        <p:spPr>
          <a:xfrm>
            <a:off x="8390586" y="3020096"/>
            <a:ext cx="379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points has a probability (</a:t>
            </a:r>
            <a:r>
              <a:rPr lang="en-GB" dirty="0">
                <a:sym typeface="Wingdings" panose="05000000000000000000" pitchFamily="2" charset="2"/>
              </a:rPr>
              <a:t> weight)</a:t>
            </a:r>
          </a:p>
          <a:p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55106-242E-4E27-BCFA-A5047C646C94}"/>
              </a:ext>
            </a:extLst>
          </p:cNvPr>
          <p:cNvSpPr txBox="1"/>
          <p:nvPr/>
        </p:nvSpPr>
        <p:spPr>
          <a:xfrm>
            <a:off x="8542751" y="3870542"/>
            <a:ext cx="3375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actual think this is what the simulations of most events, even with accumulation models, will look like</a:t>
            </a:r>
          </a:p>
        </p:txBody>
      </p:sp>
    </p:spTree>
    <p:extLst>
      <p:ext uri="{BB962C8B-B14F-4D97-AF65-F5344CB8AC3E}">
        <p14:creationId xmlns:p14="http://schemas.microsoft.com/office/powerpoint/2010/main" val="19684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5C5838-D25A-46E2-AC84-752811A0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02" y="686027"/>
            <a:ext cx="7314595" cy="5485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D1CBC-FA03-455A-88F2-9EA5916E165A}"/>
              </a:ext>
            </a:extLst>
          </p:cNvPr>
          <p:cNvCxnSpPr>
            <a:cxnSpLocks/>
          </p:cNvCxnSpPr>
          <p:nvPr/>
        </p:nvCxnSpPr>
        <p:spPr>
          <a:xfrm flipH="1">
            <a:off x="5464277" y="5515897"/>
            <a:ext cx="23818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C755A-E50A-41A3-AF2D-86AD445D5928}"/>
              </a:ext>
            </a:extLst>
          </p:cNvPr>
          <p:cNvCxnSpPr>
            <a:cxnSpLocks/>
          </p:cNvCxnSpPr>
          <p:nvPr/>
        </p:nvCxnSpPr>
        <p:spPr>
          <a:xfrm flipV="1">
            <a:off x="5464277" y="4951751"/>
            <a:ext cx="0" cy="564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C911CF-BDB3-446A-8FF9-B4E46ACFA7A7}"/>
              </a:ext>
            </a:extLst>
          </p:cNvPr>
          <p:cNvCxnSpPr>
            <a:cxnSpLocks/>
          </p:cNvCxnSpPr>
          <p:nvPr/>
        </p:nvCxnSpPr>
        <p:spPr>
          <a:xfrm flipH="1" flipV="1">
            <a:off x="5243052" y="4956868"/>
            <a:ext cx="22122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10846E-9980-4AE7-9B20-D162CAB83E7A}"/>
              </a:ext>
            </a:extLst>
          </p:cNvPr>
          <p:cNvCxnSpPr>
            <a:cxnSpLocks/>
          </p:cNvCxnSpPr>
          <p:nvPr/>
        </p:nvCxnSpPr>
        <p:spPr>
          <a:xfrm flipH="1" flipV="1">
            <a:off x="5243051" y="4287187"/>
            <a:ext cx="2902" cy="667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5EF8C-A738-4DEB-AEDA-80FEA7170BA8}"/>
              </a:ext>
            </a:extLst>
          </p:cNvPr>
          <p:cNvCxnSpPr>
            <a:cxnSpLocks/>
          </p:cNvCxnSpPr>
          <p:nvPr/>
        </p:nvCxnSpPr>
        <p:spPr>
          <a:xfrm flipH="1">
            <a:off x="4931605" y="4272197"/>
            <a:ext cx="3289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A9D0EA-142C-4A96-B98A-49C8A52E60D2}"/>
              </a:ext>
            </a:extLst>
          </p:cNvPr>
          <p:cNvCxnSpPr>
            <a:cxnSpLocks/>
          </p:cNvCxnSpPr>
          <p:nvPr/>
        </p:nvCxnSpPr>
        <p:spPr>
          <a:xfrm flipV="1">
            <a:off x="4934505" y="2605790"/>
            <a:ext cx="0" cy="1663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1D61622-E8C2-4894-9389-AE7E6492C332}"/>
              </a:ext>
            </a:extLst>
          </p:cNvPr>
          <p:cNvSpPr/>
          <p:nvPr/>
        </p:nvSpPr>
        <p:spPr>
          <a:xfrm>
            <a:off x="3607209" y="1472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An accumulation model where the undershot matters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B894B83-23A0-4385-9CA1-21BE84B6E42E}"/>
              </a:ext>
            </a:extLst>
          </p:cNvPr>
          <p:cNvSpPr/>
          <p:nvPr/>
        </p:nvSpPr>
        <p:spPr>
          <a:xfrm>
            <a:off x="8331250" y="1227787"/>
            <a:ext cx="941540" cy="922986"/>
          </a:xfrm>
          <a:custGeom>
            <a:avLst/>
            <a:gdLst>
              <a:gd name="connsiteX0" fmla="*/ 0 w 2318197"/>
              <a:gd name="connsiteY0" fmla="*/ 0 h 2298879"/>
              <a:gd name="connsiteX1" fmla="*/ 2318197 w 2318197"/>
              <a:gd name="connsiteY1" fmla="*/ 2298879 h 2298879"/>
              <a:gd name="connsiteX2" fmla="*/ 6440 w 2318197"/>
              <a:gd name="connsiteY2" fmla="*/ 2253803 h 2298879"/>
              <a:gd name="connsiteX3" fmla="*/ 0 w 2318197"/>
              <a:gd name="connsiteY3" fmla="*/ 0 h 229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197" h="2298879">
                <a:moveTo>
                  <a:pt x="0" y="0"/>
                </a:moveTo>
                <a:lnTo>
                  <a:pt x="2318197" y="2298879"/>
                </a:lnTo>
                <a:lnTo>
                  <a:pt x="6440" y="2253803"/>
                </a:lnTo>
                <a:cubicBezTo>
                  <a:pt x="8586" y="1508975"/>
                  <a:pt x="10733" y="764146"/>
                  <a:pt x="0" y="0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772B88-1693-493C-BDCF-1B6AEA5D71F5}"/>
              </a:ext>
            </a:extLst>
          </p:cNvPr>
          <p:cNvSpPr txBox="1"/>
          <p:nvPr/>
        </p:nvSpPr>
        <p:spPr>
          <a:xfrm>
            <a:off x="9652715" y="1500389"/>
            <a:ext cx="207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Simulations that needs to be run. And here, all simulations really need to be run (exception, see slide 6)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7F5BEB-20F4-4355-AE5C-CA8992CB7F7B}"/>
              </a:ext>
            </a:extLst>
          </p:cNvPr>
          <p:cNvCxnSpPr/>
          <p:nvPr/>
        </p:nvCxnSpPr>
        <p:spPr>
          <a:xfrm>
            <a:off x="2968580" y="1976907"/>
            <a:ext cx="1519707" cy="104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7212D3-5126-4022-BA45-80F170287D1E}"/>
              </a:ext>
            </a:extLst>
          </p:cNvPr>
          <p:cNvSpPr txBox="1"/>
          <p:nvPr/>
        </p:nvSpPr>
        <p:spPr>
          <a:xfrm>
            <a:off x="1751527" y="1500389"/>
            <a:ext cx="158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of these are non-crashes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1DFAA43-A739-403B-BD4A-16A37EFA4B24}"/>
              </a:ext>
            </a:extLst>
          </p:cNvPr>
          <p:cNvSpPr/>
          <p:nvPr/>
        </p:nvSpPr>
        <p:spPr>
          <a:xfrm>
            <a:off x="4971245" y="2659487"/>
            <a:ext cx="2826913" cy="2820474"/>
          </a:xfrm>
          <a:custGeom>
            <a:avLst/>
            <a:gdLst>
              <a:gd name="connsiteX0" fmla="*/ 12879 w 2826913"/>
              <a:gd name="connsiteY0" fmla="*/ 0 h 2820474"/>
              <a:gd name="connsiteX1" fmla="*/ 0 w 2826913"/>
              <a:gd name="connsiteY1" fmla="*/ 1519707 h 2820474"/>
              <a:gd name="connsiteX2" fmla="*/ 315532 w 2826913"/>
              <a:gd name="connsiteY2" fmla="*/ 1564783 h 2820474"/>
              <a:gd name="connsiteX3" fmla="*/ 321972 w 2826913"/>
              <a:gd name="connsiteY3" fmla="*/ 2221606 h 2820474"/>
              <a:gd name="connsiteX4" fmla="*/ 521594 w 2826913"/>
              <a:gd name="connsiteY4" fmla="*/ 2266682 h 2820474"/>
              <a:gd name="connsiteX5" fmla="*/ 528034 w 2826913"/>
              <a:gd name="connsiteY5" fmla="*/ 2788276 h 2820474"/>
              <a:gd name="connsiteX6" fmla="*/ 2826913 w 2826913"/>
              <a:gd name="connsiteY6" fmla="*/ 2820474 h 2820474"/>
              <a:gd name="connsiteX7" fmla="*/ 12879 w 2826913"/>
              <a:gd name="connsiteY7" fmla="*/ 0 h 282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6913" h="2820474">
                <a:moveTo>
                  <a:pt x="12879" y="0"/>
                </a:moveTo>
                <a:lnTo>
                  <a:pt x="0" y="1519707"/>
                </a:lnTo>
                <a:lnTo>
                  <a:pt x="315532" y="1564783"/>
                </a:lnTo>
                <a:cubicBezTo>
                  <a:pt x="317679" y="1783724"/>
                  <a:pt x="319825" y="2002665"/>
                  <a:pt x="321972" y="2221606"/>
                </a:cubicBezTo>
                <a:lnTo>
                  <a:pt x="521594" y="2266682"/>
                </a:lnTo>
                <a:cubicBezTo>
                  <a:pt x="523741" y="2440547"/>
                  <a:pt x="525887" y="2614411"/>
                  <a:pt x="528034" y="2788276"/>
                </a:cubicBezTo>
                <a:lnTo>
                  <a:pt x="2826913" y="2820474"/>
                </a:lnTo>
                <a:lnTo>
                  <a:pt x="12879" y="0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2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9661-5F9C-4E5F-96DA-A7BEEBEE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3F8F-F0AF-44CF-8470-DDBDB8A7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two pages are two versions of how I think you may be doing your simulations today (that you are “only” running the sims along the green lines), but I actually do not think either is correct.</a:t>
            </a:r>
          </a:p>
          <a:p>
            <a:r>
              <a:rPr lang="en-GB" dirty="0"/>
              <a:t>Can you show how you are doing it today in a similar drawing? </a:t>
            </a:r>
          </a:p>
        </p:txBody>
      </p:sp>
    </p:spTree>
    <p:extLst>
      <p:ext uri="{BB962C8B-B14F-4D97-AF65-F5344CB8AC3E}">
        <p14:creationId xmlns:p14="http://schemas.microsoft.com/office/powerpoint/2010/main" val="44405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5C5838-D25A-46E2-AC84-752811A0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02" y="686027"/>
            <a:ext cx="7314595" cy="5485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D1CBC-FA03-455A-88F2-9EA5916E165A}"/>
              </a:ext>
            </a:extLst>
          </p:cNvPr>
          <p:cNvCxnSpPr>
            <a:cxnSpLocks/>
          </p:cNvCxnSpPr>
          <p:nvPr/>
        </p:nvCxnSpPr>
        <p:spPr>
          <a:xfrm flipH="1">
            <a:off x="5464277" y="5515897"/>
            <a:ext cx="23818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C755A-E50A-41A3-AF2D-86AD445D5928}"/>
              </a:ext>
            </a:extLst>
          </p:cNvPr>
          <p:cNvCxnSpPr>
            <a:cxnSpLocks/>
          </p:cNvCxnSpPr>
          <p:nvPr/>
        </p:nvCxnSpPr>
        <p:spPr>
          <a:xfrm flipH="1" flipV="1">
            <a:off x="5464277" y="3125449"/>
            <a:ext cx="1" cy="2390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639A39-BA15-42D9-9756-C0B9251CFE36}"/>
              </a:ext>
            </a:extLst>
          </p:cNvPr>
          <p:cNvSpPr/>
          <p:nvPr/>
        </p:nvSpPr>
        <p:spPr>
          <a:xfrm>
            <a:off x="5500043" y="3181081"/>
            <a:ext cx="2311755" cy="2334813"/>
          </a:xfrm>
          <a:custGeom>
            <a:avLst/>
            <a:gdLst>
              <a:gd name="connsiteX0" fmla="*/ 0 w 2318197"/>
              <a:gd name="connsiteY0" fmla="*/ 0 h 2298879"/>
              <a:gd name="connsiteX1" fmla="*/ 2318197 w 2318197"/>
              <a:gd name="connsiteY1" fmla="*/ 2298879 h 2298879"/>
              <a:gd name="connsiteX2" fmla="*/ 6440 w 2318197"/>
              <a:gd name="connsiteY2" fmla="*/ 2253803 h 2298879"/>
              <a:gd name="connsiteX3" fmla="*/ 0 w 2318197"/>
              <a:gd name="connsiteY3" fmla="*/ 0 h 229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197" h="2298879">
                <a:moveTo>
                  <a:pt x="0" y="0"/>
                </a:moveTo>
                <a:lnTo>
                  <a:pt x="2318197" y="2298879"/>
                </a:lnTo>
                <a:lnTo>
                  <a:pt x="6440" y="2253803"/>
                </a:lnTo>
                <a:cubicBezTo>
                  <a:pt x="8586" y="1508975"/>
                  <a:pt x="10733" y="764146"/>
                  <a:pt x="0" y="0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D8AA57-EBF1-47F3-A077-8B1620202F9F}"/>
              </a:ext>
            </a:extLst>
          </p:cNvPr>
          <p:cNvSpPr/>
          <p:nvPr/>
        </p:nvSpPr>
        <p:spPr>
          <a:xfrm>
            <a:off x="8331250" y="1227787"/>
            <a:ext cx="941540" cy="922986"/>
          </a:xfrm>
          <a:custGeom>
            <a:avLst/>
            <a:gdLst>
              <a:gd name="connsiteX0" fmla="*/ 0 w 2318197"/>
              <a:gd name="connsiteY0" fmla="*/ 0 h 2298879"/>
              <a:gd name="connsiteX1" fmla="*/ 2318197 w 2318197"/>
              <a:gd name="connsiteY1" fmla="*/ 2298879 h 2298879"/>
              <a:gd name="connsiteX2" fmla="*/ 6440 w 2318197"/>
              <a:gd name="connsiteY2" fmla="*/ 2253803 h 2298879"/>
              <a:gd name="connsiteX3" fmla="*/ 0 w 2318197"/>
              <a:gd name="connsiteY3" fmla="*/ 0 h 229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197" h="2298879">
                <a:moveTo>
                  <a:pt x="0" y="0"/>
                </a:moveTo>
                <a:lnTo>
                  <a:pt x="2318197" y="2298879"/>
                </a:lnTo>
                <a:lnTo>
                  <a:pt x="6440" y="2253803"/>
                </a:lnTo>
                <a:cubicBezTo>
                  <a:pt x="8586" y="1508975"/>
                  <a:pt x="10733" y="764146"/>
                  <a:pt x="0" y="0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E0AC-07FE-417C-AB14-6367D878C596}"/>
              </a:ext>
            </a:extLst>
          </p:cNvPr>
          <p:cNvSpPr txBox="1"/>
          <p:nvPr/>
        </p:nvSpPr>
        <p:spPr>
          <a:xfrm>
            <a:off x="9652715" y="1500389"/>
            <a:ext cx="207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Simulations that needs to be run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8C80F5-2394-4CC7-A806-43BC7F3CCDE3}"/>
              </a:ext>
            </a:extLst>
          </p:cNvPr>
          <p:cNvCxnSpPr/>
          <p:nvPr/>
        </p:nvCxnSpPr>
        <p:spPr>
          <a:xfrm>
            <a:off x="2968580" y="1976907"/>
            <a:ext cx="1519707" cy="104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935387-3D53-4ADA-A554-C75366FC4CBA}"/>
              </a:ext>
            </a:extLst>
          </p:cNvPr>
          <p:cNvSpPr txBox="1"/>
          <p:nvPr/>
        </p:nvSpPr>
        <p:spPr>
          <a:xfrm>
            <a:off x="1751527" y="1500389"/>
            <a:ext cx="158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of these are non-crashes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C7BA8-6BB5-46C3-A248-C69804616753}"/>
              </a:ext>
            </a:extLst>
          </p:cNvPr>
          <p:cNvSpPr txBox="1"/>
          <p:nvPr/>
        </p:nvSpPr>
        <p:spPr>
          <a:xfrm>
            <a:off x="3531725" y="230481"/>
            <a:ext cx="635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 simple threshold model, where the undershot does not matter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DFDA0-464C-41CB-8021-7B0E62DF3CBD}"/>
              </a:ext>
            </a:extLst>
          </p:cNvPr>
          <p:cNvSpPr txBox="1"/>
          <p:nvPr/>
        </p:nvSpPr>
        <p:spPr>
          <a:xfrm>
            <a:off x="8390586" y="3020096"/>
            <a:ext cx="379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points has a probability (</a:t>
            </a:r>
            <a:r>
              <a:rPr lang="en-GB" dirty="0">
                <a:sym typeface="Wingdings" panose="05000000000000000000" pitchFamily="2" charset="2"/>
              </a:rPr>
              <a:t> weight)</a:t>
            </a:r>
          </a:p>
          <a:p>
            <a:endParaRPr lang="en-GB" dirty="0">
              <a:sym typeface="Wingdings" panose="05000000000000000000" pitchFamily="2" charset="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A69C4F-120F-4062-B851-73043985C488}"/>
              </a:ext>
            </a:extLst>
          </p:cNvPr>
          <p:cNvCxnSpPr>
            <a:cxnSpLocks/>
          </p:cNvCxnSpPr>
          <p:nvPr/>
        </p:nvCxnSpPr>
        <p:spPr>
          <a:xfrm flipH="1" flipV="1">
            <a:off x="3969902" y="2401805"/>
            <a:ext cx="689028" cy="927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3BDD9C-3381-40E2-A24C-E81CAA9AF866}"/>
              </a:ext>
            </a:extLst>
          </p:cNvPr>
          <p:cNvCxnSpPr>
            <a:cxnSpLocks/>
          </p:cNvCxnSpPr>
          <p:nvPr/>
        </p:nvCxnSpPr>
        <p:spPr>
          <a:xfrm flipH="1" flipV="1">
            <a:off x="3992448" y="3071435"/>
            <a:ext cx="1410239" cy="3487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D82A3B-D883-4BC5-B99E-A1C1FE5D978D}"/>
              </a:ext>
            </a:extLst>
          </p:cNvPr>
          <p:cNvCxnSpPr>
            <a:cxnSpLocks/>
          </p:cNvCxnSpPr>
          <p:nvPr/>
        </p:nvCxnSpPr>
        <p:spPr>
          <a:xfrm flipH="1">
            <a:off x="3992450" y="3660322"/>
            <a:ext cx="2013810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64BE7D-CD05-4BA2-8B27-8BC3E051836E}"/>
              </a:ext>
            </a:extLst>
          </p:cNvPr>
          <p:cNvCxnSpPr>
            <a:cxnSpLocks/>
          </p:cNvCxnSpPr>
          <p:nvPr/>
        </p:nvCxnSpPr>
        <p:spPr>
          <a:xfrm flipH="1">
            <a:off x="3983819" y="4320674"/>
            <a:ext cx="2671390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EDD231-1BA4-4FA3-81CF-DAF65631F454}"/>
              </a:ext>
            </a:extLst>
          </p:cNvPr>
          <p:cNvCxnSpPr>
            <a:cxnSpLocks/>
          </p:cNvCxnSpPr>
          <p:nvPr/>
        </p:nvCxnSpPr>
        <p:spPr>
          <a:xfrm flipH="1" flipV="1">
            <a:off x="3958105" y="4911977"/>
            <a:ext cx="3306167" cy="18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B4E08E-06D5-49C9-8479-7B5C04818A7B}"/>
              </a:ext>
            </a:extLst>
          </p:cNvPr>
          <p:cNvCxnSpPr>
            <a:cxnSpLocks/>
          </p:cNvCxnSpPr>
          <p:nvPr/>
        </p:nvCxnSpPr>
        <p:spPr>
          <a:xfrm flipH="1">
            <a:off x="8204605" y="4063404"/>
            <a:ext cx="778409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FAF805-1100-4941-922D-C8C30B28BC3A}"/>
              </a:ext>
            </a:extLst>
          </p:cNvPr>
          <p:cNvSpPr txBox="1"/>
          <p:nvPr/>
        </p:nvSpPr>
        <p:spPr>
          <a:xfrm>
            <a:off x="9214834" y="3805707"/>
            <a:ext cx="282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Are these the sims you are running now (with the 1s skip) – I do not think so, but wanted to show an example..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8FC9A4-5B45-4089-8D49-BC9FB0AA65F4}"/>
              </a:ext>
            </a:extLst>
          </p:cNvPr>
          <p:cNvCxnSpPr>
            <a:cxnSpLocks/>
          </p:cNvCxnSpPr>
          <p:nvPr/>
        </p:nvCxnSpPr>
        <p:spPr>
          <a:xfrm flipH="1" flipV="1">
            <a:off x="3969902" y="1759820"/>
            <a:ext cx="119140" cy="301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5D7749-6DB9-407D-BD2C-E9E547584875}"/>
              </a:ext>
            </a:extLst>
          </p:cNvPr>
          <p:cNvCxnSpPr>
            <a:cxnSpLocks/>
          </p:cNvCxnSpPr>
          <p:nvPr/>
        </p:nvCxnSpPr>
        <p:spPr>
          <a:xfrm flipH="1">
            <a:off x="3992449" y="5515150"/>
            <a:ext cx="3853693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5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5C5838-D25A-46E2-AC84-752811A0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02" y="686027"/>
            <a:ext cx="7314595" cy="5485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D1CBC-FA03-455A-88F2-9EA5916E165A}"/>
              </a:ext>
            </a:extLst>
          </p:cNvPr>
          <p:cNvCxnSpPr>
            <a:cxnSpLocks/>
          </p:cNvCxnSpPr>
          <p:nvPr/>
        </p:nvCxnSpPr>
        <p:spPr>
          <a:xfrm flipH="1">
            <a:off x="5464277" y="5515897"/>
            <a:ext cx="23818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C755A-E50A-41A3-AF2D-86AD445D5928}"/>
              </a:ext>
            </a:extLst>
          </p:cNvPr>
          <p:cNvCxnSpPr>
            <a:cxnSpLocks/>
          </p:cNvCxnSpPr>
          <p:nvPr/>
        </p:nvCxnSpPr>
        <p:spPr>
          <a:xfrm flipH="1" flipV="1">
            <a:off x="5464277" y="3125449"/>
            <a:ext cx="1" cy="2390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639A39-BA15-42D9-9756-C0B9251CFE36}"/>
              </a:ext>
            </a:extLst>
          </p:cNvPr>
          <p:cNvSpPr/>
          <p:nvPr/>
        </p:nvSpPr>
        <p:spPr>
          <a:xfrm>
            <a:off x="5500043" y="3181081"/>
            <a:ext cx="2311755" cy="2334813"/>
          </a:xfrm>
          <a:custGeom>
            <a:avLst/>
            <a:gdLst>
              <a:gd name="connsiteX0" fmla="*/ 0 w 2318197"/>
              <a:gd name="connsiteY0" fmla="*/ 0 h 2298879"/>
              <a:gd name="connsiteX1" fmla="*/ 2318197 w 2318197"/>
              <a:gd name="connsiteY1" fmla="*/ 2298879 h 2298879"/>
              <a:gd name="connsiteX2" fmla="*/ 6440 w 2318197"/>
              <a:gd name="connsiteY2" fmla="*/ 2253803 h 2298879"/>
              <a:gd name="connsiteX3" fmla="*/ 0 w 2318197"/>
              <a:gd name="connsiteY3" fmla="*/ 0 h 229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197" h="2298879">
                <a:moveTo>
                  <a:pt x="0" y="0"/>
                </a:moveTo>
                <a:lnTo>
                  <a:pt x="2318197" y="2298879"/>
                </a:lnTo>
                <a:lnTo>
                  <a:pt x="6440" y="2253803"/>
                </a:lnTo>
                <a:cubicBezTo>
                  <a:pt x="8586" y="1508975"/>
                  <a:pt x="10733" y="764146"/>
                  <a:pt x="0" y="0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D8AA57-EBF1-47F3-A077-8B1620202F9F}"/>
              </a:ext>
            </a:extLst>
          </p:cNvPr>
          <p:cNvSpPr/>
          <p:nvPr/>
        </p:nvSpPr>
        <p:spPr>
          <a:xfrm>
            <a:off x="8331250" y="1227787"/>
            <a:ext cx="941540" cy="922986"/>
          </a:xfrm>
          <a:custGeom>
            <a:avLst/>
            <a:gdLst>
              <a:gd name="connsiteX0" fmla="*/ 0 w 2318197"/>
              <a:gd name="connsiteY0" fmla="*/ 0 h 2298879"/>
              <a:gd name="connsiteX1" fmla="*/ 2318197 w 2318197"/>
              <a:gd name="connsiteY1" fmla="*/ 2298879 h 2298879"/>
              <a:gd name="connsiteX2" fmla="*/ 6440 w 2318197"/>
              <a:gd name="connsiteY2" fmla="*/ 2253803 h 2298879"/>
              <a:gd name="connsiteX3" fmla="*/ 0 w 2318197"/>
              <a:gd name="connsiteY3" fmla="*/ 0 h 229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197" h="2298879">
                <a:moveTo>
                  <a:pt x="0" y="0"/>
                </a:moveTo>
                <a:lnTo>
                  <a:pt x="2318197" y="2298879"/>
                </a:lnTo>
                <a:lnTo>
                  <a:pt x="6440" y="2253803"/>
                </a:lnTo>
                <a:cubicBezTo>
                  <a:pt x="8586" y="1508975"/>
                  <a:pt x="10733" y="764146"/>
                  <a:pt x="0" y="0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E0AC-07FE-417C-AB14-6367D878C596}"/>
              </a:ext>
            </a:extLst>
          </p:cNvPr>
          <p:cNvSpPr txBox="1"/>
          <p:nvPr/>
        </p:nvSpPr>
        <p:spPr>
          <a:xfrm>
            <a:off x="9652715" y="1500389"/>
            <a:ext cx="207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Simulations that needs to be run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8C80F5-2394-4CC7-A806-43BC7F3CCDE3}"/>
              </a:ext>
            </a:extLst>
          </p:cNvPr>
          <p:cNvCxnSpPr/>
          <p:nvPr/>
        </p:nvCxnSpPr>
        <p:spPr>
          <a:xfrm>
            <a:off x="2968580" y="1976907"/>
            <a:ext cx="1519707" cy="104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935387-3D53-4ADA-A554-C75366FC4CBA}"/>
              </a:ext>
            </a:extLst>
          </p:cNvPr>
          <p:cNvSpPr txBox="1"/>
          <p:nvPr/>
        </p:nvSpPr>
        <p:spPr>
          <a:xfrm>
            <a:off x="1751527" y="1500389"/>
            <a:ext cx="158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of these are non-crashes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C7BA8-6BB5-46C3-A248-C69804616753}"/>
              </a:ext>
            </a:extLst>
          </p:cNvPr>
          <p:cNvSpPr txBox="1"/>
          <p:nvPr/>
        </p:nvSpPr>
        <p:spPr>
          <a:xfrm>
            <a:off x="3531725" y="230481"/>
            <a:ext cx="635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 simple threshold model, where the undershot does not matter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DFDA0-464C-41CB-8021-7B0E62DF3CBD}"/>
              </a:ext>
            </a:extLst>
          </p:cNvPr>
          <p:cNvSpPr txBox="1"/>
          <p:nvPr/>
        </p:nvSpPr>
        <p:spPr>
          <a:xfrm>
            <a:off x="8390586" y="3020096"/>
            <a:ext cx="379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points has a probability (</a:t>
            </a:r>
            <a:r>
              <a:rPr lang="en-GB" dirty="0">
                <a:sym typeface="Wingdings" panose="05000000000000000000" pitchFamily="2" charset="2"/>
              </a:rPr>
              <a:t> weight)</a:t>
            </a:r>
          </a:p>
          <a:p>
            <a:endParaRPr lang="en-GB" dirty="0">
              <a:sym typeface="Wingdings" panose="05000000000000000000" pitchFamily="2" charset="2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421B6B-0A82-4FA7-8082-6957F0C065E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008168" y="1689280"/>
            <a:ext cx="3803630" cy="382661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A69C4F-120F-4062-B851-73043985C488}"/>
              </a:ext>
            </a:extLst>
          </p:cNvPr>
          <p:cNvCxnSpPr>
            <a:cxnSpLocks/>
          </p:cNvCxnSpPr>
          <p:nvPr/>
        </p:nvCxnSpPr>
        <p:spPr>
          <a:xfrm flipH="1" flipV="1">
            <a:off x="3958107" y="2369713"/>
            <a:ext cx="3225882" cy="31740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3BDD9C-3381-40E2-A24C-E81CAA9AF866}"/>
              </a:ext>
            </a:extLst>
          </p:cNvPr>
          <p:cNvCxnSpPr>
            <a:cxnSpLocks/>
          </p:cNvCxnSpPr>
          <p:nvPr/>
        </p:nvCxnSpPr>
        <p:spPr>
          <a:xfrm flipH="1" flipV="1">
            <a:off x="3992448" y="3071434"/>
            <a:ext cx="2563732" cy="253067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D82A3B-D883-4BC5-B99E-A1C1FE5D978D}"/>
              </a:ext>
            </a:extLst>
          </p:cNvPr>
          <p:cNvCxnSpPr>
            <a:cxnSpLocks/>
          </p:cNvCxnSpPr>
          <p:nvPr/>
        </p:nvCxnSpPr>
        <p:spPr>
          <a:xfrm flipH="1" flipV="1">
            <a:off x="3992449" y="3660322"/>
            <a:ext cx="1891781" cy="186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64BE7D-CD05-4BA2-8B27-8BC3E051836E}"/>
              </a:ext>
            </a:extLst>
          </p:cNvPr>
          <p:cNvCxnSpPr>
            <a:cxnSpLocks/>
          </p:cNvCxnSpPr>
          <p:nvPr/>
        </p:nvCxnSpPr>
        <p:spPr>
          <a:xfrm flipH="1" flipV="1">
            <a:off x="3983818" y="4320674"/>
            <a:ext cx="1335267" cy="1278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EDD231-1BA4-4FA3-81CF-DAF65631F454}"/>
              </a:ext>
            </a:extLst>
          </p:cNvPr>
          <p:cNvCxnSpPr>
            <a:cxnSpLocks/>
          </p:cNvCxnSpPr>
          <p:nvPr/>
        </p:nvCxnSpPr>
        <p:spPr>
          <a:xfrm flipH="1" flipV="1">
            <a:off x="3958104" y="4911977"/>
            <a:ext cx="689031" cy="6318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8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5C5838-D25A-46E2-AC84-752811A0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02" y="686027"/>
            <a:ext cx="7314595" cy="5485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D1CBC-FA03-455A-88F2-9EA5916E165A}"/>
              </a:ext>
            </a:extLst>
          </p:cNvPr>
          <p:cNvCxnSpPr>
            <a:cxnSpLocks/>
          </p:cNvCxnSpPr>
          <p:nvPr/>
        </p:nvCxnSpPr>
        <p:spPr>
          <a:xfrm flipH="1">
            <a:off x="5464277" y="5515897"/>
            <a:ext cx="23818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C755A-E50A-41A3-AF2D-86AD445D5928}"/>
              </a:ext>
            </a:extLst>
          </p:cNvPr>
          <p:cNvCxnSpPr>
            <a:cxnSpLocks/>
          </p:cNvCxnSpPr>
          <p:nvPr/>
        </p:nvCxnSpPr>
        <p:spPr>
          <a:xfrm flipV="1">
            <a:off x="5464277" y="4951751"/>
            <a:ext cx="0" cy="564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C911CF-BDB3-446A-8FF9-B4E46ACFA7A7}"/>
              </a:ext>
            </a:extLst>
          </p:cNvPr>
          <p:cNvCxnSpPr>
            <a:cxnSpLocks/>
          </p:cNvCxnSpPr>
          <p:nvPr/>
        </p:nvCxnSpPr>
        <p:spPr>
          <a:xfrm flipH="1" flipV="1">
            <a:off x="5243052" y="4956868"/>
            <a:ext cx="22122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10846E-9980-4AE7-9B20-D162CAB83E7A}"/>
              </a:ext>
            </a:extLst>
          </p:cNvPr>
          <p:cNvCxnSpPr>
            <a:cxnSpLocks/>
          </p:cNvCxnSpPr>
          <p:nvPr/>
        </p:nvCxnSpPr>
        <p:spPr>
          <a:xfrm flipH="1" flipV="1">
            <a:off x="5243051" y="4287187"/>
            <a:ext cx="2902" cy="667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5EF8C-A738-4DEB-AEDA-80FEA7170BA8}"/>
              </a:ext>
            </a:extLst>
          </p:cNvPr>
          <p:cNvCxnSpPr>
            <a:cxnSpLocks/>
          </p:cNvCxnSpPr>
          <p:nvPr/>
        </p:nvCxnSpPr>
        <p:spPr>
          <a:xfrm flipH="1">
            <a:off x="4931605" y="4272197"/>
            <a:ext cx="3289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A9D0EA-142C-4A96-B98A-49C8A52E60D2}"/>
              </a:ext>
            </a:extLst>
          </p:cNvPr>
          <p:cNvCxnSpPr>
            <a:cxnSpLocks/>
          </p:cNvCxnSpPr>
          <p:nvPr/>
        </p:nvCxnSpPr>
        <p:spPr>
          <a:xfrm flipV="1">
            <a:off x="4934505" y="2605790"/>
            <a:ext cx="0" cy="1663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1D61622-E8C2-4894-9389-AE7E6492C332}"/>
              </a:ext>
            </a:extLst>
          </p:cNvPr>
          <p:cNvSpPr/>
          <p:nvPr/>
        </p:nvSpPr>
        <p:spPr>
          <a:xfrm>
            <a:off x="3607209" y="1472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An accumulation model where the undershot matters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B894B83-23A0-4385-9CA1-21BE84B6E42E}"/>
              </a:ext>
            </a:extLst>
          </p:cNvPr>
          <p:cNvSpPr/>
          <p:nvPr/>
        </p:nvSpPr>
        <p:spPr>
          <a:xfrm>
            <a:off x="8331250" y="1227787"/>
            <a:ext cx="941540" cy="922986"/>
          </a:xfrm>
          <a:custGeom>
            <a:avLst/>
            <a:gdLst>
              <a:gd name="connsiteX0" fmla="*/ 0 w 2318197"/>
              <a:gd name="connsiteY0" fmla="*/ 0 h 2298879"/>
              <a:gd name="connsiteX1" fmla="*/ 2318197 w 2318197"/>
              <a:gd name="connsiteY1" fmla="*/ 2298879 h 2298879"/>
              <a:gd name="connsiteX2" fmla="*/ 6440 w 2318197"/>
              <a:gd name="connsiteY2" fmla="*/ 2253803 h 2298879"/>
              <a:gd name="connsiteX3" fmla="*/ 0 w 2318197"/>
              <a:gd name="connsiteY3" fmla="*/ 0 h 229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197" h="2298879">
                <a:moveTo>
                  <a:pt x="0" y="0"/>
                </a:moveTo>
                <a:lnTo>
                  <a:pt x="2318197" y="2298879"/>
                </a:lnTo>
                <a:lnTo>
                  <a:pt x="6440" y="2253803"/>
                </a:lnTo>
                <a:cubicBezTo>
                  <a:pt x="8586" y="1508975"/>
                  <a:pt x="10733" y="764146"/>
                  <a:pt x="0" y="0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772B88-1693-493C-BDCF-1B6AEA5D71F5}"/>
              </a:ext>
            </a:extLst>
          </p:cNvPr>
          <p:cNvSpPr txBox="1"/>
          <p:nvPr/>
        </p:nvSpPr>
        <p:spPr>
          <a:xfrm>
            <a:off x="9652715" y="1500389"/>
            <a:ext cx="207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Simulations that needs to be run.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7F5BEB-20F4-4355-AE5C-CA8992CB7F7B}"/>
              </a:ext>
            </a:extLst>
          </p:cNvPr>
          <p:cNvCxnSpPr/>
          <p:nvPr/>
        </p:nvCxnSpPr>
        <p:spPr>
          <a:xfrm>
            <a:off x="2968580" y="1976907"/>
            <a:ext cx="1519707" cy="104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7212D3-5126-4022-BA45-80F170287D1E}"/>
              </a:ext>
            </a:extLst>
          </p:cNvPr>
          <p:cNvSpPr txBox="1"/>
          <p:nvPr/>
        </p:nvSpPr>
        <p:spPr>
          <a:xfrm>
            <a:off x="1751527" y="1500389"/>
            <a:ext cx="158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of these are non-crashes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1DFAA43-A739-403B-BD4A-16A37EFA4B24}"/>
              </a:ext>
            </a:extLst>
          </p:cNvPr>
          <p:cNvSpPr/>
          <p:nvPr/>
        </p:nvSpPr>
        <p:spPr>
          <a:xfrm>
            <a:off x="4971245" y="2659487"/>
            <a:ext cx="2826913" cy="2820474"/>
          </a:xfrm>
          <a:custGeom>
            <a:avLst/>
            <a:gdLst>
              <a:gd name="connsiteX0" fmla="*/ 12879 w 2826913"/>
              <a:gd name="connsiteY0" fmla="*/ 0 h 2820474"/>
              <a:gd name="connsiteX1" fmla="*/ 0 w 2826913"/>
              <a:gd name="connsiteY1" fmla="*/ 1519707 h 2820474"/>
              <a:gd name="connsiteX2" fmla="*/ 315532 w 2826913"/>
              <a:gd name="connsiteY2" fmla="*/ 1564783 h 2820474"/>
              <a:gd name="connsiteX3" fmla="*/ 321972 w 2826913"/>
              <a:gd name="connsiteY3" fmla="*/ 2221606 h 2820474"/>
              <a:gd name="connsiteX4" fmla="*/ 521594 w 2826913"/>
              <a:gd name="connsiteY4" fmla="*/ 2266682 h 2820474"/>
              <a:gd name="connsiteX5" fmla="*/ 528034 w 2826913"/>
              <a:gd name="connsiteY5" fmla="*/ 2788276 h 2820474"/>
              <a:gd name="connsiteX6" fmla="*/ 2826913 w 2826913"/>
              <a:gd name="connsiteY6" fmla="*/ 2820474 h 2820474"/>
              <a:gd name="connsiteX7" fmla="*/ 12879 w 2826913"/>
              <a:gd name="connsiteY7" fmla="*/ 0 h 282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6913" h="2820474">
                <a:moveTo>
                  <a:pt x="12879" y="0"/>
                </a:moveTo>
                <a:lnTo>
                  <a:pt x="0" y="1519707"/>
                </a:lnTo>
                <a:lnTo>
                  <a:pt x="315532" y="1564783"/>
                </a:lnTo>
                <a:cubicBezTo>
                  <a:pt x="317679" y="1783724"/>
                  <a:pt x="319825" y="2002665"/>
                  <a:pt x="321972" y="2221606"/>
                </a:cubicBezTo>
                <a:lnTo>
                  <a:pt x="521594" y="2266682"/>
                </a:lnTo>
                <a:cubicBezTo>
                  <a:pt x="523741" y="2440547"/>
                  <a:pt x="525887" y="2614411"/>
                  <a:pt x="528034" y="2788276"/>
                </a:cubicBezTo>
                <a:lnTo>
                  <a:pt x="2826913" y="2820474"/>
                </a:lnTo>
                <a:lnTo>
                  <a:pt x="12879" y="0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F869E8A-133A-4E43-A61B-F7CEAB27CCA3}"/>
              </a:ext>
            </a:extLst>
          </p:cNvPr>
          <p:cNvSpPr/>
          <p:nvPr/>
        </p:nvSpPr>
        <p:spPr>
          <a:xfrm>
            <a:off x="6707605" y="4409574"/>
            <a:ext cx="1091866" cy="1067802"/>
          </a:xfrm>
          <a:custGeom>
            <a:avLst/>
            <a:gdLst>
              <a:gd name="connsiteX0" fmla="*/ 1091866 w 1091866"/>
              <a:gd name="connsiteY0" fmla="*/ 1067802 h 1067802"/>
              <a:gd name="connsiteX1" fmla="*/ 345908 w 1091866"/>
              <a:gd name="connsiteY1" fmla="*/ 1064794 h 1067802"/>
              <a:gd name="connsiteX2" fmla="*/ 345908 w 1091866"/>
              <a:gd name="connsiteY2" fmla="*/ 806115 h 1067802"/>
              <a:gd name="connsiteX3" fmla="*/ 189498 w 1091866"/>
              <a:gd name="connsiteY3" fmla="*/ 800100 h 1067802"/>
              <a:gd name="connsiteX4" fmla="*/ 219577 w 1091866"/>
              <a:gd name="connsiteY4" fmla="*/ 382002 h 1067802"/>
              <a:gd name="connsiteX5" fmla="*/ 0 w 1091866"/>
              <a:gd name="connsiteY5" fmla="*/ 372979 h 1067802"/>
              <a:gd name="connsiteX6" fmla="*/ 33087 w 1091866"/>
              <a:gd name="connsiteY6" fmla="*/ 0 h 1067802"/>
              <a:gd name="connsiteX7" fmla="*/ 1091866 w 1091866"/>
              <a:gd name="connsiteY7" fmla="*/ 1067802 h 106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866" h="1067802">
                <a:moveTo>
                  <a:pt x="1091866" y="1067802"/>
                </a:moveTo>
                <a:lnTo>
                  <a:pt x="345908" y="1064794"/>
                </a:lnTo>
                <a:lnTo>
                  <a:pt x="345908" y="806115"/>
                </a:lnTo>
                <a:lnTo>
                  <a:pt x="189498" y="800100"/>
                </a:lnTo>
                <a:lnTo>
                  <a:pt x="219577" y="382002"/>
                </a:lnTo>
                <a:lnTo>
                  <a:pt x="0" y="372979"/>
                </a:lnTo>
                <a:lnTo>
                  <a:pt x="33087" y="0"/>
                </a:lnTo>
                <a:lnTo>
                  <a:pt x="1091866" y="106780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85D84-F2B1-4094-A642-FF883AC61343}"/>
              </a:ext>
            </a:extLst>
          </p:cNvPr>
          <p:cNvSpPr/>
          <p:nvPr/>
        </p:nvSpPr>
        <p:spPr>
          <a:xfrm>
            <a:off x="8256087" y="2498501"/>
            <a:ext cx="1091866" cy="1067802"/>
          </a:xfrm>
          <a:custGeom>
            <a:avLst/>
            <a:gdLst>
              <a:gd name="connsiteX0" fmla="*/ 1091866 w 1091866"/>
              <a:gd name="connsiteY0" fmla="*/ 1067802 h 1067802"/>
              <a:gd name="connsiteX1" fmla="*/ 345908 w 1091866"/>
              <a:gd name="connsiteY1" fmla="*/ 1064794 h 1067802"/>
              <a:gd name="connsiteX2" fmla="*/ 345908 w 1091866"/>
              <a:gd name="connsiteY2" fmla="*/ 806115 h 1067802"/>
              <a:gd name="connsiteX3" fmla="*/ 189498 w 1091866"/>
              <a:gd name="connsiteY3" fmla="*/ 800100 h 1067802"/>
              <a:gd name="connsiteX4" fmla="*/ 219577 w 1091866"/>
              <a:gd name="connsiteY4" fmla="*/ 382002 h 1067802"/>
              <a:gd name="connsiteX5" fmla="*/ 0 w 1091866"/>
              <a:gd name="connsiteY5" fmla="*/ 372979 h 1067802"/>
              <a:gd name="connsiteX6" fmla="*/ 33087 w 1091866"/>
              <a:gd name="connsiteY6" fmla="*/ 0 h 1067802"/>
              <a:gd name="connsiteX7" fmla="*/ 1091866 w 1091866"/>
              <a:gd name="connsiteY7" fmla="*/ 1067802 h 106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866" h="1067802">
                <a:moveTo>
                  <a:pt x="1091866" y="1067802"/>
                </a:moveTo>
                <a:lnTo>
                  <a:pt x="345908" y="1064794"/>
                </a:lnTo>
                <a:lnTo>
                  <a:pt x="345908" y="806115"/>
                </a:lnTo>
                <a:lnTo>
                  <a:pt x="189498" y="800100"/>
                </a:lnTo>
                <a:lnTo>
                  <a:pt x="219577" y="382002"/>
                </a:lnTo>
                <a:lnTo>
                  <a:pt x="0" y="372979"/>
                </a:lnTo>
                <a:lnTo>
                  <a:pt x="33087" y="0"/>
                </a:lnTo>
                <a:lnTo>
                  <a:pt x="1091866" y="106780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73946-D9E0-42C4-A91D-FDC98EBEDC4B}"/>
              </a:ext>
            </a:extLst>
          </p:cNvPr>
          <p:cNvSpPr txBox="1"/>
          <p:nvPr/>
        </p:nvSpPr>
        <p:spPr>
          <a:xfrm>
            <a:off x="9753297" y="2498501"/>
            <a:ext cx="20799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may be simulations where the crash happens without the driver acting at all (will not have time) – if we really want to optimize, we should not have to run these either (only one, to get the impact speed). That is, the driver glance behaviour does not matter</a:t>
            </a:r>
          </a:p>
        </p:txBody>
      </p:sp>
    </p:spTree>
    <p:extLst>
      <p:ext uri="{BB962C8B-B14F-4D97-AF65-F5344CB8AC3E}">
        <p14:creationId xmlns:p14="http://schemas.microsoft.com/office/powerpoint/2010/main" val="138982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10101</TotalTime>
  <Words>333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Slides to understand better how to do overshot/undershot simulations for-loops (and minimize the number of simulations needed to be run).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Bärgman</dc:creator>
  <cp:lastModifiedBy>Jonas Bärgman</cp:lastModifiedBy>
  <cp:revision>4</cp:revision>
  <dcterms:created xsi:type="dcterms:W3CDTF">2020-04-09T08:32:04Z</dcterms:created>
  <dcterms:modified xsi:type="dcterms:W3CDTF">2022-03-04T08:56:16Z</dcterms:modified>
</cp:coreProperties>
</file>