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257" r:id="rId3"/>
    <p:sldId id="258" r:id="rId4"/>
    <p:sldId id="302" r:id="rId5"/>
    <p:sldId id="300" r:id="rId6"/>
    <p:sldId id="259" r:id="rId7"/>
    <p:sldId id="260" r:id="rId8"/>
    <p:sldId id="301" r:id="rId9"/>
    <p:sldId id="262" r:id="rId10"/>
    <p:sldId id="263" r:id="rId11"/>
    <p:sldId id="261" r:id="rId12"/>
    <p:sldId id="273" r:id="rId13"/>
  </p:sldIdLst>
  <p:sldSz cx="9144000" cy="5143500" type="screen16x9"/>
  <p:notesSz cx="6858000" cy="9144000"/>
  <p:embeddedFontLst>
    <p:embeddedFont>
      <p:font typeface="Abril Fatface" panose="02000503000000020003" pitchFamily="2" charset="0"/>
      <p:regular r:id="rId15"/>
    </p:embeddedFont>
    <p:embeddedFont>
      <p:font typeface="Catamaran" pitchFamily="2" charset="0"/>
      <p:regular r:id="rId16"/>
      <p:bold r:id="rId17"/>
    </p:embeddedFont>
    <p:embeddedFont>
      <p:font typeface="Lexend Deca" pitchFamily="2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6C445A-A706-4AB7-92B6-DAB5516FC7DE}">
  <a:tblStyle styleId="{806C445A-A706-4AB7-92B6-DAB5516FC7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56"/>
    <p:restoredTop sz="94597"/>
  </p:normalViewPr>
  <p:slideViewPr>
    <p:cSldViewPr snapToGrid="0">
      <p:cViewPr varScale="1">
        <p:scale>
          <a:sx n="134" d="100"/>
          <a:sy n="134" d="100"/>
        </p:scale>
        <p:origin x="200" y="4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bbb6e1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bbb6e1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be849174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be849174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3c2006fb7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3c2006fb7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bb83d9c5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bb83d9c5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bb83d9c5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bb83d9c5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bb83d9c5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bb83d9c5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076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bb83d9c5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bb83d9c5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434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bb83d9c5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bb83d9c5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bb83d9c5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bb83d9c5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178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be84917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be84917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29925"/>
            <a:ext cx="7717500" cy="24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>
                <a:solidFill>
                  <a:srgbClr val="212529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60407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1354375" y="1786225"/>
            <a:ext cx="2732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1"/>
          </p:nvPr>
        </p:nvSpPr>
        <p:spPr>
          <a:xfrm>
            <a:off x="1354375" y="2144150"/>
            <a:ext cx="2732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title" idx="2"/>
          </p:nvPr>
        </p:nvSpPr>
        <p:spPr>
          <a:xfrm>
            <a:off x="5057233" y="1786225"/>
            <a:ext cx="2732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subTitle" idx="3"/>
          </p:nvPr>
        </p:nvSpPr>
        <p:spPr>
          <a:xfrm>
            <a:off x="5057233" y="2144150"/>
            <a:ext cx="2732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title" idx="4"/>
          </p:nvPr>
        </p:nvSpPr>
        <p:spPr>
          <a:xfrm>
            <a:off x="1354375" y="3219625"/>
            <a:ext cx="2732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5"/>
          </p:nvPr>
        </p:nvSpPr>
        <p:spPr>
          <a:xfrm>
            <a:off x="1354375" y="3577550"/>
            <a:ext cx="2732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title" idx="6"/>
          </p:nvPr>
        </p:nvSpPr>
        <p:spPr>
          <a:xfrm>
            <a:off x="5057233" y="3219625"/>
            <a:ext cx="2732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7"/>
          </p:nvPr>
        </p:nvSpPr>
        <p:spPr>
          <a:xfrm>
            <a:off x="5057233" y="3577550"/>
            <a:ext cx="2732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-738475" y="539500"/>
            <a:ext cx="2903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6979075" y="539500"/>
            <a:ext cx="2903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91900" y="25612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391925" y="3361375"/>
            <a:ext cx="43602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 rot="5400000">
            <a:off x="6743250" y="-209300"/>
            <a:ext cx="2359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>
            <a:off x="-1335600" y="4634025"/>
            <a:ext cx="2359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388100" y="1374738"/>
            <a:ext cx="6367800" cy="23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8"/>
          <p:cNvSpPr/>
          <p:nvPr/>
        </p:nvSpPr>
        <p:spPr>
          <a:xfrm rot="5400000">
            <a:off x="6337525" y="-212025"/>
            <a:ext cx="4186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4" name="Google Shape;44;p8"/>
          <p:cNvSpPr/>
          <p:nvPr/>
        </p:nvSpPr>
        <p:spPr>
          <a:xfrm rot="5400000">
            <a:off x="-1380025" y="4353550"/>
            <a:ext cx="4186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391900" y="15628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391925" y="2362975"/>
            <a:ext cx="4360200" cy="12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5176050" y="420588"/>
            <a:ext cx="3155400" cy="804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9" name="Google Shape;49;p9"/>
          <p:cNvSpPr/>
          <p:nvPr/>
        </p:nvSpPr>
        <p:spPr>
          <a:xfrm>
            <a:off x="812550" y="3918613"/>
            <a:ext cx="3155400" cy="804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522713" y="20475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2589974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522713" y="2405500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4782992" y="20475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4" hasCustomPrompt="1"/>
          </p:nvPr>
        </p:nvSpPr>
        <p:spPr>
          <a:xfrm>
            <a:off x="5850246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4782992" y="2405500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522713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 hasCustomPrompt="1"/>
          </p:nvPr>
        </p:nvSpPr>
        <p:spPr>
          <a:xfrm>
            <a:off x="2589974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522713" y="4047575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4782992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5850246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4782992" y="4047575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/>
          <p:nvPr/>
        </p:nvSpPr>
        <p:spPr>
          <a:xfrm rot="5400000">
            <a:off x="-2062900" y="2056600"/>
            <a:ext cx="40362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 rot="5400000">
            <a:off x="7170700" y="2056600"/>
            <a:ext cx="40362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2290025" y="2855113"/>
            <a:ext cx="4563900" cy="6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1"/>
          </p:nvPr>
        </p:nvSpPr>
        <p:spPr>
          <a:xfrm>
            <a:off x="1458125" y="1599438"/>
            <a:ext cx="6227700" cy="14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3053250" y="-570500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3053225" y="4560425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7200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720000" y="3142508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3403800" y="3142508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4"/>
          </p:nvPr>
        </p:nvSpPr>
        <p:spPr>
          <a:xfrm>
            <a:off x="60876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5"/>
          </p:nvPr>
        </p:nvSpPr>
        <p:spPr>
          <a:xfrm>
            <a:off x="6087600" y="3142508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-1303975" y="-462500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6413575" y="4608575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2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3" r:id="rId8"/>
    <p:sldLayoutId id="2147483666" r:id="rId9"/>
    <p:sldLayoutId id="2147483667" r:id="rId10"/>
    <p:sldLayoutId id="2147483671" r:id="rId11"/>
    <p:sldLayoutId id="214748367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ctrTitle"/>
          </p:nvPr>
        </p:nvSpPr>
        <p:spPr>
          <a:xfrm>
            <a:off x="713225" y="1129925"/>
            <a:ext cx="7717500" cy="24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br>
              <a:rPr lang="en" dirty="0"/>
            </a:br>
            <a:r>
              <a:rPr lang="en" dirty="0" err="1"/>
              <a:t>Termproject</a:t>
            </a:r>
            <a:endParaRPr b="1" dirty="0"/>
          </a:p>
        </p:txBody>
      </p:sp>
      <p:sp>
        <p:nvSpPr>
          <p:cNvPr id="182" name="Google Shape;182;p30"/>
          <p:cNvSpPr txBox="1">
            <a:spLocks noGrp="1"/>
          </p:cNvSpPr>
          <p:nvPr>
            <p:ph type="subTitle" idx="1"/>
          </p:nvPr>
        </p:nvSpPr>
        <p:spPr>
          <a:xfrm>
            <a:off x="2186825" y="3604625"/>
            <a:ext cx="4770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bril Fatface" panose="02000503000000020003" pitchFamily="2" charset="0"/>
                <a:ea typeface="Hiragino Kaku Gothic StdN W8" panose="020B0800000000000000" pitchFamily="34" charset="-128"/>
              </a:rPr>
              <a:t>Team5</a:t>
            </a:r>
            <a:r>
              <a:rPr lang="en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 </a:t>
            </a:r>
            <a:r>
              <a:rPr lang="ko-KR" altLang="en-US" dirty="0">
                <a:latin typeface="Hiragino Kaku Gothic StdN W8" panose="020B0800000000000000" pitchFamily="34" charset="-128"/>
              </a:rPr>
              <a:t>강승민</a:t>
            </a:r>
            <a:r>
              <a:rPr lang="en-US" altLang="ko-KR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,</a:t>
            </a:r>
            <a:r>
              <a:rPr lang="ko-KR" altLang="en-US" dirty="0">
                <a:latin typeface="Hiragino Kaku Gothic StdN W8" panose="020B0800000000000000" pitchFamily="34" charset="-128"/>
              </a:rPr>
              <a:t> 최준서</a:t>
            </a:r>
            <a:r>
              <a:rPr lang="en-US" altLang="ko-KR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,</a:t>
            </a:r>
            <a:r>
              <a:rPr lang="ko-KR" altLang="en-US" dirty="0">
                <a:latin typeface="Hiragino Kaku Gothic StdN W8" panose="020B0800000000000000" pitchFamily="34" charset="-128"/>
              </a:rPr>
              <a:t> 송민규</a:t>
            </a:r>
            <a:r>
              <a:rPr lang="en-US" altLang="ko-KR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,</a:t>
            </a:r>
            <a:r>
              <a:rPr lang="ko-KR" altLang="en-US">
                <a:latin typeface="Hiragino Kaku Gothic StdN W8" panose="020B0800000000000000" pitchFamily="34" charset="-128"/>
              </a:rPr>
              <a:t> 김유현</a:t>
            </a:r>
            <a:r>
              <a:rPr lang="en-US" altLang="ko-KR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,</a:t>
            </a:r>
            <a:r>
              <a:rPr lang="ko-KR" altLang="en-US" dirty="0">
                <a:latin typeface="Hiragino Kaku Gothic StdN W8" panose="020B0800000000000000" pitchFamily="34" charset="-128"/>
              </a:rPr>
              <a:t> 조민주</a:t>
            </a:r>
            <a:endParaRPr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cxnSp>
        <p:nvCxnSpPr>
          <p:cNvPr id="183" name="Google Shape;183;p30"/>
          <p:cNvCxnSpPr/>
          <p:nvPr/>
        </p:nvCxnSpPr>
        <p:spPr>
          <a:xfrm>
            <a:off x="3017400" y="3562350"/>
            <a:ext cx="31092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9" name="Google Shape;279;p37"/>
          <p:cNvCxnSpPr/>
          <p:nvPr/>
        </p:nvCxnSpPr>
        <p:spPr>
          <a:xfrm>
            <a:off x="4707625" y="1214850"/>
            <a:ext cx="1066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229;p34">
            <a:extLst>
              <a:ext uri="{FF2B5EF4-FFF2-40B4-BE49-F238E27FC236}">
                <a16:creationId xmlns:a16="http://schemas.microsoft.com/office/drawing/2014/main" id="{3C446353-82F7-2278-8257-7C355A88A5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72099" y="3896450"/>
            <a:ext cx="3567575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Post</a:t>
            </a:r>
            <a:endParaRPr sz="48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DA8215-2916-0DEF-8399-7A3B16CAE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453" y="405250"/>
            <a:ext cx="3100622" cy="4200843"/>
          </a:xfrm>
          <a:prstGeom prst="rect">
            <a:avLst/>
          </a:prstGeom>
        </p:spPr>
      </p:pic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D2A58683-14F0-940C-2774-C6F791BB22AC}"/>
              </a:ext>
            </a:extLst>
          </p:cNvPr>
          <p:cNvCxnSpPr/>
          <p:nvPr/>
        </p:nvCxnSpPr>
        <p:spPr>
          <a:xfrm>
            <a:off x="2647503" y="3000375"/>
            <a:ext cx="1119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Demo Short</a:t>
            </a:r>
            <a:endParaRPr b="1" dirty="0"/>
          </a:p>
        </p:txBody>
      </p:sp>
      <p:cxnSp>
        <p:nvCxnSpPr>
          <p:cNvPr id="258" name="Google Shape;258;p35"/>
          <p:cNvCxnSpPr/>
          <p:nvPr/>
        </p:nvCxnSpPr>
        <p:spPr>
          <a:xfrm>
            <a:off x="4282600" y="1214850"/>
            <a:ext cx="1390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98EBDBC-7E03-2365-ED88-83899A88BE68}"/>
              </a:ext>
            </a:extLst>
          </p:cNvPr>
          <p:cNvSpPr txBox="1"/>
          <p:nvPr/>
        </p:nvSpPr>
        <p:spPr>
          <a:xfrm>
            <a:off x="3248026" y="2417861"/>
            <a:ext cx="58959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youtu.be</a:t>
            </a:r>
            <a:r>
              <a:rPr lang="ko-KR" altLang="en-US" dirty="0"/>
              <a:t>/</a:t>
            </a:r>
            <a:r>
              <a:rPr lang="ko-KR" altLang="en-US" dirty="0" err="1"/>
              <a:t>wOkXtYCHayI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7"/>
          <p:cNvSpPr txBox="1">
            <a:spLocks noGrp="1"/>
          </p:cNvSpPr>
          <p:nvPr>
            <p:ph type="title"/>
          </p:nvPr>
        </p:nvSpPr>
        <p:spPr>
          <a:xfrm>
            <a:off x="1388100" y="1374738"/>
            <a:ext cx="6367800" cy="23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b="1" dirty="0"/>
          </a:p>
        </p:txBody>
      </p:sp>
      <p:cxnSp>
        <p:nvCxnSpPr>
          <p:cNvPr id="531" name="Google Shape;531;p47"/>
          <p:cNvCxnSpPr/>
          <p:nvPr/>
        </p:nvCxnSpPr>
        <p:spPr>
          <a:xfrm>
            <a:off x="2756850" y="3814900"/>
            <a:ext cx="36303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300551" y="2641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</a:t>
            </a:r>
            <a:r>
              <a:rPr lang="en-US" dirty="0" err="1"/>
              <a:t>atabase</a:t>
            </a:r>
            <a:r>
              <a:rPr lang="en-US" dirty="0"/>
              <a:t> Schema</a:t>
            </a:r>
            <a:endParaRPr b="1" dirty="0"/>
          </a:p>
        </p:txBody>
      </p:sp>
      <p:cxnSp>
        <p:nvCxnSpPr>
          <p:cNvPr id="193" name="Google Shape;193;p31"/>
          <p:cNvCxnSpPr/>
          <p:nvPr/>
        </p:nvCxnSpPr>
        <p:spPr>
          <a:xfrm>
            <a:off x="3167900" y="1202575"/>
            <a:ext cx="31092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800DEF12-1D63-0264-8F23-8472E2564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680" y="1202575"/>
            <a:ext cx="4940640" cy="36767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/>
          <p:nvPr/>
        </p:nvSpPr>
        <p:spPr>
          <a:xfrm>
            <a:off x="720000" y="1604252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07" name="Google Shape;207;p32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Normalization</a:t>
            </a:r>
            <a:endParaRPr b="1" dirty="0"/>
          </a:p>
        </p:txBody>
      </p:sp>
      <p:sp>
        <p:nvSpPr>
          <p:cNvPr id="208" name="Google Shape;208;p32"/>
          <p:cNvSpPr/>
          <p:nvPr/>
        </p:nvSpPr>
        <p:spPr>
          <a:xfrm>
            <a:off x="720003" y="2608038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11" name="Google Shape;211;p32"/>
          <p:cNvCxnSpPr/>
          <p:nvPr/>
        </p:nvCxnSpPr>
        <p:spPr>
          <a:xfrm>
            <a:off x="4506750" y="1210600"/>
            <a:ext cx="20058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32"/>
          <p:cNvSpPr txBox="1">
            <a:spLocks noGrp="1"/>
          </p:cNvSpPr>
          <p:nvPr>
            <p:ph type="title" idx="2"/>
          </p:nvPr>
        </p:nvSpPr>
        <p:spPr>
          <a:xfrm>
            <a:off x="867299" y="1667732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1NF</a:t>
            </a:r>
          </a:p>
        </p:txBody>
      </p:sp>
      <p:sp>
        <p:nvSpPr>
          <p:cNvPr id="213" name="Google Shape;213;p32"/>
          <p:cNvSpPr txBox="1">
            <a:spLocks noGrp="1"/>
          </p:cNvSpPr>
          <p:nvPr>
            <p:ph type="title" idx="4"/>
          </p:nvPr>
        </p:nvSpPr>
        <p:spPr>
          <a:xfrm>
            <a:off x="867299" y="264742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2NF</a:t>
            </a:r>
            <a:endParaRPr sz="2000" dirty="0"/>
          </a:p>
        </p:txBody>
      </p:sp>
      <p:sp>
        <p:nvSpPr>
          <p:cNvPr id="26" name="Google Shape;212;p32">
            <a:extLst>
              <a:ext uri="{FF2B5EF4-FFF2-40B4-BE49-F238E27FC236}">
                <a16:creationId xmlns:a16="http://schemas.microsoft.com/office/drawing/2014/main" id="{090FEA9A-C60B-3EAC-E823-26768A9E5C16}"/>
              </a:ext>
            </a:extLst>
          </p:cNvPr>
          <p:cNvSpPr txBox="1">
            <a:spLocks/>
          </p:cNvSpPr>
          <p:nvPr/>
        </p:nvSpPr>
        <p:spPr>
          <a:xfrm>
            <a:off x="1990390" y="2562797"/>
            <a:ext cx="6653236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" sz="2000" dirty="0"/>
              <a:t> Satisfies 1NF and no Partial Dependencies </a:t>
            </a:r>
            <a:r>
              <a:rPr lang="en" sz="2000" dirty="0">
                <a:sym typeface="Wingdings" pitchFamily="2" charset="2"/>
              </a:rPr>
              <a:t></a:t>
            </a:r>
            <a:r>
              <a:rPr lang="en" sz="2000" dirty="0"/>
              <a:t> Values depend on the whole of every candidate key.</a:t>
            </a:r>
          </a:p>
          <a:p>
            <a:endParaRPr lang="en" sz="2000" dirty="0"/>
          </a:p>
        </p:txBody>
      </p:sp>
      <p:sp>
        <p:nvSpPr>
          <p:cNvPr id="27" name="Google Shape;214;p32">
            <a:extLst>
              <a:ext uri="{FF2B5EF4-FFF2-40B4-BE49-F238E27FC236}">
                <a16:creationId xmlns:a16="http://schemas.microsoft.com/office/drawing/2014/main" id="{BFB261E9-9247-CDEA-DD0D-CF48237310CE}"/>
              </a:ext>
            </a:extLst>
          </p:cNvPr>
          <p:cNvSpPr txBox="1">
            <a:spLocks/>
          </p:cNvSpPr>
          <p:nvPr/>
        </p:nvSpPr>
        <p:spPr>
          <a:xfrm>
            <a:off x="1884589" y="1604252"/>
            <a:ext cx="5922968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" sz="2000" dirty="0"/>
              <a:t>The domains of all attributes are atomic </a:t>
            </a:r>
            <a:r>
              <a:rPr lang="en" sz="2000" dirty="0">
                <a:sym typeface="Wingdings" pitchFamily="2" charset="2"/>
              </a:rPr>
              <a:t></a:t>
            </a:r>
            <a:r>
              <a:rPr lang="en" sz="2000" dirty="0"/>
              <a:t> </a:t>
            </a:r>
          </a:p>
          <a:p>
            <a:r>
              <a:rPr lang="en" sz="2000" dirty="0"/>
              <a:t>not exist duplicate tuples.</a:t>
            </a:r>
          </a:p>
          <a:p>
            <a:endParaRPr lang="en" sz="2000" dirty="0"/>
          </a:p>
        </p:txBody>
      </p:sp>
      <p:sp>
        <p:nvSpPr>
          <p:cNvPr id="2" name="Google Shape;210;p32">
            <a:extLst>
              <a:ext uri="{FF2B5EF4-FFF2-40B4-BE49-F238E27FC236}">
                <a16:creationId xmlns:a16="http://schemas.microsoft.com/office/drawing/2014/main" id="{B53B6512-1237-F5BE-69B1-BCDB9F68BFC6}"/>
              </a:ext>
            </a:extLst>
          </p:cNvPr>
          <p:cNvSpPr/>
          <p:nvPr/>
        </p:nvSpPr>
        <p:spPr>
          <a:xfrm>
            <a:off x="720000" y="3616071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" name="Google Shape;215;p32">
            <a:extLst>
              <a:ext uri="{FF2B5EF4-FFF2-40B4-BE49-F238E27FC236}">
                <a16:creationId xmlns:a16="http://schemas.microsoft.com/office/drawing/2014/main" id="{30C93DF4-F205-777A-125D-400FD25D6ECF}"/>
              </a:ext>
            </a:extLst>
          </p:cNvPr>
          <p:cNvSpPr txBox="1">
            <a:spLocks/>
          </p:cNvSpPr>
          <p:nvPr/>
        </p:nvSpPr>
        <p:spPr>
          <a:xfrm>
            <a:off x="867300" y="3682628"/>
            <a:ext cx="7038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" sz="2000" dirty="0"/>
              <a:t>3NF</a:t>
            </a:r>
          </a:p>
        </p:txBody>
      </p:sp>
      <p:sp>
        <p:nvSpPr>
          <p:cNvPr id="4" name="Google Shape;212;p32">
            <a:extLst>
              <a:ext uri="{FF2B5EF4-FFF2-40B4-BE49-F238E27FC236}">
                <a16:creationId xmlns:a16="http://schemas.microsoft.com/office/drawing/2014/main" id="{F8CB8E3C-9B91-9E8E-5B04-FAC01519085D}"/>
              </a:ext>
            </a:extLst>
          </p:cNvPr>
          <p:cNvSpPr txBox="1">
            <a:spLocks/>
          </p:cNvSpPr>
          <p:nvPr/>
        </p:nvSpPr>
        <p:spPr>
          <a:xfrm>
            <a:off x="1808910" y="3639820"/>
            <a:ext cx="6653236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" sz="2000" dirty="0"/>
              <a:t>Satisfies 2NF and no Transitive Dependencies </a:t>
            </a:r>
            <a:r>
              <a:rPr lang="en" sz="2000" dirty="0">
                <a:sym typeface="Wingdings" pitchFamily="2" charset="2"/>
              </a:rPr>
              <a:t></a:t>
            </a:r>
          </a:p>
          <a:p>
            <a:r>
              <a:rPr lang="en" sz="2000" dirty="0">
                <a:sym typeface="Wingdings" pitchFamily="2" charset="2"/>
              </a:rPr>
              <a:t>Values depend only on Candidate keys</a:t>
            </a:r>
            <a:endParaRPr lang="en" sz="2000" dirty="0"/>
          </a:p>
          <a:p>
            <a:endParaRPr lang="e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Normalization</a:t>
            </a:r>
            <a:endParaRPr b="1" dirty="0"/>
          </a:p>
        </p:txBody>
      </p:sp>
      <p:sp>
        <p:nvSpPr>
          <p:cNvPr id="208" name="Google Shape;208;p32"/>
          <p:cNvSpPr/>
          <p:nvPr/>
        </p:nvSpPr>
        <p:spPr>
          <a:xfrm>
            <a:off x="720003" y="1569813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11" name="Google Shape;211;p32"/>
          <p:cNvCxnSpPr/>
          <p:nvPr/>
        </p:nvCxnSpPr>
        <p:spPr>
          <a:xfrm>
            <a:off x="4506750" y="1210600"/>
            <a:ext cx="20058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213;p32"/>
          <p:cNvSpPr txBox="1">
            <a:spLocks noGrp="1"/>
          </p:cNvSpPr>
          <p:nvPr>
            <p:ph type="title" idx="4"/>
          </p:nvPr>
        </p:nvSpPr>
        <p:spPr>
          <a:xfrm>
            <a:off x="757214" y="1636370"/>
            <a:ext cx="941611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BCNF</a:t>
            </a:r>
            <a:endParaRPr sz="2000" dirty="0"/>
          </a:p>
        </p:txBody>
      </p:sp>
      <p:sp>
        <p:nvSpPr>
          <p:cNvPr id="26" name="Google Shape;212;p32">
            <a:extLst>
              <a:ext uri="{FF2B5EF4-FFF2-40B4-BE49-F238E27FC236}">
                <a16:creationId xmlns:a16="http://schemas.microsoft.com/office/drawing/2014/main" id="{090FEA9A-C60B-3EAC-E823-26768A9E5C16}"/>
              </a:ext>
            </a:extLst>
          </p:cNvPr>
          <p:cNvSpPr txBox="1">
            <a:spLocks/>
          </p:cNvSpPr>
          <p:nvPr/>
        </p:nvSpPr>
        <p:spPr>
          <a:xfrm>
            <a:off x="1980865" y="1569812"/>
            <a:ext cx="6744036" cy="3221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l"/>
            <a:r>
              <a:rPr lang="en" sz="1400" dirty="0"/>
              <a:t>user table : </a:t>
            </a:r>
            <a:r>
              <a:rPr lang="en" sz="1400" dirty="0" err="1"/>
              <a:t>user_id</a:t>
            </a:r>
            <a:r>
              <a:rPr lang="en" sz="1400" dirty="0"/>
              <a:t> is the candidate key, and all other attributes are dependent on it, so it satisfies BCNF.</a:t>
            </a:r>
          </a:p>
          <a:p>
            <a:pPr algn="l"/>
            <a:endParaRPr lang="en" sz="1400" dirty="0"/>
          </a:p>
          <a:p>
            <a:pPr algn="l"/>
            <a:r>
              <a:rPr lang="en" sz="1400" dirty="0"/>
              <a:t>Follow Table : satisfies BCNF because </a:t>
            </a:r>
            <a:r>
              <a:rPr lang="en" sz="1400" dirty="0" err="1"/>
              <a:t>follow_id</a:t>
            </a:r>
            <a:r>
              <a:rPr lang="en" sz="1400" dirty="0"/>
              <a:t> is the candidate key and there is no dependency other than </a:t>
            </a:r>
            <a:r>
              <a:rPr lang="en" sz="1400" dirty="0" err="1"/>
              <a:t>following_id</a:t>
            </a:r>
            <a:r>
              <a:rPr lang="en" sz="1400" dirty="0"/>
              <a:t> being dependent on </a:t>
            </a:r>
            <a:r>
              <a:rPr lang="en" sz="1400" dirty="0" err="1"/>
              <a:t>user_id</a:t>
            </a:r>
            <a:r>
              <a:rPr lang="en" sz="1400" dirty="0"/>
              <a:t>.</a:t>
            </a:r>
          </a:p>
          <a:p>
            <a:pPr algn="l"/>
            <a:endParaRPr lang="en" sz="1400" dirty="0"/>
          </a:p>
          <a:p>
            <a:pPr algn="l"/>
            <a:r>
              <a:rPr lang="en" sz="1400" dirty="0"/>
              <a:t>Post Table : </a:t>
            </a:r>
            <a:r>
              <a:rPr lang="en" sz="1400" dirty="0" err="1"/>
              <a:t>post_id</a:t>
            </a:r>
            <a:r>
              <a:rPr lang="en" sz="1400" dirty="0"/>
              <a:t> is the candidate key, and all other attributes are dependent on it, so it satisfies BCNF.</a:t>
            </a:r>
          </a:p>
          <a:p>
            <a:pPr algn="l"/>
            <a:endParaRPr lang="en" sz="1400" dirty="0"/>
          </a:p>
          <a:p>
            <a:pPr algn="l"/>
            <a:r>
              <a:rPr lang="en" sz="1400" dirty="0"/>
              <a:t>Comment table : </a:t>
            </a:r>
            <a:r>
              <a:rPr lang="en" sz="1400" dirty="0" err="1"/>
              <a:t>comment_id</a:t>
            </a:r>
            <a:r>
              <a:rPr lang="en" sz="1400" dirty="0"/>
              <a:t> is the candidate key, and all other properties are dependent on it, so it satisfies the BCNF.</a:t>
            </a:r>
          </a:p>
        </p:txBody>
      </p:sp>
    </p:spTree>
    <p:extLst>
      <p:ext uri="{BB962C8B-B14F-4D97-AF65-F5344CB8AC3E}">
        <p14:creationId xmlns:p14="http://schemas.microsoft.com/office/powerpoint/2010/main" val="269664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300551" y="2641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Database schema</a:t>
            </a:r>
            <a:endParaRPr b="1" dirty="0"/>
          </a:p>
        </p:txBody>
      </p:sp>
      <p:cxnSp>
        <p:nvCxnSpPr>
          <p:cNvPr id="193" name="Google Shape;193;p31"/>
          <p:cNvCxnSpPr/>
          <p:nvPr/>
        </p:nvCxnSpPr>
        <p:spPr>
          <a:xfrm>
            <a:off x="3167900" y="1202575"/>
            <a:ext cx="31092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9C170D4-0104-813F-BCA6-D88F714C9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1319862"/>
            <a:ext cx="5295900" cy="344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67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320858" y="1669926"/>
            <a:ext cx="2502283" cy="1478212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2391899" y="1988132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b="1"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5040750" y="330362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>
            <a:spLocks noGrp="1"/>
          </p:cNvSpPr>
          <p:nvPr>
            <p:ph type="title"/>
          </p:nvPr>
        </p:nvSpPr>
        <p:spPr>
          <a:xfrm>
            <a:off x="4474700" y="38488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Login, sign up</a:t>
            </a:r>
            <a:endParaRPr b="1" dirty="0"/>
          </a:p>
        </p:txBody>
      </p:sp>
      <p:cxnSp>
        <p:nvCxnSpPr>
          <p:cNvPr id="231" name="Google Shape;231;p34"/>
          <p:cNvCxnSpPr/>
          <p:nvPr/>
        </p:nvCxnSpPr>
        <p:spPr>
          <a:xfrm>
            <a:off x="5039300" y="2325725"/>
            <a:ext cx="101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그림 3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7F669D04-30FF-9197-B682-7310588521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3" t="12661" r="7725" b="15797"/>
          <a:stretch/>
        </p:blipFill>
        <p:spPr>
          <a:xfrm>
            <a:off x="4474700" y="1639476"/>
            <a:ext cx="2291851" cy="1447799"/>
          </a:xfrm>
          <a:prstGeom prst="rect">
            <a:avLst/>
          </a:prstGeom>
        </p:spPr>
      </p:pic>
      <p:pic>
        <p:nvPicPr>
          <p:cNvPr id="5" name="그림 4" descr="텍스트, 스크린샷, 소프트웨어, 디자인이(가) 표시된 사진&#10;&#10;자동 생성된 설명">
            <a:extLst>
              <a:ext uri="{FF2B5EF4-FFF2-40B4-BE49-F238E27FC236}">
                <a16:creationId xmlns:a16="http://schemas.microsoft.com/office/drawing/2014/main" id="{DB8042F4-D178-BDA4-E214-BDEB151CEA1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" t="3683" r="7458" b="4932"/>
          <a:stretch/>
        </p:blipFill>
        <p:spPr>
          <a:xfrm>
            <a:off x="2044618" y="720725"/>
            <a:ext cx="1719531" cy="3702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>
            <a:spLocks noGrp="1"/>
          </p:cNvSpPr>
          <p:nvPr>
            <p:ph type="title"/>
          </p:nvPr>
        </p:nvSpPr>
        <p:spPr>
          <a:xfrm>
            <a:off x="2914650" y="3848825"/>
            <a:ext cx="592025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Logout, withdraw</a:t>
            </a:r>
            <a:endParaRPr b="1" dirty="0"/>
          </a:p>
        </p:txBody>
      </p:sp>
      <p:cxnSp>
        <p:nvCxnSpPr>
          <p:cNvPr id="231" name="Google Shape;231;p34"/>
          <p:cNvCxnSpPr/>
          <p:nvPr/>
        </p:nvCxnSpPr>
        <p:spPr>
          <a:xfrm>
            <a:off x="5039300" y="2325725"/>
            <a:ext cx="101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8CEDB70-9356-A3D5-3B5B-BF27C427C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26" y="934551"/>
            <a:ext cx="3540125" cy="236324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6D90601-74CF-E236-BDE9-6DE7F35B6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300" y="587043"/>
            <a:ext cx="2936875" cy="14152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74660D-35C4-A7FE-C653-EA467475B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9300" y="2325724"/>
            <a:ext cx="2131000" cy="140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5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" name="Google Shape;265;p36"/>
          <p:cNvCxnSpPr/>
          <p:nvPr/>
        </p:nvCxnSpPr>
        <p:spPr>
          <a:xfrm>
            <a:off x="4899050" y="3471088"/>
            <a:ext cx="15159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229;p34">
            <a:extLst>
              <a:ext uri="{FF2B5EF4-FFF2-40B4-BE49-F238E27FC236}">
                <a16:creationId xmlns:a16="http://schemas.microsoft.com/office/drawing/2014/main" id="{B56EBC7B-F1D4-5566-3928-EC6E3C4793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99050" y="3999879"/>
            <a:ext cx="4596274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Follow</a:t>
            </a:r>
            <a:endParaRPr sz="48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9B0833-9D15-0D01-4443-1100A8576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48" y="660451"/>
            <a:ext cx="2466975" cy="33640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EDB0E64-5470-74EB-75AD-F2F388190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636" y="614650"/>
            <a:ext cx="2518728" cy="34098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036F44-ADE3-E5BA-37F8-3EEEA223C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2277" y="614650"/>
            <a:ext cx="2518728" cy="33852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stel Minimalist Elegant Lines Portfolio by Slidesgo">
  <a:themeElements>
    <a:clrScheme name="Simple Light">
      <a:dk1>
        <a:srgbClr val="191919"/>
      </a:dk1>
      <a:lt1>
        <a:srgbClr val="E7E4F1"/>
      </a:lt1>
      <a:dk2>
        <a:srgbClr val="F5F3ED"/>
      </a:dk2>
      <a:lt2>
        <a:srgbClr val="FFE0A7"/>
      </a:lt2>
      <a:accent1>
        <a:srgbClr val="F9CFD0"/>
      </a:accent1>
      <a:accent2>
        <a:srgbClr val="D9CFDE"/>
      </a:accent2>
      <a:accent3>
        <a:srgbClr val="D2DAE9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197</Words>
  <Application>Microsoft Macintosh PowerPoint</Application>
  <PresentationFormat>화면 슬라이드 쇼(16:9)</PresentationFormat>
  <Paragraphs>30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Hiragino Kaku Gothic StdN W8</vt:lpstr>
      <vt:lpstr>Abril Fatface</vt:lpstr>
      <vt:lpstr>Arial</vt:lpstr>
      <vt:lpstr>Catamaran</vt:lpstr>
      <vt:lpstr>Lexend Deca</vt:lpstr>
      <vt:lpstr>Pastel Minimalist Elegant Lines Portfolio by Slidesgo</vt:lpstr>
      <vt:lpstr>Database Termproject</vt:lpstr>
      <vt:lpstr>Database Schema</vt:lpstr>
      <vt:lpstr>Normalization</vt:lpstr>
      <vt:lpstr>Normalization</vt:lpstr>
      <vt:lpstr>Final Database schema</vt:lpstr>
      <vt:lpstr>Demo</vt:lpstr>
      <vt:lpstr>Login, sign up</vt:lpstr>
      <vt:lpstr>Logout, withdraw</vt:lpstr>
      <vt:lpstr>Follow</vt:lpstr>
      <vt:lpstr>Post</vt:lpstr>
      <vt:lpstr>Demo Short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Termproject</dc:title>
  <cp:lastModifiedBy>송민규</cp:lastModifiedBy>
  <cp:revision>3</cp:revision>
  <dcterms:modified xsi:type="dcterms:W3CDTF">2023-12-03T13:06:48Z</dcterms:modified>
</cp:coreProperties>
</file>