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71" r:id="rId6"/>
    <p:sldId id="273" r:id="rId7"/>
    <p:sldId id="261" r:id="rId8"/>
    <p:sldId id="260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2"/>
    <p:restoredTop sz="94692"/>
  </p:normalViewPr>
  <p:slideViewPr>
    <p:cSldViewPr snapToGrid="0">
      <p:cViewPr>
        <p:scale>
          <a:sx n="94" d="100"/>
          <a:sy n="94" d="100"/>
        </p:scale>
        <p:origin x="14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FCFS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AVG Waiting time</c:v>
                </c:pt>
                <c:pt idx="1">
                  <c:v>AVG Response time</c:v>
                </c:pt>
                <c:pt idx="2">
                  <c:v>AVG Turnaround time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50.75</c:v>
                </c:pt>
                <c:pt idx="1">
                  <c:v>50.75</c:v>
                </c:pt>
                <c:pt idx="2">
                  <c:v>94.5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D9-094B-9341-91F4A27FD4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AVG Waiting time</c:v>
                </c:pt>
                <c:pt idx="1">
                  <c:v>AVG Response time</c:v>
                </c:pt>
                <c:pt idx="2">
                  <c:v>AVG Turnaround time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94.5</c:v>
                </c:pt>
                <c:pt idx="1">
                  <c:v>7</c:v>
                </c:pt>
                <c:pt idx="2">
                  <c:v>138.25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D9-094B-9341-91F4A27FD4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PRIOR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AVG Waiting time</c:v>
                </c:pt>
                <c:pt idx="1">
                  <c:v>AVG Response time</c:v>
                </c:pt>
                <c:pt idx="2">
                  <c:v>AVG Turnaround time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58.25</c:v>
                </c:pt>
                <c:pt idx="1">
                  <c:v>58.25</c:v>
                </c:pt>
                <c:pt idx="2">
                  <c:v>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D9-094B-9341-91F4A27FD4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6991936"/>
        <c:axId val="2039972351"/>
      </c:barChart>
      <c:catAx>
        <c:axId val="426991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039972351"/>
        <c:crosses val="autoZero"/>
        <c:auto val="1"/>
        <c:lblAlgn val="ctr"/>
        <c:lblOffset val="100"/>
        <c:noMultiLvlLbl val="0"/>
      </c:catAx>
      <c:valAx>
        <c:axId val="20399723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6991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FCFS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AVG Waiting time</c:v>
                </c:pt>
                <c:pt idx="1">
                  <c:v>AVG Response time</c:v>
                </c:pt>
                <c:pt idx="2">
                  <c:v>AVG Turnaround time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6.8</c:v>
                </c:pt>
                <c:pt idx="1">
                  <c:v>6.8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15-AF4D-86C3-9DF4C0883B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AVG Waiting time</c:v>
                </c:pt>
                <c:pt idx="1">
                  <c:v>AVG Response time</c:v>
                </c:pt>
                <c:pt idx="2">
                  <c:v>AVG Turnaround time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7.6</c:v>
                </c:pt>
                <c:pt idx="1">
                  <c:v>4.8</c:v>
                </c:pt>
                <c:pt idx="2">
                  <c:v>11.8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15-AF4D-86C3-9DF4C0883B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PRIOR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AVG Waiting time</c:v>
                </c:pt>
                <c:pt idx="1">
                  <c:v>AVG Response time</c:v>
                </c:pt>
                <c:pt idx="2">
                  <c:v>AVG Turnaround time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6.2</c:v>
                </c:pt>
                <c:pt idx="1">
                  <c:v>6.2</c:v>
                </c:pt>
                <c:pt idx="2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15-AF4D-86C3-9DF4C0883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8167759"/>
        <c:axId val="1757620319"/>
      </c:barChart>
      <c:catAx>
        <c:axId val="1758167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7620319"/>
        <c:crosses val="autoZero"/>
        <c:auto val="1"/>
        <c:lblAlgn val="ctr"/>
        <c:lblOffset val="100"/>
        <c:noMultiLvlLbl val="0"/>
      </c:catAx>
      <c:valAx>
        <c:axId val="1757620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8167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701362088858895E-2"/>
          <c:y val="4.2546591478367896E-2"/>
          <c:w val="0.94313410433070866"/>
          <c:h val="0.7239610775122368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FCFS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AVG Waiting time</c:v>
                </c:pt>
                <c:pt idx="1">
                  <c:v>AVG Response time</c:v>
                </c:pt>
                <c:pt idx="2">
                  <c:v>AVG Turnaround time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13.75</c:v>
                </c:pt>
                <c:pt idx="1">
                  <c:v>13.75</c:v>
                </c:pt>
                <c:pt idx="2">
                  <c:v>18.12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5A-C44A-AD60-647354B508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AVG Waiting time</c:v>
                </c:pt>
                <c:pt idx="1">
                  <c:v>AVG Response time</c:v>
                </c:pt>
                <c:pt idx="2">
                  <c:v>AVG Turnaround time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14.75</c:v>
                </c:pt>
                <c:pt idx="1">
                  <c:v>12.5</c:v>
                </c:pt>
                <c:pt idx="2">
                  <c:v>19.12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5A-C44A-AD60-647354B508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PRIOR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AVG Waiting time</c:v>
                </c:pt>
                <c:pt idx="1">
                  <c:v>AVG Response time</c:v>
                </c:pt>
                <c:pt idx="2">
                  <c:v>AVG Turnaround time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11.25</c:v>
                </c:pt>
                <c:pt idx="1">
                  <c:v>10.25</c:v>
                </c:pt>
                <c:pt idx="2">
                  <c:v>15.62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5A-C44A-AD60-647354B50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14538015"/>
        <c:axId val="1814559295"/>
      </c:barChart>
      <c:catAx>
        <c:axId val="181453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4559295"/>
        <c:crosses val="autoZero"/>
        <c:auto val="1"/>
        <c:lblAlgn val="ctr"/>
        <c:lblOffset val="100"/>
        <c:noMultiLvlLbl val="0"/>
      </c:catAx>
      <c:valAx>
        <c:axId val="1814559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81453801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97342-41C0-3032-7696-FFD7E810B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3B39CA-F299-3613-43F4-A6AD958CA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79543C-56DF-90FB-291C-9DEE3841D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1F65-DF2C-3B4D-AC1F-8ED56140929B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0A5DD-C858-9385-A0DE-05EE3841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88FCF6-2428-4994-3619-4C40F50D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681-BE47-6C48-BC1F-F27CC369B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638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20EC9-005F-0250-C383-9189730B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ABAB61-194B-CDD5-112D-3C7C5DFDA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DC573D-01C8-8D56-4FF9-CC81013D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1F65-DF2C-3B4D-AC1F-8ED56140929B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86B0BD-0C72-72E2-262D-4AAF6D85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527649-5CC8-7593-5383-31F6F6354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681-BE47-6C48-BC1F-F27CC369B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4916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3015FD8-F1E2-1BEA-BE0E-6DADB312B4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C9A504-4C78-BAB8-2CD3-27F2EA675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E81DA9-ECB1-1D62-C9FB-D44D5355E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1F65-DF2C-3B4D-AC1F-8ED56140929B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E6D572-9036-11F4-50AF-3E081D3EA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9E5BC-4F99-3F51-D0C4-D3C7D14F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681-BE47-6C48-BC1F-F27CC369B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200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F08BA-36FE-B23B-EE4B-3B4CFF0E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BC1D0-FD79-E5FC-243E-17E37D5EA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78DD5F-AFFA-A926-C051-A94668E50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1F65-DF2C-3B4D-AC1F-8ED56140929B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7544CA-B055-951B-5054-F7A702706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EE83D6-F298-9A20-B3ED-6467D5EA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681-BE47-6C48-BC1F-F27CC369B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1360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644B7-9793-4F6F-0DDC-844484524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A8A60-913F-4ABC-51E3-D946409FF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64E13-72F1-EFDA-5921-5E53A3B3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1F65-DF2C-3B4D-AC1F-8ED56140929B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83D1E-2175-2F02-0B9E-DE14E542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D0BA7-9FA6-190C-DD8F-EFD7AF59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681-BE47-6C48-BC1F-F27CC369B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5654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3D6C5-911B-6153-06E1-41819371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98CD93-F004-1D98-6B4B-FC264332B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6432FD-EF5A-197C-9B29-3D7E88FD4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060B2-3881-E0B2-B0A3-8EC9531F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1F65-DF2C-3B4D-AC1F-8ED56140929B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28556-1209-2FC1-8A4E-827A93E2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19E84-D541-2433-2F16-7B0017F0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681-BE47-6C48-BC1F-F27CC369B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7531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FC382-742B-A81F-BB1F-98377102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E7077C-DF25-D35A-104A-1A6DA8444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CA4DF0-485A-F7FB-40AD-FE5BEA08C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EA1D47-D640-0F6C-399E-83B483CB2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9E71C1-FE3E-066B-6E34-14CB5B4CE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6366A6E-BBEB-BE34-6776-AA6925F20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1F65-DF2C-3B4D-AC1F-8ED56140929B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A6495E-58B8-32C0-05CE-0285EAA7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D40671-A658-4CC6-F111-78AE42EF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681-BE47-6C48-BC1F-F27CC369B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7146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A3DC3-4083-40AE-C170-FB872429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CA55F1-8F1E-0A7E-4AB8-9E909179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1F65-DF2C-3B4D-AC1F-8ED56140929B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742B43-E50F-AD75-3DF7-5D71400B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CB789A-3201-21CA-1832-F3BD4C4E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681-BE47-6C48-BC1F-F27CC369B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865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E12108-D9D3-7031-0951-13E4A207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1F65-DF2C-3B4D-AC1F-8ED56140929B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084CCC-27EA-0E4D-176B-789FBC7D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3F78AB-312D-01F3-FC39-FD6E08A6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681-BE47-6C48-BC1F-F27CC369B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415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C7DEF-93B3-035F-F7EF-65C02A75D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E81DD8-6EDF-9785-AF49-366684C3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6A463C-C56D-E840-D468-3297D49E4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3C5A66-CD54-16E7-98DB-0607715E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1F65-DF2C-3B4D-AC1F-8ED56140929B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59A5E-06D4-3235-0AFE-DDE0329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1A3DC4-EC55-F3EB-81C1-B716D014A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681-BE47-6C48-BC1F-F27CC369B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101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46EE7-AB62-9791-7EAF-B791C4D4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75576F-8933-09CE-E8DE-CF657C0E12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C42472-4A4D-F04C-3E12-8AB3C3F50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5A2754-78A2-3C31-BDF9-1388F1A3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1F65-DF2C-3B4D-AC1F-8ED56140929B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A287F9-7F16-4842-A089-D4C3CB77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D5FD5C-A3E6-4153-532D-677432A3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09681-BE47-6C48-BC1F-F27CC369B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25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8A02AE-2DD6-DB5F-A2E7-D9135ABE3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EAD12F-C033-CC1E-72B4-4AF475BA3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69AF7-44CD-C73F-A34E-B678A131B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71F65-DF2C-3B4D-AC1F-8ED56140929B}" type="datetimeFigureOut">
              <a:rPr kumimoji="1" lang="ko-KR" altLang="en-US" smtClean="0"/>
              <a:t>2025. 5. 17.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55A55-EF1C-1928-C2BF-64BA33736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340C3-3FB8-EBCA-FC25-3ADFEEC30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09681-BE47-6C48-BC1F-F27CC369B35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596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9BC19E-FD07-2B1D-0694-F3F1F04B6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kumimoji="1" lang="en-US" altLang="ko-KR" sz="480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Programming Assignment #3</a:t>
            </a:r>
            <a:br>
              <a:rPr kumimoji="1" lang="en-US" altLang="ko-KR" sz="480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</a:br>
            <a:r>
              <a:rPr kumimoji="1" lang="en-US" altLang="ko-KR" sz="4800">
                <a:solidFill>
                  <a:srgbClr val="FFFFFF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CPU Scheduling</a:t>
            </a:r>
            <a:endParaRPr kumimoji="1" lang="ko-KR" altLang="en-US" sz="4800">
              <a:solidFill>
                <a:srgbClr val="FFFFFF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BB24DD-81E3-9818-FD34-4E925A312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kumimoji="1" lang="en-US" altLang="ko-KR"/>
          </a:p>
          <a:p>
            <a:pPr algn="l"/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202035510</a:t>
            </a:r>
            <a:r>
              <a:rPr kumimoji="1" lang="ko-KR" altLang="en-US" dirty="0">
                <a:latin typeface="Batang" panose="02030600000101010101" pitchFamily="18" charset="-127"/>
                <a:ea typeface="Batang" panose="02030600000101010101" pitchFamily="18" charset="-127"/>
              </a:rPr>
              <a:t> 김유현</a:t>
            </a:r>
            <a:endParaRPr kumimoji="1" lang="ko-KR" altLang="en-US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381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0FDB5-B29E-1DD2-90DB-30206E743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758EE-FAC0-62B8-C2BD-565CFDF9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37" y="226904"/>
            <a:ext cx="10515600" cy="454134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Batang" panose="02030600000101010101" pitchFamily="18" charset="-127"/>
                <a:ea typeface="Batang" panose="02030600000101010101" pitchFamily="18" charset="-127"/>
              </a:rPr>
              <a:t>Performance Results – Case3</a:t>
            </a:r>
            <a:endParaRPr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93A1A930-A955-CB51-A67B-1DA5F2D0F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930"/>
            <a:ext cx="11272130" cy="5733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1" dirty="0">
                <a:latin typeface="Batang" panose="02030600000101010101" pitchFamily="18" charset="-127"/>
                <a:ea typeface="Batang" panose="02030600000101010101" pitchFamily="18" charset="-127"/>
              </a:rPr>
              <a:t>- </a:t>
            </a:r>
            <a:r>
              <a:rPr lang="en-US" altLang="ko-KR" sz="2000" dirty="0">
                <a:latin typeface="Batang" panose="02030600000101010101" pitchFamily="18" charset="-127"/>
                <a:ea typeface="Batang" panose="02030600000101010101" pitchFamily="18" charset="-127"/>
              </a:rPr>
              <a:t>FCFS</a:t>
            </a:r>
          </a:p>
          <a:p>
            <a:pPr>
              <a:buFontTx/>
              <a:buChar char="-"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latin typeface="Batang" panose="02030600000101010101" pitchFamily="18" charset="-127"/>
                <a:ea typeface="Batang" panose="02030600000101010101" pitchFamily="18" charset="-127"/>
              </a:rPr>
              <a:t>RR</a:t>
            </a:r>
          </a:p>
          <a:p>
            <a:pPr>
              <a:buFontTx/>
              <a:buChar char="-"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Batang" panose="02030600000101010101" pitchFamily="18" charset="-127"/>
                <a:ea typeface="Batang" panose="02030600000101010101" pitchFamily="18" charset="-127"/>
              </a:rPr>
              <a:t>- Preemptive Priority </a:t>
            </a:r>
            <a:endParaRPr lang="ko-KR" alt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B897808-94B7-2407-6F06-46A016A17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026841"/>
              </p:ext>
            </p:extLst>
          </p:nvPr>
        </p:nvGraphicFramePr>
        <p:xfrm>
          <a:off x="5894337" y="4639165"/>
          <a:ext cx="62159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331">
                  <a:extLst>
                    <a:ext uri="{9D8B030D-6E8A-4147-A177-3AD203B41FA5}">
                      <a16:colId xmlns:a16="http://schemas.microsoft.com/office/drawing/2014/main" val="3604113527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111824430"/>
                    </a:ext>
                  </a:extLst>
                </a:gridCol>
                <a:gridCol w="1166649">
                  <a:extLst>
                    <a:ext uri="{9D8B030D-6E8A-4147-A177-3AD203B41FA5}">
                      <a16:colId xmlns:a16="http://schemas.microsoft.com/office/drawing/2014/main" val="3007371720"/>
                    </a:ext>
                  </a:extLst>
                </a:gridCol>
                <a:gridCol w="2085427">
                  <a:extLst>
                    <a:ext uri="{9D8B030D-6E8A-4147-A177-3AD203B41FA5}">
                      <a16:colId xmlns:a16="http://schemas.microsoft.com/office/drawing/2014/main" val="1349103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FCFS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RR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Preemptive Priority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2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AVG Waiting time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13.75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14.75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11.25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AVG Response time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13.75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12.50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10.25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2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AVG Turnaround time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18.12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19.12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15.62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083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589ADE0-9F32-8655-C184-AE7009B8747E}"/>
              </a:ext>
            </a:extLst>
          </p:cNvPr>
          <p:cNvSpPr txBox="1"/>
          <p:nvPr/>
        </p:nvSpPr>
        <p:spPr>
          <a:xfrm>
            <a:off x="8177427" y="417751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&lt;Conclusion&gt;</a:t>
            </a:r>
            <a:endParaRPr kumimoji="1" lang="ko-KR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7D50E9E-B5CB-A74D-B759-C75EB9CC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148" y="988265"/>
            <a:ext cx="3904640" cy="12690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165ECE-D13F-F20F-7C70-BE9149D15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48" y="2601193"/>
            <a:ext cx="3904640" cy="12690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5443F8E-B04E-F228-1DA5-A02DCC58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069" y="4639165"/>
            <a:ext cx="4724400" cy="1524000"/>
          </a:xfrm>
          <a:prstGeom prst="rect">
            <a:avLst/>
          </a:prstGeom>
        </p:spPr>
      </p:pic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43A12EEA-1B1A-2FA0-4944-3E8B62253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591397"/>
              </p:ext>
            </p:extLst>
          </p:nvPr>
        </p:nvGraphicFramePr>
        <p:xfrm>
          <a:off x="6580261" y="897930"/>
          <a:ext cx="5265995" cy="29722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8078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790DE-8B8E-27EF-EBF9-3FEC4015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2751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Data Structure</a:t>
            </a:r>
            <a:endParaRPr lang="ko-KR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C1747E0-5198-B3ED-A89F-0AB4F600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7876"/>
            <a:ext cx="11226421" cy="4779087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>
                <a:latin typeface="Batang" panose="02030600000101010101" pitchFamily="18" charset="-127"/>
                <a:ea typeface="Batang" panose="02030600000101010101" pitchFamily="18" charset="-127"/>
              </a:rPr>
              <a:t>Process Control Block</a:t>
            </a:r>
            <a:endParaRPr lang="en-US" altLang="ko-KR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pid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: Unique process identifier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base_prio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: Static priority provided in input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dyn_prio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: Dynamic priority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arrival_time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: Time when process enters the system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burst_time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: Total CPU time required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remaining_time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: CPU time still needed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start time: Time when process first run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finish_time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: Time when process completes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responded: Check process ever run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waiting_time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: Total time spent waiting in ready queue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turnaround_time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: </a:t>
            </a: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Finish_time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 – </a:t>
            </a: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arrival_time</a:t>
            </a:r>
            <a:endParaRPr lang="en-US" altLang="ko-K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timeslice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: Time used in current RR quantum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struct PCB *next: Pointer to next PCB in ready queue</a:t>
            </a:r>
            <a:endParaRPr lang="ko-KR" altLang="en-US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54CF00-29F0-7F58-E1AB-B02C13C6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0" y="153276"/>
            <a:ext cx="61849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98A32-2184-4AB8-5F69-F6D9E1AD6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14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Function</a:t>
            </a:r>
            <a:endParaRPr lang="ko-KR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C863809-C40E-95EC-8C80-8888599F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764"/>
            <a:ext cx="11353800" cy="5044199"/>
          </a:xfrm>
        </p:spPr>
        <p:txBody>
          <a:bodyPr/>
          <a:lstStyle/>
          <a:p>
            <a:r>
              <a:rPr lang="en-US" altLang="ko-KR" sz="2400" dirty="0">
                <a:latin typeface="Batang" panose="02030600000101010101" pitchFamily="18" charset="-127"/>
                <a:ea typeface="Batang" panose="02030600000101010101" pitchFamily="18" charset="-127"/>
              </a:rPr>
              <a:t>enqueue()</a:t>
            </a:r>
          </a:p>
          <a:p>
            <a:pPr marL="0" indent="0">
              <a:buNone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- Manage the ready queue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Insert process p at the end of the queue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O(n) to traverse to end if queue is non-empty</a:t>
            </a:r>
          </a:p>
          <a:p>
            <a:pPr>
              <a:buFontTx/>
              <a:buChar char="-"/>
            </a:pPr>
            <a:endParaRPr lang="en-US" altLang="ko-KR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dequeue_head</a:t>
            </a:r>
            <a:r>
              <a:rPr lang="en-US" altLang="ko-KR" sz="2400" dirty="0"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  <a:endParaRPr lang="en-US" altLang="ko-K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Removes and returns the head of the queue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Returns NULL if empty</a:t>
            </a:r>
          </a:p>
          <a:p>
            <a:pPr>
              <a:buFontTx/>
              <a:buChar char="-"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dequeue_target</a:t>
            </a:r>
            <a:r>
              <a:rPr lang="en-US" altLang="ko-KR" sz="2400" dirty="0"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Removes a specific node ‘t’ anywhere in the queue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Updates pointers to splice it out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0A946E-ED31-F5A6-0F86-5BCEAA35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707" y="-1"/>
            <a:ext cx="4814231" cy="20881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52EF5F-1113-807E-E5EF-8C7975BFF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07" y="2261215"/>
            <a:ext cx="4165600" cy="17526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B83B510-71D7-C0EE-F0F8-609EF70DA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708" y="4186923"/>
            <a:ext cx="4603844" cy="267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8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C2274-953C-85F5-73FD-27C489AF9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B47FB-81C8-731B-D68A-F03FC3F1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2012"/>
            <a:ext cx="10515600" cy="99628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Function</a:t>
            </a:r>
            <a:endParaRPr lang="ko-KR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29B8921-E7F7-D6B3-C018-F5540D4DA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299"/>
            <a:ext cx="11353800" cy="5629701"/>
          </a:xfrm>
        </p:spPr>
        <p:txBody>
          <a:bodyPr>
            <a:normAutofit/>
          </a:bodyPr>
          <a:lstStyle/>
          <a:p>
            <a:r>
              <a:rPr lang="en-US" altLang="ko-KR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aging_update</a:t>
            </a:r>
            <a:r>
              <a:rPr lang="en-US" altLang="ko-KR" sz="2400" dirty="0"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Aging to avoid starvation in priority scheduling</a:t>
            </a:r>
          </a:p>
          <a:p>
            <a:pPr>
              <a:buFontTx/>
              <a:buChar char="-"/>
            </a:pPr>
            <a:endParaRPr lang="en-US" altLang="ko-K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altLang="ko-K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Iterates the entire ready list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Increments each ‘</a:t>
            </a: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waiting_time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’ by 1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Recomputes ‘</a:t>
            </a: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dyn_prio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 = </a:t>
            </a: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base_prio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 + (int)(alpha * </a:t>
            </a: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waiting_time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)’</a:t>
            </a:r>
          </a:p>
          <a:p>
            <a:pPr marL="0" indent="0">
              <a:buNone/>
            </a:pPr>
            <a:endParaRPr lang="en-US" altLang="ko-KR" sz="14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en-US" altLang="ko-KR" sz="2400" dirty="0" err="1">
                <a:latin typeface="Batang" panose="02030600000101010101" pitchFamily="18" charset="-127"/>
                <a:ea typeface="Batang" panose="02030600000101010101" pitchFamily="18" charset="-127"/>
              </a:rPr>
              <a:t>Select_process</a:t>
            </a:r>
            <a:r>
              <a:rPr lang="en-US" altLang="ko-KR" sz="2400" dirty="0">
                <a:latin typeface="Batang" panose="02030600000101010101" pitchFamily="18" charset="-127"/>
                <a:ea typeface="Batang" panose="02030600000101010101" pitchFamily="18" charset="-127"/>
              </a:rPr>
              <a:t>()</a:t>
            </a:r>
          </a:p>
          <a:p>
            <a:pPr marL="0" indent="0">
              <a:buNone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- Choose the next process to run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FCFS &amp; RR: Simply remove the head by ‘</a:t>
            </a: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dequeue_head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()’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Prior: Scan for the highest ’</a:t>
            </a: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dyn_prio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’, remove it with ‘</a:t>
            </a: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dequeue_target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()’ and return it</a:t>
            </a:r>
          </a:p>
          <a:p>
            <a:pPr marL="0" indent="0">
              <a:buNone/>
            </a:pPr>
            <a:endParaRPr lang="en-US" altLang="ko-K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D609AE-4EEA-BF39-1F38-8AA17AA94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34" y="1991664"/>
            <a:ext cx="6709012" cy="12847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C8922CE-604A-DEA3-DFF9-A288941B5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4651" y="3029801"/>
            <a:ext cx="4067349" cy="279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3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221EB-C765-5AA5-CD70-B563D4584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3E853-7169-8F03-09BD-432D6B6BE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Function</a:t>
            </a:r>
            <a:endParaRPr lang="ko-KR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90864B0-B958-6390-EEE7-2E2C7815A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764"/>
            <a:ext cx="11353800" cy="5725236"/>
          </a:xfrm>
        </p:spPr>
        <p:txBody>
          <a:bodyPr/>
          <a:lstStyle/>
          <a:p>
            <a:r>
              <a:rPr lang="en-US" altLang="ko-KR" sz="2000" dirty="0">
                <a:latin typeface="Batang" panose="02030600000101010101" pitchFamily="18" charset="-127"/>
                <a:ea typeface="Batang" panose="02030600000101010101" pitchFamily="18" charset="-127"/>
              </a:rPr>
              <a:t>Simulate()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Run the time-driven simulation for one algorithm</a:t>
            </a:r>
          </a:p>
          <a:p>
            <a:pPr>
              <a:buFontTx/>
              <a:buChar char="-"/>
            </a:pP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Initilaization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: Reset each jobs[</a:t>
            </a: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i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] field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Time Loop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Logging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Statistics: For each job compute, CPU utilization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D4C0A9-BC21-60DD-707A-18E671FA2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77" y="3240542"/>
            <a:ext cx="5281685" cy="19456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4299D2D-976F-7865-E745-DBE51CBB3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6" y="5186149"/>
            <a:ext cx="5281685" cy="167185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945628-0AD9-F516-34B1-1D3EAAF77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895" y="0"/>
            <a:ext cx="5069005" cy="24017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936F40-7B22-2323-904B-36C51E1D8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3894" y="2426737"/>
            <a:ext cx="5069004" cy="20761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D75E9D-67F4-2565-B936-4F1BCD4717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894" y="4527889"/>
            <a:ext cx="5069004" cy="23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70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BF1A-364C-6292-B035-F9D199F74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63C3F-4738-A809-F883-A70E4E8F4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763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Function</a:t>
            </a:r>
            <a:endParaRPr lang="ko-KR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B3FBCDD-9CA5-4C4F-9913-C7E3D5B27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764"/>
            <a:ext cx="11353800" cy="5725236"/>
          </a:xfrm>
        </p:spPr>
        <p:txBody>
          <a:bodyPr/>
          <a:lstStyle/>
          <a:p>
            <a:r>
              <a:rPr lang="en-US" altLang="ko-KR" sz="2000" dirty="0">
                <a:latin typeface="Batang" panose="02030600000101010101" pitchFamily="18" charset="-127"/>
                <a:ea typeface="Batang" panose="02030600000101010101" pitchFamily="18" charset="-127"/>
              </a:rPr>
              <a:t>main()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Parse command line arguments: ‘/scheduler </a:t>
            </a: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input.dat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output.txt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 &lt;</a:t>
            </a:r>
            <a:r>
              <a:rPr lang="en-US" altLang="ko-KR" sz="1600" dirty="0" err="1">
                <a:latin typeface="Batang" panose="02030600000101010101" pitchFamily="18" charset="-127"/>
                <a:ea typeface="Batang" panose="02030600000101010101" pitchFamily="18" charset="-127"/>
              </a:rPr>
              <a:t>RR_quantum</a:t>
            </a: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&gt; &lt;alpha&gt;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Read input file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Open output file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Call simulate() in sequence for FCFS, RR, Preemptive Priority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Close Files and exit</a:t>
            </a:r>
          </a:p>
          <a:p>
            <a:pPr marL="0" indent="0">
              <a:buNone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173703-2697-4C3A-D4E8-A70F66A48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57" y="3261815"/>
            <a:ext cx="5351059" cy="35961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7F5FE2-9B30-3DA7-D6CE-3BFE20624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774" y="2852383"/>
            <a:ext cx="5170226" cy="400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1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03138-864E-7CA0-2039-674614AC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065"/>
            <a:ext cx="10515600" cy="57029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Batang" panose="02030600000101010101" pitchFamily="18" charset="-127"/>
                <a:ea typeface="Batang" panose="02030600000101010101" pitchFamily="18" charset="-127"/>
              </a:rPr>
              <a:t>Screen Capture of Execution</a:t>
            </a:r>
            <a:endParaRPr kumimoji="1" lang="ko-KR" altLang="en-US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4EBCA-F641-91D6-4F11-F83AF2AA5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5421"/>
            <a:ext cx="10515600" cy="5822731"/>
          </a:xfrm>
        </p:spPr>
        <p:txBody>
          <a:bodyPr>
            <a:normAutofit lnSpcReduction="10000"/>
          </a:bodyPr>
          <a:lstStyle/>
          <a:p>
            <a:r>
              <a:rPr kumimoji="1" lang="en-US" altLang="ko-KR" sz="1600" b="1" dirty="0">
                <a:latin typeface="Batang" panose="02030600000101010101" pitchFamily="18" charset="-127"/>
                <a:ea typeface="Batang" panose="02030600000101010101" pitchFamily="18" charset="-127"/>
              </a:rPr>
              <a:t>Case1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- input.dat1</a:t>
            </a:r>
          </a:p>
          <a:p>
            <a:pPr marL="0" indent="0">
              <a:buNone/>
            </a:pPr>
            <a:r>
              <a:rPr kumimoji="1" lang="en-US" altLang="ko-KR" sz="1600" dirty="0"/>
              <a:t> </a:t>
            </a:r>
          </a:p>
          <a:p>
            <a:pPr>
              <a:buFontTx/>
              <a:buChar char="-"/>
            </a:pPr>
            <a:r>
              <a:rPr kumimoji="1"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Execution Example </a:t>
            </a:r>
          </a:p>
          <a:p>
            <a:pPr marL="0" indent="0">
              <a:buNone/>
            </a:pPr>
            <a:endParaRPr kumimoji="1" lang="en-US" altLang="ko-K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kumimoji="1" lang="en-US" altLang="ko-KR" sz="1600" b="1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kumimoji="1" lang="en-US" altLang="ko-KR" sz="1600" b="1" dirty="0">
                <a:latin typeface="Batang" panose="02030600000101010101" pitchFamily="18" charset="-127"/>
                <a:ea typeface="Batang" panose="02030600000101010101" pitchFamily="18" charset="-127"/>
              </a:rPr>
              <a:t>Case2</a:t>
            </a:r>
          </a:p>
          <a:p>
            <a:pPr>
              <a:buFontTx/>
              <a:buChar char="-"/>
            </a:pPr>
            <a:r>
              <a:rPr kumimoji="1"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input.dat2 </a:t>
            </a:r>
          </a:p>
          <a:p>
            <a:pPr>
              <a:buFontTx/>
              <a:buChar char="-"/>
            </a:pPr>
            <a:endParaRPr kumimoji="1" lang="en-US" altLang="ko-K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r>
              <a:rPr kumimoji="1"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Execution Example</a:t>
            </a:r>
          </a:p>
          <a:p>
            <a:pPr>
              <a:buFontTx/>
              <a:buChar char="-"/>
            </a:pPr>
            <a:endParaRPr kumimoji="1" lang="en-US" altLang="ko-K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endParaRPr kumimoji="1" lang="en-US" altLang="ko-K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kumimoji="1" lang="en-US" altLang="ko-KR" sz="1600" b="1" dirty="0">
                <a:latin typeface="Batang" panose="02030600000101010101" pitchFamily="18" charset="-127"/>
                <a:ea typeface="Batang" panose="02030600000101010101" pitchFamily="18" charset="-127"/>
              </a:rPr>
              <a:t>Case3</a:t>
            </a:r>
          </a:p>
          <a:p>
            <a:pPr>
              <a:buFontTx/>
              <a:buChar char="-"/>
            </a:pPr>
            <a:r>
              <a:rPr kumimoji="1"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input.dat3</a:t>
            </a:r>
          </a:p>
          <a:p>
            <a:pPr>
              <a:buFontTx/>
              <a:buChar char="-"/>
            </a:pPr>
            <a:endParaRPr kumimoji="1" lang="en-US" altLang="ko-KR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r>
              <a:rPr kumimoji="1"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Execution Example</a:t>
            </a:r>
          </a:p>
          <a:p>
            <a:pPr marL="0" indent="0">
              <a:buNone/>
            </a:pPr>
            <a:r>
              <a:rPr kumimoji="1" lang="en-US" altLang="ko-KR" sz="1600" dirty="0"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endParaRPr kumimoji="1" lang="ko-KR" altLang="en-US" sz="1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31C57C-6338-A6A4-BBB6-B11105FDD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44" y="930104"/>
            <a:ext cx="1681656" cy="9867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E394B8-4714-0165-BED9-33AD79D60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744" y="2809440"/>
            <a:ext cx="1681656" cy="9867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AEC70F-4495-1DB3-8C60-2425AA77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610" y="3846786"/>
            <a:ext cx="7289800" cy="482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1E62F0-E7A2-9586-D5C6-0213945B3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6610" y="2064613"/>
            <a:ext cx="7289800" cy="533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CA0BF1B-771A-5663-7580-18C7FC921C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6610" y="5893676"/>
            <a:ext cx="7289800" cy="495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1EDFA3A-82D6-759B-E194-97C9870A3A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0744" y="4379967"/>
            <a:ext cx="1355835" cy="13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5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52B7F-B53D-9699-1C7E-6FE6D654C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37" y="226904"/>
            <a:ext cx="10515600" cy="454134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Batang" panose="02030600000101010101" pitchFamily="18" charset="-127"/>
                <a:ea typeface="Batang" panose="02030600000101010101" pitchFamily="18" charset="-127"/>
              </a:rPr>
              <a:t>Performance Results – Case1</a:t>
            </a:r>
            <a:endParaRPr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F929C31-D1D7-BD34-D531-A1500F5B1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7930"/>
            <a:ext cx="11272130" cy="5733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Batang" panose="02030600000101010101" pitchFamily="18" charset="-127"/>
                <a:ea typeface="Batang" panose="02030600000101010101" pitchFamily="18" charset="-127"/>
              </a:rPr>
              <a:t>- FCFS</a:t>
            </a:r>
          </a:p>
          <a:p>
            <a:pPr>
              <a:buFontTx/>
              <a:buChar char="-"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latin typeface="Batang" panose="02030600000101010101" pitchFamily="18" charset="-127"/>
                <a:ea typeface="Batang" panose="02030600000101010101" pitchFamily="18" charset="-127"/>
              </a:rPr>
              <a:t>RR</a:t>
            </a:r>
          </a:p>
          <a:p>
            <a:pPr>
              <a:buFontTx/>
              <a:buChar char="-"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Batang" panose="02030600000101010101" pitchFamily="18" charset="-127"/>
                <a:ea typeface="Batang" panose="02030600000101010101" pitchFamily="18" charset="-127"/>
              </a:rPr>
              <a:t>- Preemptive Priority </a:t>
            </a:r>
            <a:endParaRPr lang="ko-KR" alt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F0860F1-4C9E-A200-2F2D-0D1E119B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61" y="897930"/>
            <a:ext cx="3861676" cy="14042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69174B2-3A30-24BA-0E31-564E488ED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661" y="2597519"/>
            <a:ext cx="3861676" cy="142893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BB5CF86-773E-0E26-F454-4168A7194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727" y="4613151"/>
            <a:ext cx="4008502" cy="1509374"/>
          </a:xfrm>
          <a:prstGeom prst="rect">
            <a:avLst/>
          </a:prstGeom>
        </p:spPr>
      </p:pic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E275CED-418D-7AED-2D6F-E5CD1DF13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322041"/>
              </p:ext>
            </p:extLst>
          </p:nvPr>
        </p:nvGraphicFramePr>
        <p:xfrm>
          <a:off x="5894337" y="4639165"/>
          <a:ext cx="62159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331">
                  <a:extLst>
                    <a:ext uri="{9D8B030D-6E8A-4147-A177-3AD203B41FA5}">
                      <a16:colId xmlns:a16="http://schemas.microsoft.com/office/drawing/2014/main" val="3604113527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111824430"/>
                    </a:ext>
                  </a:extLst>
                </a:gridCol>
                <a:gridCol w="1166649">
                  <a:extLst>
                    <a:ext uri="{9D8B030D-6E8A-4147-A177-3AD203B41FA5}">
                      <a16:colId xmlns:a16="http://schemas.microsoft.com/office/drawing/2014/main" val="3007371720"/>
                    </a:ext>
                  </a:extLst>
                </a:gridCol>
                <a:gridCol w="2085427">
                  <a:extLst>
                    <a:ext uri="{9D8B030D-6E8A-4147-A177-3AD203B41FA5}">
                      <a16:colId xmlns:a16="http://schemas.microsoft.com/office/drawing/2014/main" val="1349103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FCFS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RR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Preemptive Priority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2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AVG Waiting time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50.75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94.50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58.25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AVG Response time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50.75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7.00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58.25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2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AVG Turnaround time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94.50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138.25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102.00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0832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9EE86C6-FE42-62EF-C3B2-7F712475D291}"/>
              </a:ext>
            </a:extLst>
          </p:cNvPr>
          <p:cNvSpPr txBox="1"/>
          <p:nvPr/>
        </p:nvSpPr>
        <p:spPr>
          <a:xfrm>
            <a:off x="8134948" y="4130595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Batang" panose="02030600000101010101" pitchFamily="18" charset="-127"/>
                <a:ea typeface="Batang" panose="02030600000101010101" pitchFamily="18" charset="-127"/>
              </a:rPr>
              <a:t>&lt;Conclusion&gt;</a:t>
            </a:r>
            <a:endParaRPr kumimoji="1" lang="ko-KR" alt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aphicFrame>
        <p:nvGraphicFramePr>
          <p:cNvPr id="30" name="차트 29">
            <a:extLst>
              <a:ext uri="{FF2B5EF4-FFF2-40B4-BE49-F238E27FC236}">
                <a16:creationId xmlns:a16="http://schemas.microsoft.com/office/drawing/2014/main" id="{3CD4D3DD-AC83-6C6C-997C-3F6C1E58C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860351"/>
              </p:ext>
            </p:extLst>
          </p:nvPr>
        </p:nvGraphicFramePr>
        <p:xfrm>
          <a:off x="6300052" y="823804"/>
          <a:ext cx="5487916" cy="3306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60478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12CD4-B98A-EB16-1769-E4DCC13B0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E6AE-BE9F-5D88-7AC1-F2C30FB66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37" y="226904"/>
            <a:ext cx="10515600" cy="454134"/>
          </a:xfrm>
        </p:spPr>
        <p:txBody>
          <a:bodyPr>
            <a:noAutofit/>
          </a:bodyPr>
          <a:lstStyle/>
          <a:p>
            <a:r>
              <a:rPr lang="en-US" altLang="ko-KR" sz="3600" dirty="0">
                <a:latin typeface="Batang" panose="02030600000101010101" pitchFamily="18" charset="-127"/>
                <a:ea typeface="Batang" panose="02030600000101010101" pitchFamily="18" charset="-127"/>
              </a:rPr>
              <a:t>Performance Results – Case2</a:t>
            </a:r>
            <a:endParaRPr lang="ko-KR" altLang="en-US" sz="36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9F2D4DD-A7BE-9266-FB27-E8EAF61F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724" y="840828"/>
            <a:ext cx="11374606" cy="5790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Batang" panose="02030600000101010101" pitchFamily="18" charset="-127"/>
                <a:ea typeface="Batang" panose="02030600000101010101" pitchFamily="18" charset="-127"/>
              </a:rPr>
              <a:t>- FCFS</a:t>
            </a:r>
          </a:p>
          <a:p>
            <a:pPr>
              <a:buFontTx/>
              <a:buChar char="-"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r>
              <a:rPr lang="en-US" altLang="ko-KR" sz="2000" dirty="0">
                <a:latin typeface="Batang" panose="02030600000101010101" pitchFamily="18" charset="-127"/>
                <a:ea typeface="Batang" panose="02030600000101010101" pitchFamily="18" charset="-127"/>
              </a:rPr>
              <a:t>RR</a:t>
            </a:r>
          </a:p>
          <a:p>
            <a:pPr>
              <a:buFontTx/>
              <a:buChar char="-"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endParaRPr lang="en-US" altLang="ko-KR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2000" dirty="0">
                <a:latin typeface="Batang" panose="02030600000101010101" pitchFamily="18" charset="-127"/>
                <a:ea typeface="Batang" panose="02030600000101010101" pitchFamily="18" charset="-127"/>
              </a:rPr>
              <a:t>- Preemptive Priority </a:t>
            </a:r>
            <a:endParaRPr lang="ko-KR" altLang="en-US" sz="2000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E48F7B8-3872-13E7-2873-89A3B260B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74214"/>
              </p:ext>
            </p:extLst>
          </p:nvPr>
        </p:nvGraphicFramePr>
        <p:xfrm>
          <a:off x="5894337" y="4639165"/>
          <a:ext cx="621599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331">
                  <a:extLst>
                    <a:ext uri="{9D8B030D-6E8A-4147-A177-3AD203B41FA5}">
                      <a16:colId xmlns:a16="http://schemas.microsoft.com/office/drawing/2014/main" val="3604113527"/>
                    </a:ext>
                  </a:extLst>
                </a:gridCol>
                <a:gridCol w="1103586">
                  <a:extLst>
                    <a:ext uri="{9D8B030D-6E8A-4147-A177-3AD203B41FA5}">
                      <a16:colId xmlns:a16="http://schemas.microsoft.com/office/drawing/2014/main" val="111824430"/>
                    </a:ext>
                  </a:extLst>
                </a:gridCol>
                <a:gridCol w="1166649">
                  <a:extLst>
                    <a:ext uri="{9D8B030D-6E8A-4147-A177-3AD203B41FA5}">
                      <a16:colId xmlns:a16="http://schemas.microsoft.com/office/drawing/2014/main" val="3007371720"/>
                    </a:ext>
                  </a:extLst>
                </a:gridCol>
                <a:gridCol w="2085427">
                  <a:extLst>
                    <a:ext uri="{9D8B030D-6E8A-4147-A177-3AD203B41FA5}">
                      <a16:colId xmlns:a16="http://schemas.microsoft.com/office/drawing/2014/main" val="1349103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FCFS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RR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Preemptive Priority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32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AVG Waiting time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6.80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7.60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6.20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2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AVG Response time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6.80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4.80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6.20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62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AVG Turnaround time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11.00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11.80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Batang" panose="02030600000101010101" pitchFamily="18" charset="-127"/>
                          <a:ea typeface="Batang" panose="02030600000101010101" pitchFamily="18" charset="-127"/>
                        </a:rPr>
                        <a:t>10.40</a:t>
                      </a:r>
                      <a:endParaRPr lang="ko-KR" altLang="en-US" sz="1200" dirty="0">
                        <a:latin typeface="Batang" panose="02030600000101010101" pitchFamily="18" charset="-127"/>
                        <a:ea typeface="Batang" panose="0203060000010101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40832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EEB0FC4-3AAF-D4CF-DE02-85BC6749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661" y="883817"/>
            <a:ext cx="3861676" cy="132745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B597840-A540-C366-713F-2B1E8C6C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661" y="2479557"/>
            <a:ext cx="3861676" cy="12944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C2CF8F-5639-B25E-AB5F-AB8932272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969" y="4564713"/>
            <a:ext cx="4395371" cy="1557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FAE474-3391-83B0-6F12-7DAB00A20F52}"/>
              </a:ext>
            </a:extLst>
          </p:cNvPr>
          <p:cNvSpPr txBox="1"/>
          <p:nvPr/>
        </p:nvSpPr>
        <p:spPr>
          <a:xfrm>
            <a:off x="8134948" y="416138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latin typeface="Batang" panose="02030600000101010101" pitchFamily="18" charset="-127"/>
                <a:ea typeface="Batang" panose="02030600000101010101" pitchFamily="18" charset="-127"/>
              </a:rPr>
              <a:t>&lt;Conclusion&gt;</a:t>
            </a:r>
            <a:endParaRPr kumimoji="1" lang="ko-KR" altLang="en-US" b="1" dirty="0"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B6AF0DAB-41CA-F9FD-4C4B-0349CCA76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7182081"/>
              </p:ext>
            </p:extLst>
          </p:nvPr>
        </p:nvGraphicFramePr>
        <p:xfrm>
          <a:off x="6423027" y="883817"/>
          <a:ext cx="5459463" cy="30057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6136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488</Words>
  <Application>Microsoft Macintosh PowerPoint</Application>
  <PresentationFormat>와이드스크린</PresentationFormat>
  <Paragraphs>156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Batang</vt:lpstr>
      <vt:lpstr>Arial</vt:lpstr>
      <vt:lpstr>Office 테마</vt:lpstr>
      <vt:lpstr>Programming Assignment #3 CPU Scheduling</vt:lpstr>
      <vt:lpstr>Data Structure</vt:lpstr>
      <vt:lpstr>Function</vt:lpstr>
      <vt:lpstr>Function</vt:lpstr>
      <vt:lpstr>Function</vt:lpstr>
      <vt:lpstr>Function</vt:lpstr>
      <vt:lpstr>Screen Capture of Execution</vt:lpstr>
      <vt:lpstr>Performance Results – Case1</vt:lpstr>
      <vt:lpstr>Performance Results – Case2</vt:lpstr>
      <vt:lpstr>Performance Results – Case3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유현 김</dc:creator>
  <cp:lastModifiedBy>유현 김</cp:lastModifiedBy>
  <cp:revision>2</cp:revision>
  <dcterms:created xsi:type="dcterms:W3CDTF">2025-05-13T08:14:50Z</dcterms:created>
  <dcterms:modified xsi:type="dcterms:W3CDTF">2025-05-17T06:16:05Z</dcterms:modified>
</cp:coreProperties>
</file>