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79" r:id="rId14"/>
    <p:sldId id="275" r:id="rId15"/>
    <p:sldId id="277" r:id="rId16"/>
    <p:sldId id="278" r:id="rId17"/>
    <p:sldId id="280" r:id="rId18"/>
    <p:sldId id="276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9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6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A95B-1E6D-40BA-ABD5-31A8A6ED197F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A4622-A14C-45F5-AB6A-B43688306E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7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FAC9-5D21-4A78-B8D1-25E281DEDED1}" type="datetime1">
              <a:rPr lang="en-US" altLang="ko-KR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4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3FCF-A011-4D58-818E-23086B59D5E8}" type="datetime1">
              <a:rPr lang="en-US" altLang="ko-KR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3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24F6-2AEF-4451-81BF-4748449D8E37}" type="datetime1">
              <a:rPr lang="en-US" altLang="ko-KR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8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DB9A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27CA-BD46-474F-9C05-0000D893041C}" type="datetime1">
              <a:rPr lang="en-US" altLang="ko-KR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933" y="6356350"/>
            <a:ext cx="7882467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7934" y="6356349"/>
            <a:ext cx="2743200" cy="365125"/>
          </a:xfrm>
        </p:spPr>
        <p:txBody>
          <a:bodyPr/>
          <a:lstStyle>
            <a:lvl1pPr>
              <a:defRPr sz="1800" b="1">
                <a:solidFill>
                  <a:srgbClr val="FF0000"/>
                </a:solidFill>
              </a:defRPr>
            </a:lvl1pPr>
          </a:lstStyle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20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5FFE-30C9-41C0-964F-FF195525AC01}" type="datetime1">
              <a:rPr lang="en-US" altLang="ko-KR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867-1919-4262-A2EE-F9B4366BFB25}" type="datetime1">
              <a:rPr lang="en-US" altLang="ko-KR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5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5352-F873-4AE5-A3DB-7829A3CA7E40}" type="datetime1">
              <a:rPr lang="en-US" altLang="ko-KR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1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F469-906A-43DA-92B3-37890CE400FB}" type="datetime1">
              <a:rPr lang="en-US" altLang="ko-KR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7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4EDD-120E-4DB1-A092-4EC421711EDF}" type="datetime1">
              <a:rPr lang="en-US" altLang="ko-KR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A76C-9335-4E7E-AC5C-E7D37D38C95F}" type="datetime1">
              <a:rPr lang="en-US" altLang="ko-KR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1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0279-06B8-4588-8093-59ABA66DD5D5}" type="datetime1">
              <a:rPr lang="en-US" altLang="ko-KR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71CE-BFAD-46F9-83ED-A4291AB3D899}" type="datetime1">
              <a:rPr lang="en-US" altLang="ko-KR" smtClean="0"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9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reeksharifa.github.io/github/2018/06/29/github-usage-02-create-project/" TargetMode="External"/><Relationship Id="rId2" Type="http://schemas.openxmlformats.org/officeDocument/2006/relationships/hyperlink" Target="https://recipes4dev.tistory.com/15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elog.io/@jini_eun/Github-Github%EB%9E%80-%EA%B0%84%EB%8B%A8-%EC%A0%95%EB%A6%AC" TargetMode="External"/><Relationship Id="rId4" Type="http://schemas.openxmlformats.org/officeDocument/2006/relationships/hyperlink" Target="https://github.com/cau-cmclab/sku-cmclab.github.io/wiki/%EA%B9%83%ED%97%88%EB%B8%8C-%EB%8D%B0%EC%8A%A4%ED%81%AC%ED%83%91(GitHub-Desktop)-%EC%82%AC%EC%9A%A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D7CF1-3DEB-1BE7-8307-076445333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 fontScale="90000"/>
          </a:bodyPr>
          <a:lstStyle/>
          <a:p>
            <a:r>
              <a:rPr lang="ko-KR" altLang="en-US" sz="6600" dirty="0"/>
              <a:t>버전관리</a:t>
            </a:r>
            <a:br>
              <a:rPr lang="en-US" altLang="ko-KR" sz="6600" dirty="0"/>
            </a:br>
            <a:r>
              <a:rPr lang="en-US" altLang="ko-KR" sz="6600" dirty="0"/>
              <a:t>-GIT</a:t>
            </a:r>
            <a:r>
              <a:rPr lang="ko-KR" altLang="en-US" sz="6600" dirty="0"/>
              <a:t>을 중심으로</a:t>
            </a:r>
            <a:br>
              <a:rPr lang="en-US" altLang="ko-KR" sz="6600" dirty="0"/>
            </a:b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0F316-7CAB-4127-1B5F-5B486DF2D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 altLang="ko-KR" dirty="0"/>
              <a:t>2023</a:t>
            </a:r>
            <a:r>
              <a:rPr lang="ko-KR" altLang="en-US" dirty="0"/>
              <a:t>년도 봄학기</a:t>
            </a:r>
            <a:endParaRPr lang="en-US" altLang="ko-KR" dirty="0"/>
          </a:p>
          <a:p>
            <a:r>
              <a:rPr lang="ko-KR" altLang="en-US" dirty="0"/>
              <a:t>제주대학교 박찬정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0A9A7"/>
          </a:solidFill>
          <a:ln w="38100" cap="rnd">
            <a:solidFill>
              <a:srgbClr val="80A9A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칠판을 배경으로 하며 책과 연필이 있는 학교 책상">
            <a:extLst>
              <a:ext uri="{FF2B5EF4-FFF2-40B4-BE49-F238E27FC236}">
                <a16:creationId xmlns:a16="http://schemas.microsoft.com/office/drawing/2014/main" id="{E7B9BCDD-D2EE-6B30-0049-F823C0851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4" r="4925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0407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D7CF1-3DEB-1BE7-8307-076445333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altLang="ko-KR" sz="6600" dirty="0"/>
              <a:t>GIT VCS</a:t>
            </a:r>
            <a:r>
              <a:rPr lang="ko-KR" altLang="en-US" sz="6600" dirty="0"/>
              <a:t>와 </a:t>
            </a:r>
            <a:r>
              <a:rPr lang="en-US" altLang="ko-KR" sz="6600" dirty="0"/>
              <a:t>GitHub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C0F316-7CAB-4127-1B5F-5B486DF2D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 altLang="ko-KR" dirty="0"/>
              <a:t>2023</a:t>
            </a:r>
            <a:r>
              <a:rPr lang="ko-KR" altLang="en-US" dirty="0"/>
              <a:t>년도 봄학기</a:t>
            </a:r>
            <a:endParaRPr lang="en-US" altLang="ko-KR" dirty="0"/>
          </a:p>
          <a:p>
            <a:r>
              <a:rPr lang="ko-KR" altLang="en-US" dirty="0"/>
              <a:t>제주대학교 박찬정</a:t>
            </a:r>
          </a:p>
        </p:txBody>
      </p:sp>
      <p:pic>
        <p:nvPicPr>
          <p:cNvPr id="4" name="Picture 3" descr="칠판을 배경으로 하며 책과 연필이 있는 학교 책상">
            <a:extLst>
              <a:ext uri="{FF2B5EF4-FFF2-40B4-BE49-F238E27FC236}">
                <a16:creationId xmlns:a16="http://schemas.microsoft.com/office/drawing/2014/main" id="{E7B9BCDD-D2EE-6B30-0049-F823C0851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4" r="4925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122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1361F-5129-F3A2-D3AE-F70A359F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804F2-3D9F-B8D2-7EFC-515560AE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형상 관리 도구 중 하나로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컴퓨터 파일의 변경사항을 추적하고 여러 명의 사용자들 간에 해당 파일들의 작업을 조율하기 위한 분산 버전 관리 시스템</a:t>
            </a:r>
            <a:r>
              <a:rPr lang="en-US" altLang="ko-KR" sz="18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(</a:t>
            </a:r>
            <a:r>
              <a:rPr lang="ko-KR" altLang="en-US" sz="18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위키백과</a:t>
            </a:r>
            <a:r>
              <a:rPr lang="en-US" altLang="ko-KR" sz="18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)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Git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은 소프트웨어 개발에서 소스 코드를 효과적으로 관리할 수 있도록 하는 무료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공개 소프트웨어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lvl="1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Git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은 프로젝트 폴더 내에서 작업을 기록하고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버전 관리를 통해 체계적인 개발이 가능하도록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도와줌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B6DEA0-BEB3-44A2-E41B-AB4F9C87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686F20-9DBC-DD6A-A6A1-0CA6FF6D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8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C6EF0-C568-3759-7ABE-5BE2138D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B39D6-09A1-0C07-9CCE-1779DEFD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638800" cy="4251960"/>
          </a:xfrm>
        </p:spPr>
        <p:txBody>
          <a:bodyPr>
            <a:normAutofit/>
          </a:bodyPr>
          <a:lstStyle/>
          <a:p>
            <a:pPr algn="just"/>
            <a:r>
              <a:rPr lang="ko-KR" altLang="en-US" dirty="0"/>
              <a:t>정의</a:t>
            </a:r>
            <a:endParaRPr lang="en-US" altLang="ko-KR" dirty="0"/>
          </a:p>
          <a:p>
            <a:pPr lvl="1" algn="just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분산 버전 관리 도구인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Git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을 사용하는 프로젝트를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지원하는 </a:t>
            </a:r>
            <a:r>
              <a:rPr lang="ko-KR" altLang="en-US" dirty="0" err="1">
                <a:solidFill>
                  <a:srgbClr val="212529"/>
                </a:solidFill>
                <a:latin typeface="-apple-system"/>
              </a:rPr>
              <a:t>웹호스팅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서비스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600" b="1" dirty="0">
                <a:solidFill>
                  <a:schemeClr val="accent2">
                    <a:lumMod val="75000"/>
                  </a:schemeClr>
                </a:solidFill>
              </a:rPr>
              <a:t>위키백과</a:t>
            </a: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 algn="just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무료 서버 공간을 획득했다고 생각하면 좋음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단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내 소스를 누군가에게 보여주어야만 하는 것이 기본 원칙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just"/>
            <a:r>
              <a:rPr lang="en-US" altLang="ko-KR" dirty="0">
                <a:hlinkClick r:id="rId2"/>
              </a:rPr>
              <a:t>https://github.com/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29AADD-E360-1BF1-A799-6D6EB742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C65108-2E99-FFD1-97D1-3C55A743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8BCA53-EACA-7A34-538A-843503802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136" y="5754129"/>
            <a:ext cx="1295997" cy="5662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BCF1A8-B346-510F-E723-BD35B38B5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023" y="2057400"/>
            <a:ext cx="5330111" cy="34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4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83C22-7DD8-3BF3-C3AF-9A633ECD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/>
              <a:t>GitHub</a:t>
            </a:r>
            <a:r>
              <a:rPr lang="ko-KR" altLang="en-US" dirty="0"/>
              <a:t>를 이용한 버전 관리 시</a:t>
            </a:r>
            <a:br>
              <a:rPr lang="en-US" altLang="ko-KR" dirty="0"/>
            </a:br>
            <a:r>
              <a:rPr lang="ko-KR" altLang="en-US" dirty="0"/>
              <a:t>알고 있어야 할 각 공간의 명칭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2BC75-B19E-1C4B-C0C0-C5199249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작업 디렉토리</a:t>
            </a:r>
            <a:r>
              <a:rPr lang="en-US" altLang="ko-KR" dirty="0"/>
              <a:t>(Working Directory)</a:t>
            </a:r>
          </a:p>
          <a:p>
            <a:pPr lvl="1"/>
            <a:r>
              <a:rPr lang="ko-KR" altLang="en-US" dirty="0"/>
              <a:t>개발자의 컴퓨터 디스크 등</a:t>
            </a:r>
            <a:endParaRPr lang="en-US" altLang="ko-KR" dirty="0"/>
          </a:p>
          <a:p>
            <a:r>
              <a:rPr lang="ko-KR" altLang="en-US" dirty="0" err="1"/>
              <a:t>스테이징</a:t>
            </a:r>
            <a:r>
              <a:rPr lang="ko-KR" altLang="en-US" dirty="0"/>
              <a:t> 영역 혹은 인덱스</a:t>
            </a:r>
            <a:r>
              <a:rPr lang="en-US" altLang="ko-KR" dirty="0"/>
              <a:t>(Staging Area or Index)</a:t>
            </a:r>
          </a:p>
          <a:p>
            <a:pPr lvl="1"/>
            <a:r>
              <a:rPr lang="ko-KR" altLang="en-US" dirty="0"/>
              <a:t>버전 관리 대상인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 </a:t>
            </a:r>
            <a:r>
              <a:rPr lang="ko-KR" altLang="en-US" dirty="0" err="1"/>
              <a:t>커밋</a:t>
            </a:r>
            <a:r>
              <a:rPr lang="ko-KR" altLang="en-US" dirty="0"/>
              <a:t> 대상인 파일을 등록해 놓는 공간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 저장소</a:t>
            </a:r>
            <a:r>
              <a:rPr lang="en-US" altLang="ko-KR" dirty="0"/>
              <a:t>(Local Repository)</a:t>
            </a:r>
          </a:p>
          <a:p>
            <a:pPr lvl="1"/>
            <a:r>
              <a:rPr lang="ko-KR" altLang="en-US" dirty="0"/>
              <a:t>새로 생성된 파일과 그 파일의 변경 이력을 저장해 놓는 공간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등의 원격 서버의 분산된 공간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원격 저장소</a:t>
            </a:r>
            <a:r>
              <a:rPr lang="en-US" altLang="ko-KR" dirty="0"/>
              <a:t>(Remote Repository)</a:t>
            </a:r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등의 원격 서버 내 작업 공간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990F65-8D9B-E739-E6B4-23B051D3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CFCB84-1FE4-3580-A8A9-6055E9E4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4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740312" y="1954517"/>
            <a:ext cx="8211708" cy="4584395"/>
            <a:chOff x="2740312" y="1954517"/>
            <a:chExt cx="8211708" cy="4584395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2740312" y="2691246"/>
              <a:ext cx="1457615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Working</a:t>
              </a:r>
            </a:p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Directory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4638385" y="2691246"/>
              <a:ext cx="1457615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Staging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Area (Index)</a:t>
              </a:r>
              <a:endParaRPr lang="ko-KR" altLang="en-US" b="1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484501" y="2691246"/>
              <a:ext cx="1651582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Local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Repository</a:t>
              </a:r>
              <a:endParaRPr lang="ko-KR" altLang="en-US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9300438" y="2691246"/>
              <a:ext cx="1651582" cy="85205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Remote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Repository</a:t>
              </a:r>
              <a:endParaRPr lang="ko-KR" altLang="en-US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35683" y="195451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Local</a:t>
              </a:r>
            </a:p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로컬</a:t>
              </a:r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300438" y="1954517"/>
              <a:ext cx="165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Remote</a:t>
              </a:r>
            </a:p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원격</a:t>
              </a:r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cxnSp>
          <p:nvCxnSpPr>
            <p:cNvPr id="51" name="직선 연결선 50"/>
            <p:cNvCxnSpPr>
              <a:stCxn id="45" idx="2"/>
            </p:cNvCxnSpPr>
            <p:nvPr/>
          </p:nvCxnSpPr>
          <p:spPr>
            <a:xfrm>
              <a:off x="3469120" y="3543301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392011" y="3543301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7314902" y="3581833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0120311" y="3594477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8686800" y="2462645"/>
              <a:ext cx="0" cy="4076267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를 원격 레퍼지토리로 갖는</a:t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기반 분산 버전 관리 개요 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14</a:t>
            </a:fld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539939" y="3048522"/>
            <a:ext cx="1226259" cy="1143814"/>
            <a:chOff x="137721" y="3428775"/>
            <a:chExt cx="1226259" cy="1143814"/>
          </a:xfrm>
        </p:grpSpPr>
        <p:grpSp>
          <p:nvGrpSpPr>
            <p:cNvPr id="10" name="그룹 9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t1.java</a:t>
              </a:r>
              <a:endPara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128085" y="4407943"/>
            <a:ext cx="1226259" cy="1143814"/>
            <a:chOff x="137721" y="3428775"/>
            <a:chExt cx="1226259" cy="1143814"/>
          </a:xfrm>
        </p:grpSpPr>
        <p:grpSp>
          <p:nvGrpSpPr>
            <p:cNvPr id="16" name="그룹 15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18" name="그림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19" name="직사각형 18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t2.java</a:t>
              </a:r>
              <a:endPara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972228" y="5212536"/>
            <a:ext cx="1226259" cy="1143814"/>
            <a:chOff x="137721" y="3428775"/>
            <a:chExt cx="1226259" cy="1143814"/>
          </a:xfrm>
        </p:grpSpPr>
        <p:grpSp>
          <p:nvGrpSpPr>
            <p:cNvPr id="22" name="그룹 21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25" name="직사각형 24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t3.java</a:t>
              </a:r>
              <a:endPara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 rot="20889802">
            <a:off x="5394517" y="3609190"/>
            <a:ext cx="139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t1.java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등록</a:t>
            </a:r>
          </a:p>
        </p:txBody>
      </p:sp>
      <p:sp>
        <p:nvSpPr>
          <p:cNvPr id="29" name="TextBox 28"/>
          <p:cNvSpPr txBox="1"/>
          <p:nvPr/>
        </p:nvSpPr>
        <p:spPr>
          <a:xfrm rot="20889802">
            <a:off x="5417998" y="3942482"/>
            <a:ext cx="139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t2.java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등록</a:t>
            </a:r>
          </a:p>
        </p:txBody>
      </p:sp>
      <p:sp>
        <p:nvSpPr>
          <p:cNvPr id="31" name="오른쪽 화살표 30"/>
          <p:cNvSpPr/>
          <p:nvPr/>
        </p:nvSpPr>
        <p:spPr>
          <a:xfrm>
            <a:off x="3517576" y="3924370"/>
            <a:ext cx="1815129" cy="73544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add</a:t>
            </a:r>
            <a:endParaRPr lang="ko-KR" altLang="en-US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8875" y="4559381"/>
            <a:ext cx="196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B05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인덱스에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0B05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B05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신규 파일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0B05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B05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B05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버전 관리할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B05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B05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등록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0B05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 rot="20889802">
            <a:off x="5445001" y="4285800"/>
            <a:ext cx="139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t3.java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등록</a:t>
            </a:r>
          </a:p>
        </p:txBody>
      </p:sp>
      <p:sp>
        <p:nvSpPr>
          <p:cNvPr id="34" name="오른쪽 화살표 33"/>
          <p:cNvSpPr/>
          <p:nvPr/>
        </p:nvSpPr>
        <p:spPr>
          <a:xfrm>
            <a:off x="5405365" y="4866665"/>
            <a:ext cx="1815129" cy="73544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b="1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commit</a:t>
            </a:r>
            <a:endParaRPr lang="ko-KR" altLang="en-US" b="1" dirty="0">
              <a:solidFill>
                <a:schemeClr val="tx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48102" y="5498258"/>
            <a:ext cx="29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현 시점까지의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FC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커밋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대상 파일들의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FC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변경 이력을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FC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로컬 레퍼지토리에 등록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FC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FC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5274" y="4763239"/>
            <a:ext cx="259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원격 </a:t>
            </a:r>
            <a:r>
              <a:rPr lang="ko-KR" altLang="en-US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레퍼지토리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070C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(GitHub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 등록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070C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7320975" y="5193602"/>
            <a:ext cx="2780763" cy="1077224"/>
          </a:xfrm>
          <a:prstGeom prst="rightArrow">
            <a:avLst>
              <a:gd name="adj1" fmla="val 50000"/>
              <a:gd name="adj2" fmla="val 6081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push</a:t>
            </a:r>
            <a:endParaRPr lang="ko-KR" altLang="en-US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03791" y="1815275"/>
            <a:ext cx="1204870" cy="1143814"/>
            <a:chOff x="159110" y="3428775"/>
            <a:chExt cx="1204870" cy="1143814"/>
          </a:xfrm>
        </p:grpSpPr>
        <p:grpSp>
          <p:nvGrpSpPr>
            <p:cNvPr id="39" name="그룹 38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42" name="직사각형 41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159110" y="3516455"/>
              <a:ext cx="8167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필요</a:t>
              </a:r>
              <a:endParaRPr lang="en-US" altLang="ko-KR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없는</a:t>
              </a:r>
              <a:endParaRPr lang="en-US" altLang="ko-KR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파일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62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  <p:bldP spid="31" grpId="0" animBg="1"/>
      <p:bldP spid="5" grpId="0"/>
      <p:bldP spid="30" grpId="0"/>
      <p:bldP spid="34" grpId="0" animBg="1"/>
      <p:bldP spid="7" grpId="0"/>
      <p:bldP spid="27" grpId="0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/>
          <p:cNvGrpSpPr/>
          <p:nvPr/>
        </p:nvGrpSpPr>
        <p:grpSpPr>
          <a:xfrm>
            <a:off x="2740312" y="1954517"/>
            <a:ext cx="8211708" cy="4584395"/>
            <a:chOff x="2740312" y="1954517"/>
            <a:chExt cx="8211708" cy="4584395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2740312" y="2691246"/>
              <a:ext cx="1457615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Working</a:t>
              </a:r>
            </a:p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Directory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4638385" y="2691246"/>
              <a:ext cx="1457615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Staging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Area (Index)</a:t>
              </a:r>
              <a:endParaRPr lang="ko-KR" altLang="en-US" b="1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6484501" y="2691246"/>
              <a:ext cx="1651582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Local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Repository</a:t>
              </a:r>
              <a:endParaRPr lang="ko-KR" altLang="en-US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9300438" y="2691246"/>
              <a:ext cx="1651582" cy="85205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Remote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Repository</a:t>
              </a:r>
              <a:endParaRPr lang="ko-KR" altLang="en-US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935683" y="195451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Local</a:t>
              </a:r>
            </a:p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로컬</a:t>
              </a:r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300438" y="1954517"/>
              <a:ext cx="165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Remote</a:t>
              </a:r>
            </a:p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원격</a:t>
              </a:r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cxnSp>
          <p:nvCxnSpPr>
            <p:cNvPr id="92" name="직선 연결선 91"/>
            <p:cNvCxnSpPr>
              <a:stCxn id="86" idx="2"/>
            </p:cNvCxnSpPr>
            <p:nvPr/>
          </p:nvCxnSpPr>
          <p:spPr>
            <a:xfrm>
              <a:off x="3469120" y="3543301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5392011" y="3543301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7314902" y="3581833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>
              <a:off x="10120311" y="3594477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686800" y="2462645"/>
              <a:ext cx="0" cy="4076267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를 원격 레퍼지토리로 갖는</a:t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기반 분산 버전 관리 개요 ②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15</a:t>
            </a:fld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539939" y="3048522"/>
            <a:ext cx="1226259" cy="1143814"/>
            <a:chOff x="137721" y="3428775"/>
            <a:chExt cx="1226259" cy="1143814"/>
          </a:xfrm>
        </p:grpSpPr>
        <p:grpSp>
          <p:nvGrpSpPr>
            <p:cNvPr id="46" name="그룹 45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t1.java</a:t>
              </a:r>
              <a:endPara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128085" y="4407943"/>
            <a:ext cx="1226259" cy="1143814"/>
            <a:chOff x="137721" y="3428775"/>
            <a:chExt cx="1226259" cy="1143814"/>
          </a:xfrm>
        </p:grpSpPr>
        <p:grpSp>
          <p:nvGrpSpPr>
            <p:cNvPr id="52" name="그룹 51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55" name="직사각형 54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t2.java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2228" y="5212536"/>
            <a:ext cx="1226259" cy="1143814"/>
            <a:chOff x="137721" y="3428775"/>
            <a:chExt cx="1226259" cy="1143814"/>
          </a:xfrm>
        </p:grpSpPr>
        <p:grpSp>
          <p:nvGrpSpPr>
            <p:cNvPr id="58" name="그룹 57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t3.java</a:t>
              </a:r>
              <a:endPara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803791" y="1815275"/>
            <a:ext cx="1204870" cy="1143814"/>
            <a:chOff x="159110" y="3428775"/>
            <a:chExt cx="1204870" cy="1143814"/>
          </a:xfrm>
        </p:grpSpPr>
        <p:grpSp>
          <p:nvGrpSpPr>
            <p:cNvPr id="64" name="그룹 63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67" name="직사각형 66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59110" y="3516455"/>
              <a:ext cx="8167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필요</a:t>
              </a:r>
              <a:endParaRPr lang="en-US" altLang="ko-KR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없는</a:t>
              </a:r>
              <a:endParaRPr lang="en-US" altLang="ko-KR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파일</a:t>
              </a:r>
            </a:p>
          </p:txBody>
        </p:sp>
      </p:grpSp>
      <p:sp>
        <p:nvSpPr>
          <p:cNvPr id="69" name="오른쪽 화살표 68"/>
          <p:cNvSpPr/>
          <p:nvPr/>
        </p:nvSpPr>
        <p:spPr>
          <a:xfrm flipH="1">
            <a:off x="7320975" y="3593402"/>
            <a:ext cx="2780764" cy="1077224"/>
          </a:xfrm>
          <a:prstGeom prst="rightArrow">
            <a:avLst>
              <a:gd name="adj1" fmla="val 50000"/>
              <a:gd name="adj2" fmla="val 60812"/>
            </a:avLst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fetch</a:t>
            </a:r>
            <a:endParaRPr lang="ko-KR" altLang="en-US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77161" y="4767360"/>
            <a:ext cx="2652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원격  </a:t>
            </a:r>
            <a:r>
              <a:rPr lang="ko-KR" altLang="en-US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레퍼지토리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F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       (GitHub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등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)</a:t>
            </a:r>
          </a:p>
          <a:p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에서 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가져오기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FF000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3" name="오른쪽 화살표 72"/>
          <p:cNvSpPr/>
          <p:nvPr/>
        </p:nvSpPr>
        <p:spPr>
          <a:xfrm flipH="1">
            <a:off x="3443166" y="4285786"/>
            <a:ext cx="3868533" cy="1077224"/>
          </a:xfrm>
          <a:prstGeom prst="rightArrow">
            <a:avLst>
              <a:gd name="adj1" fmla="val 50000"/>
              <a:gd name="adj2" fmla="val 6081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checkout</a:t>
            </a:r>
            <a:endParaRPr lang="ko-KR" altLang="en-US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36881" y="4166338"/>
            <a:ext cx="259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브랜치</a:t>
            </a:r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변경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070C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5" name="오른쪽 화살표 74"/>
          <p:cNvSpPr/>
          <p:nvPr/>
        </p:nvSpPr>
        <p:spPr>
          <a:xfrm flipH="1">
            <a:off x="3446275" y="5417794"/>
            <a:ext cx="3868533" cy="1077224"/>
          </a:xfrm>
          <a:prstGeom prst="rightArrow">
            <a:avLst>
              <a:gd name="adj1" fmla="val 50000"/>
              <a:gd name="adj2" fmla="val 60812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merge</a:t>
            </a:r>
            <a:endParaRPr lang="ko-KR" altLang="en-US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28982" y="5304679"/>
            <a:ext cx="287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0070C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로컬  레퍼지토리와 병합</a:t>
            </a:r>
            <a:endParaRPr lang="en-US" altLang="ko-KR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0070C0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52762" y="3691641"/>
            <a:ext cx="1226259" cy="1143814"/>
            <a:chOff x="137721" y="3428775"/>
            <a:chExt cx="1226259" cy="1143814"/>
          </a:xfrm>
        </p:grpSpPr>
        <p:grpSp>
          <p:nvGrpSpPr>
            <p:cNvPr id="81" name="그룹 80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rgbClr val="FF000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t4.java</a:t>
              </a:r>
              <a:endParaRPr lang="ko-KR" altLang="en-US" sz="12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rot="18961496">
            <a:off x="2142821" y="4791407"/>
            <a:ext cx="1130495" cy="37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수정됨</a:t>
            </a:r>
          </a:p>
        </p:txBody>
      </p:sp>
    </p:spTree>
    <p:extLst>
      <p:ext uri="{BB962C8B-B14F-4D97-AF65-F5344CB8AC3E}">
        <p14:creationId xmlns:p14="http://schemas.microsoft.com/office/powerpoint/2010/main" val="40925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  <p:bldP spid="73" grpId="0" animBg="1"/>
      <p:bldP spid="74" grpId="0"/>
      <p:bldP spid="75" grpId="0" animBg="1"/>
      <p:bldP spid="76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2740312" y="1954517"/>
            <a:ext cx="8211708" cy="4584395"/>
            <a:chOff x="2740312" y="1954517"/>
            <a:chExt cx="8211708" cy="4584395"/>
          </a:xfrm>
        </p:grpSpPr>
        <p:sp>
          <p:nvSpPr>
            <p:cNvPr id="73" name="모서리가 둥근 직사각형 72"/>
            <p:cNvSpPr/>
            <p:nvPr/>
          </p:nvSpPr>
          <p:spPr>
            <a:xfrm>
              <a:off x="2740312" y="2691246"/>
              <a:ext cx="1457615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Working</a:t>
              </a:r>
            </a:p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Directory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4638385" y="2691246"/>
              <a:ext cx="1457615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Staging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Area (Index)</a:t>
              </a:r>
              <a:endParaRPr lang="ko-KR" altLang="en-US" b="1" dirty="0">
                <a:solidFill>
                  <a:schemeClr val="tx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6484501" y="2691246"/>
              <a:ext cx="1651582" cy="852055"/>
            </a:xfrm>
            <a:prstGeom prst="roundRect">
              <a:avLst>
                <a:gd name="adj" fmla="val 5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Local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Repository</a:t>
              </a:r>
              <a:endParaRPr lang="ko-KR" altLang="en-US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9300438" y="2691246"/>
              <a:ext cx="1651582" cy="852055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Remote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Repository</a:t>
              </a:r>
              <a:endParaRPr lang="ko-KR" altLang="en-US" b="1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35683" y="1954517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Local</a:t>
              </a:r>
            </a:p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로컬</a:t>
              </a:r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300438" y="1954517"/>
              <a:ext cx="16515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Remote</a:t>
              </a:r>
            </a:p>
            <a:p>
              <a:pPr algn="ctr"/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(</a:t>
              </a:r>
              <a:r>
                <a:rPr lang="ko-KR" altLang="en-US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원격</a:t>
              </a:r>
              <a:r>
                <a:rPr lang="en-US" altLang="ko-KR" b="1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)</a:t>
              </a:r>
              <a:endPara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cxnSp>
          <p:nvCxnSpPr>
            <p:cNvPr id="87" name="직선 연결선 86"/>
            <p:cNvCxnSpPr>
              <a:stCxn id="73" idx="2"/>
            </p:cNvCxnSpPr>
            <p:nvPr/>
          </p:nvCxnSpPr>
          <p:spPr>
            <a:xfrm>
              <a:off x="3469120" y="3543301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5392011" y="3543301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7314902" y="3581833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10120311" y="3594477"/>
              <a:ext cx="11835" cy="29094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8686800" y="2462645"/>
              <a:ext cx="0" cy="4076267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를 원격 레퍼지토리로 갖는</a:t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기반 분산 버전 관리 개요 ③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1539939" y="3048522"/>
            <a:ext cx="1226259" cy="1143814"/>
            <a:chOff x="137721" y="3428775"/>
            <a:chExt cx="1226259" cy="1143814"/>
          </a:xfrm>
        </p:grpSpPr>
        <p:grpSp>
          <p:nvGrpSpPr>
            <p:cNvPr id="46" name="그룹 45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t1.java</a:t>
              </a:r>
              <a:endPara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128085" y="4407943"/>
            <a:ext cx="1226259" cy="1143814"/>
            <a:chOff x="137721" y="3428775"/>
            <a:chExt cx="1226259" cy="1143814"/>
          </a:xfrm>
        </p:grpSpPr>
        <p:grpSp>
          <p:nvGrpSpPr>
            <p:cNvPr id="52" name="그룹 51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55" name="직사각형 54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t2.java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2228" y="5212536"/>
            <a:ext cx="1226259" cy="1143814"/>
            <a:chOff x="137721" y="3428775"/>
            <a:chExt cx="1226259" cy="1143814"/>
          </a:xfrm>
        </p:grpSpPr>
        <p:grpSp>
          <p:nvGrpSpPr>
            <p:cNvPr id="58" name="그룹 57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t3.java</a:t>
              </a:r>
              <a:endPara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803791" y="1815275"/>
            <a:ext cx="1204870" cy="1143814"/>
            <a:chOff x="159110" y="3428775"/>
            <a:chExt cx="1204870" cy="1143814"/>
          </a:xfrm>
        </p:grpSpPr>
        <p:grpSp>
          <p:nvGrpSpPr>
            <p:cNvPr id="64" name="그룹 63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67" name="직사각형 66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59110" y="3516455"/>
              <a:ext cx="8167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필요</a:t>
              </a:r>
              <a:endParaRPr lang="en-US" altLang="ko-KR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없는</a:t>
              </a:r>
              <a:endParaRPr lang="en-US" altLang="ko-KR" dirty="0">
                <a:solidFill>
                  <a:srgbClr val="00B0F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00B0F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파일</a:t>
              </a: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52762" y="3691641"/>
            <a:ext cx="1226259" cy="1143814"/>
            <a:chOff x="137721" y="3428775"/>
            <a:chExt cx="1226259" cy="1143814"/>
          </a:xfrm>
        </p:grpSpPr>
        <p:grpSp>
          <p:nvGrpSpPr>
            <p:cNvPr id="81" name="그룹 80"/>
            <p:cNvGrpSpPr/>
            <p:nvPr/>
          </p:nvGrpSpPr>
          <p:grpSpPr>
            <a:xfrm>
              <a:off x="208123" y="3428775"/>
              <a:ext cx="1155857" cy="1143814"/>
              <a:chOff x="208123" y="3428775"/>
              <a:chExt cx="1777233" cy="1777233"/>
            </a:xfrm>
          </p:grpSpPr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23" y="3428775"/>
                <a:ext cx="1777233" cy="1777233"/>
              </a:xfrm>
              <a:prstGeom prst="rect">
                <a:avLst/>
              </a:prstGeom>
            </p:spPr>
          </p:pic>
          <p:sp>
            <p:nvSpPr>
              <p:cNvPr id="84" name="직사각형 83"/>
              <p:cNvSpPr/>
              <p:nvPr/>
            </p:nvSpPr>
            <p:spPr>
              <a:xfrm>
                <a:off x="387350" y="4021290"/>
                <a:ext cx="9683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87350" y="4482955"/>
                <a:ext cx="600075" cy="391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137721" y="3458524"/>
              <a:ext cx="816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rgbClr val="FF0000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t4.java</a:t>
              </a:r>
              <a:endParaRPr lang="ko-KR" altLang="en-US" sz="1200" dirty="0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 rot="18961496">
            <a:off x="2142821" y="4791407"/>
            <a:ext cx="1130495" cy="37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수정됨</a:t>
            </a:r>
          </a:p>
        </p:txBody>
      </p:sp>
      <p:sp>
        <p:nvSpPr>
          <p:cNvPr id="69" name="오른쪽 화살표 68"/>
          <p:cNvSpPr/>
          <p:nvPr/>
        </p:nvSpPr>
        <p:spPr>
          <a:xfrm flipH="1">
            <a:off x="3478465" y="3593402"/>
            <a:ext cx="6623273" cy="2000472"/>
          </a:xfrm>
          <a:prstGeom prst="rightArrow">
            <a:avLst>
              <a:gd name="adj1" fmla="val 50000"/>
              <a:gd name="adj2" fmla="val 60812"/>
            </a:avLst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sz="48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pull</a:t>
            </a:r>
            <a:endParaRPr lang="ko-KR" altLang="en-US" sz="4800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78022" y="5194087"/>
            <a:ext cx="183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fetch + </a:t>
            </a:r>
          </a:p>
          <a:p>
            <a:pPr algn="ctr"/>
            <a:r>
              <a:rPr lang="en-US" altLang="ko-KR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git</a:t>
            </a:r>
            <a:r>
              <a:rPr lang="en-US" altLang="ko-KR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0000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merge</a:t>
            </a:r>
          </a:p>
        </p:txBody>
      </p:sp>
    </p:spTree>
    <p:extLst>
      <p:ext uri="{BB962C8B-B14F-4D97-AF65-F5344CB8AC3E}">
        <p14:creationId xmlns:p14="http://schemas.microsoft.com/office/powerpoint/2010/main" val="71110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8B866-84D1-EC8C-E826-3097AA72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버전관리가 불필요한 파일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578830D-5A0D-1B87-47C0-1DAC1EF51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915" y="1990070"/>
            <a:ext cx="9800169" cy="4130398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5D5CA8-12DC-99F2-3773-299EF1BA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AA1C3C-CBA6-92B1-A0A7-A0124528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01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실습 관련 </a:t>
            </a:r>
            <a:r>
              <a:rPr lang="en-US" altLang="ko-KR" dirty="0"/>
              <a:t>URL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다음 사이트를 참고하세요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 계정 생성</a:t>
            </a:r>
            <a:endParaRPr lang="en-US" altLang="ko-KR" dirty="0">
              <a:hlinkClick r:id="rId2"/>
            </a:endParaRPr>
          </a:p>
          <a:p>
            <a:pPr lvl="2"/>
            <a:r>
              <a:rPr lang="en-US" altLang="ko-KR" dirty="0">
                <a:hlinkClick r:id="rId2"/>
              </a:rPr>
              <a:t>https://recipes4dev.tistory.com/159</a:t>
            </a:r>
            <a:endParaRPr lang="en-US" altLang="ko-KR" dirty="0"/>
          </a:p>
          <a:p>
            <a:pPr lvl="1"/>
            <a:r>
              <a:rPr lang="en-US" altLang="ko-KR" dirty="0"/>
              <a:t>GitHub</a:t>
            </a:r>
            <a:r>
              <a:rPr lang="ko-KR" altLang="en-US" dirty="0"/>
              <a:t> 계정 생성</a:t>
            </a:r>
            <a:endParaRPr lang="en-US" altLang="ko-KR" dirty="0">
              <a:hlinkClick r:id="rId2"/>
            </a:endParaRPr>
          </a:p>
          <a:p>
            <a:pPr lvl="2"/>
            <a:r>
              <a:rPr lang="en-US" altLang="ko-KR" dirty="0">
                <a:hlinkClick r:id="rId3"/>
              </a:rPr>
              <a:t>https://greeksharifa.github.io/github/2018/06/29/github-usage-02-create-project/</a:t>
            </a:r>
            <a:endParaRPr lang="en-US" altLang="ko-KR" dirty="0"/>
          </a:p>
          <a:p>
            <a:pPr lvl="1"/>
            <a:r>
              <a:rPr lang="en-US" altLang="ko-KR" dirty="0"/>
              <a:t>GitHub Desktop </a:t>
            </a:r>
            <a:r>
              <a:rPr lang="ko-KR" altLang="en-US" dirty="0"/>
              <a:t>설치 및 </a:t>
            </a:r>
            <a:r>
              <a:rPr lang="en-US" altLang="ko-KR" dirty="0"/>
              <a:t>GitHub</a:t>
            </a:r>
            <a:r>
              <a:rPr lang="ko-KR" altLang="en-US" dirty="0"/>
              <a:t>와 연동</a:t>
            </a:r>
            <a:endParaRPr lang="en-US" altLang="ko-KR" dirty="0"/>
          </a:p>
          <a:p>
            <a:pPr lvl="2"/>
            <a:r>
              <a:rPr lang="en-US" altLang="ko-KR" dirty="0">
                <a:hlinkClick r:id="rId4"/>
              </a:rPr>
              <a:t>https://github.com/cau-cmclab/sku-cmclab.github.io/wiki/%EA%B9%83%ED%97%88%EB%B8%8C-%EB%8D%B0%EC%8A%A4%ED%81%AC%ED%83%91(GitHub-Desktop)-%EC%82%AC%EC%9A%A9</a:t>
            </a:r>
            <a:endParaRPr lang="en-US" altLang="ko-KR" dirty="0"/>
          </a:p>
          <a:p>
            <a:pPr lvl="1"/>
            <a:r>
              <a:rPr lang="ko-KR" altLang="en-US" dirty="0"/>
              <a:t>기타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>
                <a:hlinkClick r:id="rId5"/>
              </a:rPr>
              <a:t>https://velog.io/@jini_eun/Github-Github%EB%9E%80-%EA%B0%84%EB%8B%A8-%EC%A0%95%EB%A6%AC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0892-5E19-4D2A-979F-FF508BDF66F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2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0255A-77D2-8E3E-D39A-6063C4F2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en-US" altLang="ko-KR" dirty="0"/>
              <a:t> </a:t>
            </a:r>
            <a:r>
              <a:rPr lang="ko-KR" altLang="en-US" dirty="0"/>
              <a:t>계정 생성</a:t>
            </a:r>
            <a:endParaRPr lang="ko-KR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4E7AF-4488-DF67-A784-81A537B5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사이트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https://github.com/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CE33DD-19CB-34AC-FE70-DF9A3F8A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9CACC-2ADA-28EA-E91E-DCD869EE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36C53F-49CF-E365-650A-F39228E9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27" y="2538398"/>
            <a:ext cx="9914479" cy="3817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0ADB20-6852-52C9-7EB4-ADE5752F2B10}"/>
              </a:ext>
            </a:extLst>
          </p:cNvPr>
          <p:cNvSpPr txBox="1"/>
          <p:nvPr/>
        </p:nvSpPr>
        <p:spPr>
          <a:xfrm>
            <a:off x="8873067" y="6235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z="1800" b="1" dirty="0" err="1">
                <a:solidFill>
                  <a:schemeClr val="accent2">
                    <a:lumMod val="75000"/>
                  </a:schemeClr>
                </a:solidFill>
              </a:rPr>
              <a:t>cjparkara@gmail</a:t>
            </a:r>
            <a:r>
              <a:rPr lang="en-US" altLang="ko-KR" sz="1800" b="1" dirty="0">
                <a:solidFill>
                  <a:schemeClr val="accent2">
                    <a:lumMod val="75000"/>
                  </a:schemeClr>
                </a:solidFill>
              </a:rPr>
              <a:t>~)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805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7559D-8A25-142A-26DF-36FDEE1E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버전</a:t>
            </a:r>
            <a:r>
              <a:rPr lang="en-US" altLang="ko-KR"/>
              <a:t>(version)</a:t>
            </a:r>
            <a:r>
              <a:rPr lang="ko-KR" altLang="en-US"/>
              <a:t>의 의미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E9E2CC-DDBD-275D-5023-2F19B8049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432" y="1978639"/>
            <a:ext cx="9419136" cy="4153260"/>
          </a:xfr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6C94A-E99D-1B68-2054-6EB89F86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</a:t>
            </a:fld>
            <a:endParaRPr 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CB69B33D-3AAF-45BF-06A1-43E26310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74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1D4A-064B-E1C6-0EF0-BFB7A4E7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원격 저장소 설치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9DE952F-FF6E-DE94-63AD-73880FDB7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199" y="2610908"/>
            <a:ext cx="9960889" cy="2689225"/>
          </a:xfrm>
          <a:ln w="76200">
            <a:solidFill>
              <a:schemeClr val="accent1"/>
            </a:solidFill>
          </a:ln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1F4D92-C564-641D-B95C-7BD502A0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9ADC2-B446-DFE5-C9D6-D0DC5EC3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55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26B8B-AFCE-FC9C-958A-512E8D1D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원격 저장소 설치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DAA424-EA01-D2FA-4F39-FEE291C6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35C12C-1B26-D079-DF99-3A74FBAA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7AF0F74-957F-81DF-3DE7-117B6FD0D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808" y="2153088"/>
            <a:ext cx="8868206" cy="4203261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3BF0BB0-3B8B-A4D3-622A-5648BAD7D371}"/>
              </a:ext>
            </a:extLst>
          </p:cNvPr>
          <p:cNvSpPr/>
          <p:nvPr/>
        </p:nvSpPr>
        <p:spPr>
          <a:xfrm>
            <a:off x="3793068" y="3429000"/>
            <a:ext cx="2370666" cy="1134533"/>
          </a:xfrm>
          <a:prstGeom prst="roundRect">
            <a:avLst>
              <a:gd name="adj" fmla="val 11443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1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C63E3-2AE8-7C99-D0E4-13EFEE0C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Desktop </a:t>
            </a:r>
            <a:r>
              <a:rPr lang="ko-KR" altLang="en-US" dirty="0"/>
              <a:t>설치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0D91D87-5511-5CC8-F928-E4E8078FB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419" y="2093617"/>
            <a:ext cx="8378048" cy="4445294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5A1E1E-AD1F-7EEB-0644-64E562B4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3C1769-CCD8-D64E-2C45-432AAC4A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AB669B4-442B-528E-DC5A-08427DE78BDF}"/>
              </a:ext>
            </a:extLst>
          </p:cNvPr>
          <p:cNvSpPr/>
          <p:nvPr/>
        </p:nvSpPr>
        <p:spPr>
          <a:xfrm>
            <a:off x="1663419" y="1905000"/>
            <a:ext cx="2646114" cy="6011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66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A0BC4-B4DA-23AA-BA9A-E6593945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연동하기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C441CC-8D56-D41E-380C-2426EA8A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64580-047E-A039-47DB-B6F4133F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942ABD0-BCFC-5782-E713-7D5DA8EF1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3995"/>
            <a:ext cx="10515600" cy="4718912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67811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966A0-1892-832E-FD43-476D790D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Configure Git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3A71035-36B2-0D29-E766-8EAD22104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233" y="1897062"/>
            <a:ext cx="9571533" cy="4960938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81B766-3DAF-4BFD-6E64-3557DE44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4C858E-250D-D31A-D5BD-761E1D96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26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41A84-9691-E004-FA8E-9EF9897E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Desktop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4512C-2743-30AF-34E1-2E01C441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477EF7-45BC-6330-9004-67658854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9AD8A7-165E-FBAE-1524-5808F487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A322DB-2343-FEE6-53B1-79FB8E9B7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14" y="1865692"/>
            <a:ext cx="9659406" cy="499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46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3E497-B39C-2670-A8B4-17929B5F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웹의 </a:t>
            </a:r>
            <a:r>
              <a:rPr lang="ko-KR" altLang="en-US" dirty="0" err="1"/>
              <a:t>레파지토리를</a:t>
            </a:r>
            <a:r>
              <a:rPr lang="ko-KR" altLang="en-US" dirty="0"/>
              <a:t> 내 컴퓨터로 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F363F-D2A7-420C-51BA-456CC58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1929384"/>
            <a:ext cx="11760201" cy="4251960"/>
          </a:xfrm>
        </p:spPr>
        <p:txBody>
          <a:bodyPr/>
          <a:lstStyle/>
          <a:p>
            <a:r>
              <a:rPr lang="en-US" altLang="ko-KR" dirty="0"/>
              <a:t> github.com</a:t>
            </a:r>
            <a:r>
              <a:rPr lang="ko-KR" altLang="en-US" dirty="0"/>
              <a:t>에서 생성한 </a:t>
            </a:r>
            <a:r>
              <a:rPr lang="en-US" altLang="ko-KR" dirty="0"/>
              <a:t>repositor</a:t>
            </a:r>
            <a:r>
              <a:rPr lang="ko-KR" altLang="en-US" dirty="0"/>
              <a:t>를 내 컴퓨터로 복제</a:t>
            </a:r>
            <a:r>
              <a:rPr lang="en-US" altLang="ko-KR" dirty="0"/>
              <a:t>(clone)</a:t>
            </a:r>
            <a:r>
              <a:rPr lang="ko-KR" altLang="en-US" dirty="0"/>
              <a:t>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DF2C36-FBD9-A4B4-02F6-0461F382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F50D47-5B2F-C96A-ADAE-37C2F802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561170-F68D-4909-E129-E3816FFA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3" y="2617262"/>
            <a:ext cx="5484708" cy="4056513"/>
          </a:xfrm>
          <a:prstGeom prst="rect">
            <a:avLst/>
          </a:prstGeom>
          <a:ln w="28575">
            <a:solidFill>
              <a:srgbClr val="8DB9A4"/>
            </a:solidFill>
          </a:ln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A67211A-85E6-E1D0-1616-431903EE37C2}"/>
              </a:ext>
            </a:extLst>
          </p:cNvPr>
          <p:cNvCxnSpPr/>
          <p:nvPr/>
        </p:nvCxnSpPr>
        <p:spPr>
          <a:xfrm>
            <a:off x="2093976" y="4288536"/>
            <a:ext cx="117043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29F94EF-AEC1-BDEC-22DD-BD3D4A32269F}"/>
              </a:ext>
            </a:extLst>
          </p:cNvPr>
          <p:cNvCxnSpPr>
            <a:cxnSpLocks/>
          </p:cNvCxnSpPr>
          <p:nvPr/>
        </p:nvCxnSpPr>
        <p:spPr>
          <a:xfrm>
            <a:off x="807042" y="4627586"/>
            <a:ext cx="1286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FEFFBC-9A85-D2A0-1B24-7008D51C2446}"/>
              </a:ext>
            </a:extLst>
          </p:cNvPr>
          <p:cNvCxnSpPr>
            <a:cxnSpLocks/>
          </p:cNvCxnSpPr>
          <p:nvPr/>
        </p:nvCxnSpPr>
        <p:spPr>
          <a:xfrm>
            <a:off x="2171868" y="5908468"/>
            <a:ext cx="204029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76ECF756-067C-49BF-5FBC-461227529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429" y="2664960"/>
            <a:ext cx="4283329" cy="4056514"/>
          </a:xfrm>
          <a:prstGeom prst="rect">
            <a:avLst/>
          </a:prstGeom>
          <a:ln w="28575">
            <a:solidFill>
              <a:srgbClr val="8DB9A4"/>
            </a:solidFill>
          </a:ln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D4074CD-D109-1264-ABF0-CB811DD98791}"/>
              </a:ext>
            </a:extLst>
          </p:cNvPr>
          <p:cNvSpPr/>
          <p:nvPr/>
        </p:nvSpPr>
        <p:spPr>
          <a:xfrm>
            <a:off x="6400800" y="4379976"/>
            <a:ext cx="411480" cy="905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110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7D6E7-B4E9-3FCF-1135-A4479843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복제 결과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F42F508-92DC-0AEE-4B53-41C8C9FA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797" y="2352213"/>
            <a:ext cx="10652405" cy="2876465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94D12D-696D-C822-996A-A46B8604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8E8BF6-093F-A0E9-6E9B-9BC8B8BB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AE24F24-0406-0753-83C5-B9DE9DF6223E}"/>
              </a:ext>
            </a:extLst>
          </p:cNvPr>
          <p:cNvSpPr/>
          <p:nvPr/>
        </p:nvSpPr>
        <p:spPr>
          <a:xfrm>
            <a:off x="356616" y="2606040"/>
            <a:ext cx="2423160" cy="8229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B4EA4F-2096-05BF-C6FD-DBD06350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694" y="5034560"/>
            <a:ext cx="5504840" cy="1711286"/>
          </a:xfrm>
          <a:prstGeom prst="rect">
            <a:avLst/>
          </a:prstGeom>
          <a:ln w="57150">
            <a:solidFill>
              <a:srgbClr val="8DB9A4"/>
            </a:solidFill>
          </a:ln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D73F58B-A1E2-04F0-798B-78D770C13ECE}"/>
              </a:ext>
            </a:extLst>
          </p:cNvPr>
          <p:cNvSpPr/>
          <p:nvPr/>
        </p:nvSpPr>
        <p:spPr>
          <a:xfrm>
            <a:off x="2916936" y="5228678"/>
            <a:ext cx="1664208" cy="1127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로컬 폴더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14542F-8185-252C-BF7E-853B38430021}"/>
              </a:ext>
            </a:extLst>
          </p:cNvPr>
          <p:cNvCxnSpPr/>
          <p:nvPr/>
        </p:nvCxnSpPr>
        <p:spPr>
          <a:xfrm>
            <a:off x="5431536" y="5586984"/>
            <a:ext cx="3621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090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F5EAA-2920-6ED5-F42B-A021E6AA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 관리할 파일 관리하기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A4107-D670-2F19-D60D-DE77A1BD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9A0F15-FFC3-996C-B5DE-59ED0AA0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4F97A1-179B-B16D-F794-15AFB552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F3C58-26F3-D61C-C6C6-993DA93448ED}"/>
              </a:ext>
            </a:extLst>
          </p:cNvPr>
          <p:cNvSpPr txBox="1"/>
          <p:nvPr/>
        </p:nvSpPr>
        <p:spPr>
          <a:xfrm>
            <a:off x="8153400" y="1690688"/>
            <a:ext cx="381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https://aboneu.tistory.com/484</a:t>
            </a:r>
          </a:p>
        </p:txBody>
      </p:sp>
    </p:spTree>
    <p:extLst>
      <p:ext uri="{BB962C8B-B14F-4D97-AF65-F5344CB8AC3E}">
        <p14:creationId xmlns:p14="http://schemas.microsoft.com/office/powerpoint/2010/main" val="292614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AF51D-8B97-21B9-E513-562E72F5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버전</a:t>
            </a:r>
            <a:r>
              <a:rPr lang="en-US" altLang="ko-KR"/>
              <a:t> </a:t>
            </a:r>
            <a:r>
              <a:rPr lang="ko-KR" altLang="en-US"/>
              <a:t>관리</a:t>
            </a:r>
            <a:r>
              <a:rPr lang="en-US" altLang="ko-KR"/>
              <a:t>(version control)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5C1667-F860-68C4-6EF1-1597F049D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217" y="1939497"/>
            <a:ext cx="11199565" cy="4312987"/>
          </a:xfr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2C478-9A46-3F47-BA4C-E6A59481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3</a:t>
            </a:fld>
            <a:endParaRPr 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C4C8CCA9-36DA-775C-DA23-D956AFDF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1CAAC75-404C-9375-DC03-2F74884941F1}"/>
              </a:ext>
            </a:extLst>
          </p:cNvPr>
          <p:cNvSpPr/>
          <p:nvPr/>
        </p:nvSpPr>
        <p:spPr>
          <a:xfrm>
            <a:off x="8680265" y="5946342"/>
            <a:ext cx="3425536" cy="86095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pc="-150" dirty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각 버전의 산출물</a:t>
            </a:r>
            <a:r>
              <a:rPr lang="ko-KR" altLang="en-US" spc="-15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을</a:t>
            </a:r>
            <a:endParaRPr lang="en-US" altLang="ko-KR" spc="-15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ctr"/>
            <a:r>
              <a:rPr lang="ko-KR" altLang="en-US" sz="2400" spc="-150" dirty="0">
                <a:solidFill>
                  <a:schemeClr val="accent3">
                    <a:lumMod val="50000"/>
                  </a:schemeClr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모두 저장</a:t>
            </a:r>
            <a:r>
              <a:rPr lang="ko-KR" altLang="en-US" sz="2400" spc="-15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해 놓자</a:t>
            </a:r>
            <a:r>
              <a:rPr lang="en-US" altLang="ko-KR" sz="2400" spc="-15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!</a:t>
            </a:r>
            <a:endParaRPr lang="ko-KR" altLang="en-US" sz="2400" spc="-15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73039C-CC05-B745-B15F-676AB7EA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바람직하지 못한 버전 관리 사례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00B9E7-A19C-EB6B-9C89-D417B9DB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4</a:t>
            </a:fld>
            <a:endParaRPr 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E813143-1E6C-6AC6-A8D8-BAC57ED18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0696"/>
            <a:ext cx="10337800" cy="3873649"/>
          </a:xfrm>
        </p:spPr>
      </p:pic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7D5FB5BC-290E-FFF6-6563-D05D044E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B64BEB7-A89C-0F40-C156-BD20A52BE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966" y="1948156"/>
            <a:ext cx="10515599" cy="4539521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650E6E-2B99-25A1-1A98-02DD4A98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개선책</a:t>
            </a:r>
            <a:r>
              <a:rPr lang="en-US" altLang="ko-KR" dirty="0"/>
              <a:t>: </a:t>
            </a:r>
            <a:r>
              <a:rPr lang="ko-KR" altLang="en-US" dirty="0"/>
              <a:t>원본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+</a:t>
            </a:r>
            <a:r>
              <a:rPr lang="ko-KR" altLang="en-US" dirty="0"/>
              <a:t>원본에 대한 변경이력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452CB-00E0-3D5A-4210-E104022D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5</a:t>
            </a:fld>
            <a:endParaRPr 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3126A2F6-E517-A33E-1B3A-CB3401E8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6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C922A-3482-1965-C031-7178891D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버전관리 시스템</a:t>
            </a:r>
            <a:r>
              <a:rPr lang="en-US" altLang="ko-KR" dirty="0"/>
              <a:t>(version control system)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815AD69-5BF7-95B6-95E2-8F39885D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575" y="2091681"/>
            <a:ext cx="10650472" cy="4440616"/>
          </a:xfr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3B1D26-9643-C4B8-E21B-B4BBEADC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68FADF-25E5-FC1A-FF58-28928281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91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F8B1A-C62E-113B-F786-E3889D4E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로컬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전용 </a:t>
            </a:r>
            <a:r>
              <a:rPr lang="ko-KR" altLang="en-US" dirty="0"/>
              <a:t>버전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38C18-3CB4-9266-C178-F1A2E035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혼자서만 버전 관리를 할 때 적절함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5BDBCE-7B4A-F7BE-082D-060802C4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7CBDBD-10EA-A9A6-43D8-A4289017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427900-38B6-235C-6996-EADB564B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2" y="1839999"/>
            <a:ext cx="10616377" cy="46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5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605B6B0-7B1B-D851-F3C7-F1B42866D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42" y="2705386"/>
            <a:ext cx="9167654" cy="40160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937E2B-7D49-6409-CD8C-397E9077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클라이언트</a:t>
            </a:r>
            <a:r>
              <a:rPr lang="en-US" altLang="ko-KR" b="1" dirty="0">
                <a:solidFill>
                  <a:srgbClr val="FF0000"/>
                </a:solidFill>
              </a:rPr>
              <a:t>-</a:t>
            </a:r>
            <a:r>
              <a:rPr lang="ko-KR" altLang="en-US" b="1" dirty="0">
                <a:solidFill>
                  <a:srgbClr val="FF0000"/>
                </a:solidFill>
              </a:rPr>
              <a:t>서버 </a:t>
            </a:r>
            <a:r>
              <a:rPr lang="ko-KR" altLang="en-US" dirty="0"/>
              <a:t>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F794B-7B75-2F2C-AF6C-F79CC36FF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여럿이 협업할 때 일관된 버전 관리를 위해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B6345E-7091-B6E6-0332-C723FFBC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D78DAD-D9D6-BE97-7EFD-55A98D36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1D20A8-86A1-8C9F-1895-8084F1442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074" y="5054799"/>
            <a:ext cx="1538064" cy="6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3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E8B49-06F3-C999-D6D9-6AAB60CF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분산</a:t>
            </a:r>
            <a:r>
              <a:rPr lang="ko-KR" altLang="en-US" dirty="0"/>
              <a:t> 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CCA6F-444F-0BF7-A68F-40F3F7075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929384"/>
            <a:ext cx="11607799" cy="4251960"/>
          </a:xfrm>
        </p:spPr>
        <p:txBody>
          <a:bodyPr/>
          <a:lstStyle/>
          <a:p>
            <a:r>
              <a:rPr lang="ko-KR" altLang="en-US" dirty="0"/>
              <a:t>기존 클라이언트</a:t>
            </a:r>
            <a:r>
              <a:rPr lang="en-US" altLang="ko-KR" dirty="0"/>
              <a:t>-</a:t>
            </a:r>
            <a:r>
              <a:rPr lang="ko-KR" altLang="en-US" dirty="0"/>
              <a:t>서버 버전 관리 </a:t>
            </a:r>
            <a:r>
              <a:rPr lang="en-US" altLang="ko-KR" dirty="0">
                <a:solidFill>
                  <a:srgbClr val="0070C0"/>
                </a:solidFill>
              </a:rPr>
              <a:t>+ </a:t>
            </a:r>
            <a:r>
              <a:rPr lang="en-US" altLang="ko-KR" sz="3200" b="1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</a:p>
          <a:p>
            <a:pPr lvl="1"/>
            <a:r>
              <a:rPr lang="en-US" altLang="ko-KR" sz="2800" b="1" dirty="0">
                <a:solidFill>
                  <a:srgbClr val="0070C0"/>
                </a:solidFill>
                <a:sym typeface="Symbol" panose="05050102010706020507" pitchFamily="18" charset="2"/>
              </a:rPr>
              <a:t></a:t>
            </a:r>
          </a:p>
          <a:p>
            <a:pPr lvl="2"/>
            <a:r>
              <a:rPr lang="ko-KR" altLang="en-US" dirty="0"/>
              <a:t>모든 프로젝트의 산출물을 서버에만 두지 말자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모든 프로젝트의 산출물을 </a:t>
            </a:r>
            <a:r>
              <a:rPr lang="ko-KR" altLang="en-US" dirty="0">
                <a:solidFill>
                  <a:srgbClr val="FF0000"/>
                </a:solidFill>
              </a:rPr>
              <a:t>로컬에도 복사해 두자</a:t>
            </a:r>
            <a:r>
              <a:rPr lang="en-US" altLang="ko-KR" dirty="0"/>
              <a:t>. (</a:t>
            </a:r>
            <a:r>
              <a:rPr lang="ko-KR" altLang="en-US" dirty="0"/>
              <a:t>분산해서 </a:t>
            </a:r>
            <a:r>
              <a:rPr lang="en-US" altLang="ko-KR" dirty="0"/>
              <a:t>2</a:t>
            </a:r>
            <a:r>
              <a:rPr lang="ko-KR" altLang="en-US" dirty="0"/>
              <a:t>군데 저장하자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분산의 유익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다음과 같은 상황에도 개발이 가능하다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u="sng" dirty="0"/>
              <a:t>서버의 상태가 불안정</a:t>
            </a:r>
            <a:r>
              <a:rPr lang="ko-KR" altLang="en-US" dirty="0"/>
              <a:t>할 때</a:t>
            </a:r>
            <a:endParaRPr lang="en-US" altLang="ko-KR" dirty="0"/>
          </a:p>
          <a:p>
            <a:pPr lvl="2"/>
            <a:r>
              <a:rPr lang="ko-KR" altLang="en-US" dirty="0"/>
              <a:t>클라이언트가 </a:t>
            </a:r>
            <a:r>
              <a:rPr lang="ko-KR" altLang="en-US" u="sng" dirty="0"/>
              <a:t>서버에 접속 불가능한 상태</a:t>
            </a:r>
            <a:r>
              <a:rPr lang="ko-KR" altLang="en-US" dirty="0"/>
              <a:t>일 때</a:t>
            </a:r>
            <a:endParaRPr lang="en-US" altLang="ko-KR" dirty="0"/>
          </a:p>
          <a:p>
            <a:pPr lvl="1"/>
            <a:endParaRPr lang="ko-KR" altLang="en-US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7BB3D2-D230-D8CA-C497-1C6EEDC3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소프트웨어공학</a:t>
            </a:r>
            <a:r>
              <a:rPr lang="en-US" altLang="ko-KR"/>
              <a:t>(</a:t>
            </a:r>
            <a:r>
              <a:rPr lang="ko-KR" altLang="en-US"/>
              <a:t>제주대학교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73FA0-DC44-27CF-FF63-13EC6712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AECA3A-4532-2467-AF06-82E7BD3D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393" y="4055364"/>
            <a:ext cx="462574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4993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1373A"/>
      </a:dk2>
      <a:lt2>
        <a:srgbClr val="E8E2E2"/>
      </a:lt2>
      <a:accent1>
        <a:srgbClr val="80A9A7"/>
      </a:accent1>
      <a:accent2>
        <a:srgbClr val="75AB91"/>
      </a:accent2>
      <a:accent3>
        <a:srgbClr val="81AC86"/>
      </a:accent3>
      <a:accent4>
        <a:srgbClr val="86AC76"/>
      </a:accent4>
      <a:accent5>
        <a:srgbClr val="9AA57D"/>
      </a:accent5>
      <a:accent6>
        <a:srgbClr val="A9A274"/>
      </a:accent6>
      <a:hlink>
        <a:srgbClr val="AE696D"/>
      </a:hlink>
      <a:folHlink>
        <a:srgbClr val="7F7F7F"/>
      </a:folHlink>
    </a:clrScheme>
    <a:fontScheme name="Custom 2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861</Words>
  <Application>Microsoft Office PowerPoint</Application>
  <PresentationFormat>와이드스크린</PresentationFormat>
  <Paragraphs>207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12롯데마트드림Medium</vt:lpstr>
      <vt:lpstr>12롯데마트행복Light</vt:lpstr>
      <vt:lpstr>-apple-system</vt:lpstr>
      <vt:lpstr>Malgun Gothic Semilight</vt:lpstr>
      <vt:lpstr>Arial</vt:lpstr>
      <vt:lpstr>맑은 고딕</vt:lpstr>
      <vt:lpstr>SketchyVTI</vt:lpstr>
      <vt:lpstr>버전관리 -GIT을 중심으로 </vt:lpstr>
      <vt:lpstr>버전(version)의 의미</vt:lpstr>
      <vt:lpstr>버전 관리(version control)</vt:lpstr>
      <vt:lpstr>바람직하지 못한 버전 관리 사례</vt:lpstr>
      <vt:lpstr>개선책: 원본 1개+원본에 대한 변경이력</vt:lpstr>
      <vt:lpstr>버전관리 시스템(version control system)</vt:lpstr>
      <vt:lpstr>로컬 전용 버전 관리</vt:lpstr>
      <vt:lpstr>클라이언트-서버 버전관리</vt:lpstr>
      <vt:lpstr>분산 버전관리</vt:lpstr>
      <vt:lpstr>GIT VCS와 GitHub</vt:lpstr>
      <vt:lpstr>Git</vt:lpstr>
      <vt:lpstr>GitHub</vt:lpstr>
      <vt:lpstr>Git과 GitHub를 이용한 버전 관리 시 알고 있어야 할 각 공간의 명칭</vt:lpstr>
      <vt:lpstr>GitHub를 원격 레퍼지토리로 갖는 Git 기반 분산 버전 관리 개요 ① </vt:lpstr>
      <vt:lpstr>GitHub를 원격 레퍼지토리로 갖는 Git 기반 분산 버전 관리 개요 ②</vt:lpstr>
      <vt:lpstr>GitHub를 원격 레퍼지토리로 갖는 Git 기반 분산 버전 관리 개요 ③</vt:lpstr>
      <vt:lpstr>버전관리가 불필요한 파일</vt:lpstr>
      <vt:lpstr>GitHub 실습 관련 URL</vt:lpstr>
      <vt:lpstr>깃허브 계정 생성</vt:lpstr>
      <vt:lpstr>깃허브 원격 저장소 설치</vt:lpstr>
      <vt:lpstr>깃허브 원격 저장소 설치</vt:lpstr>
      <vt:lpstr>깃허브 Desktop 설치</vt:lpstr>
      <vt:lpstr>연동하기</vt:lpstr>
      <vt:lpstr>Configure Git</vt:lpstr>
      <vt:lpstr>Github Desktop</vt:lpstr>
      <vt:lpstr>웹의 레파지토리를 내 컴퓨터로 복제</vt:lpstr>
      <vt:lpstr>복제 결과</vt:lpstr>
      <vt:lpstr>버전 관리할 파일 관리하기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버전관리 -GIT을 중심으로 </dc:title>
  <dc:creator>박 찬정</dc:creator>
  <cp:lastModifiedBy>박 찬정</cp:lastModifiedBy>
  <cp:revision>40</cp:revision>
  <dcterms:created xsi:type="dcterms:W3CDTF">2023-05-30T01:20:59Z</dcterms:created>
  <dcterms:modified xsi:type="dcterms:W3CDTF">2023-05-30T08:24:26Z</dcterms:modified>
</cp:coreProperties>
</file>