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nkim/DeepLearningZeroToAl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4175E-F5BA-4F56-BF16-1CC071396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5000" dirty="0"/>
              <a:t>모두의 딥러닝</a:t>
            </a:r>
            <a:br>
              <a:rPr lang="en-US" altLang="ko-KR" sz="5000" dirty="0"/>
            </a:br>
            <a:r>
              <a:rPr lang="en-US" altLang="ko-KR" sz="5000" dirty="0"/>
              <a:t>(1~5</a:t>
            </a:r>
            <a:r>
              <a:rPr lang="ko-KR" altLang="en-US" sz="5000" dirty="0"/>
              <a:t>강</a:t>
            </a:r>
            <a:r>
              <a:rPr lang="en-US" altLang="ko-KR" sz="5000" dirty="0"/>
              <a:t>)</a:t>
            </a:r>
            <a:br>
              <a:rPr lang="en-US" altLang="ko-KR" sz="5000" dirty="0"/>
            </a:br>
            <a:r>
              <a:rPr lang="en-US" altLang="ko-KR" sz="5000" dirty="0"/>
              <a:t>- </a:t>
            </a:r>
            <a:r>
              <a:rPr lang="ko-KR" altLang="en-US" sz="5000" dirty="0"/>
              <a:t>위영민 </a:t>
            </a:r>
            <a:r>
              <a:rPr lang="en-US" altLang="ko-KR" sz="5000" dirty="0"/>
              <a:t>-</a:t>
            </a:r>
            <a:endParaRPr lang="ko-KR" altLang="en-US" sz="5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D27F50-DA3B-4F06-B877-97432919D9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766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77D50-0637-4788-82ED-C02EA142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pPr algn="ctr"/>
            <a:r>
              <a:rPr lang="en-US" altLang="ko-KR" dirty="0"/>
              <a:t> Lecture 02</a:t>
            </a:r>
            <a:br>
              <a:rPr lang="en-US" altLang="ko-KR" dirty="0"/>
            </a:br>
            <a:r>
              <a:rPr lang="en-US" altLang="ko-KR" dirty="0"/>
              <a:t>Linear regression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34E83E-CEFE-42C7-A90D-233F6A16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892" y="2110516"/>
            <a:ext cx="2556042" cy="641821"/>
          </a:xfrm>
        </p:spPr>
        <p:txBody>
          <a:bodyPr/>
          <a:lstStyle/>
          <a:p>
            <a:r>
              <a:rPr lang="en-US" altLang="ko-KR" dirty="0"/>
              <a:t> Regression (data)</a:t>
            </a:r>
          </a:p>
          <a:p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67DB36B-ED4D-46F5-94C5-62247041E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684357"/>
              </p:ext>
            </p:extLst>
          </p:nvPr>
        </p:nvGraphicFramePr>
        <p:xfrm>
          <a:off x="2470301" y="2752337"/>
          <a:ext cx="2556042" cy="2552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21">
                  <a:extLst>
                    <a:ext uri="{9D8B030D-6E8A-4147-A177-3AD203B41FA5}">
                      <a16:colId xmlns:a16="http://schemas.microsoft.com/office/drawing/2014/main" val="4261966393"/>
                    </a:ext>
                  </a:extLst>
                </a:gridCol>
                <a:gridCol w="1278021">
                  <a:extLst>
                    <a:ext uri="{9D8B030D-6E8A-4147-A177-3AD203B41FA5}">
                      <a16:colId xmlns:a16="http://schemas.microsoft.com/office/drawing/2014/main" val="2005081927"/>
                    </a:ext>
                  </a:extLst>
                </a:gridCol>
              </a:tblGrid>
              <a:tr h="638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990921"/>
                  </a:ext>
                </a:extLst>
              </a:tr>
              <a:tr h="638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516752"/>
                  </a:ext>
                </a:extLst>
              </a:tr>
              <a:tr h="638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077425"/>
                  </a:ext>
                </a:extLst>
              </a:tr>
              <a:tr h="638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08986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D331B7B-10BF-4B72-BFE9-203DB80B8F11}"/>
              </a:ext>
            </a:extLst>
          </p:cNvPr>
          <p:cNvCxnSpPr/>
          <p:nvPr/>
        </p:nvCxnSpPr>
        <p:spPr>
          <a:xfrm>
            <a:off x="7755741" y="4820619"/>
            <a:ext cx="23992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854F47A-E080-4DA1-A328-E7504B57B569}"/>
              </a:ext>
            </a:extLst>
          </p:cNvPr>
          <p:cNvCxnSpPr>
            <a:cxnSpLocks/>
          </p:cNvCxnSpPr>
          <p:nvPr/>
        </p:nvCxnSpPr>
        <p:spPr>
          <a:xfrm>
            <a:off x="7755741" y="4176192"/>
            <a:ext cx="23992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B4381F2-8F54-444D-A6C0-C00C605F2B0F}"/>
              </a:ext>
            </a:extLst>
          </p:cNvPr>
          <p:cNvCxnSpPr/>
          <p:nvPr/>
        </p:nvCxnSpPr>
        <p:spPr>
          <a:xfrm>
            <a:off x="7755741" y="3475202"/>
            <a:ext cx="23992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F23692E-DC31-4A16-BFD5-A617FAEBBB7D}"/>
              </a:ext>
            </a:extLst>
          </p:cNvPr>
          <p:cNvCxnSpPr>
            <a:cxnSpLocks/>
          </p:cNvCxnSpPr>
          <p:nvPr/>
        </p:nvCxnSpPr>
        <p:spPr>
          <a:xfrm>
            <a:off x="7755741" y="2777900"/>
            <a:ext cx="23992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34E48A0-2B6B-4A4F-9BC2-1821CFCF4E59}"/>
              </a:ext>
            </a:extLst>
          </p:cNvPr>
          <p:cNvSpPr txBox="1"/>
          <p:nvPr/>
        </p:nvSpPr>
        <p:spPr>
          <a:xfrm>
            <a:off x="7363271" y="2595435"/>
            <a:ext cx="18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066190-2FA6-401C-A55D-0D66E0ECBBD4}"/>
              </a:ext>
            </a:extLst>
          </p:cNvPr>
          <p:cNvSpPr txBox="1"/>
          <p:nvPr/>
        </p:nvSpPr>
        <p:spPr>
          <a:xfrm>
            <a:off x="7363271" y="39847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992888-DBA1-4AD6-8659-C9EB2A95C9D0}"/>
              </a:ext>
            </a:extLst>
          </p:cNvPr>
          <p:cNvSpPr txBox="1"/>
          <p:nvPr/>
        </p:nvSpPr>
        <p:spPr>
          <a:xfrm>
            <a:off x="7356655" y="33346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84A822-C90C-4CC0-A4B2-E1DB1EDFE19C}"/>
              </a:ext>
            </a:extLst>
          </p:cNvPr>
          <p:cNvSpPr txBox="1"/>
          <p:nvPr/>
        </p:nvSpPr>
        <p:spPr>
          <a:xfrm>
            <a:off x="7363271" y="46920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771A88-00DC-4B42-A721-779226B29B92}"/>
              </a:ext>
            </a:extLst>
          </p:cNvPr>
          <p:cNvSpPr txBox="1"/>
          <p:nvPr/>
        </p:nvSpPr>
        <p:spPr>
          <a:xfrm>
            <a:off x="6878331" y="358791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C306C-0EEA-4FA7-A6B5-0CCD72FEFA6A}"/>
              </a:ext>
            </a:extLst>
          </p:cNvPr>
          <p:cNvSpPr txBox="1"/>
          <p:nvPr/>
        </p:nvSpPr>
        <p:spPr>
          <a:xfrm>
            <a:off x="8654464" y="540327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8D6B74-3D70-418C-A201-978195FAF9BB}"/>
              </a:ext>
            </a:extLst>
          </p:cNvPr>
          <p:cNvSpPr txBox="1"/>
          <p:nvPr/>
        </p:nvSpPr>
        <p:spPr>
          <a:xfrm>
            <a:off x="8993104" y="49467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7B8FDB-21B6-4322-ACC7-B3814C48B5FE}"/>
              </a:ext>
            </a:extLst>
          </p:cNvPr>
          <p:cNvSpPr txBox="1"/>
          <p:nvPr/>
        </p:nvSpPr>
        <p:spPr>
          <a:xfrm>
            <a:off x="8281340" y="49467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157D6B-C562-4C82-8D68-9ADF222841BC}"/>
              </a:ext>
            </a:extLst>
          </p:cNvPr>
          <p:cNvSpPr txBox="1"/>
          <p:nvPr/>
        </p:nvSpPr>
        <p:spPr>
          <a:xfrm>
            <a:off x="9790537" y="4946780"/>
            <a:ext cx="51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곱하기 기호 22">
            <a:extLst>
              <a:ext uri="{FF2B5EF4-FFF2-40B4-BE49-F238E27FC236}">
                <a16:creationId xmlns:a16="http://schemas.microsoft.com/office/drawing/2014/main" id="{A70975E9-55C5-4064-8931-2C5B6BD84A4D}"/>
              </a:ext>
            </a:extLst>
          </p:cNvPr>
          <p:cNvSpPr/>
          <p:nvPr/>
        </p:nvSpPr>
        <p:spPr>
          <a:xfrm>
            <a:off x="8281340" y="4017946"/>
            <a:ext cx="258618" cy="39580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곱하기 기호 23">
            <a:extLst>
              <a:ext uri="{FF2B5EF4-FFF2-40B4-BE49-F238E27FC236}">
                <a16:creationId xmlns:a16="http://schemas.microsoft.com/office/drawing/2014/main" id="{822D6D0E-699E-4E6C-BF33-50D5C315E638}"/>
              </a:ext>
            </a:extLst>
          </p:cNvPr>
          <p:cNvSpPr/>
          <p:nvPr/>
        </p:nvSpPr>
        <p:spPr>
          <a:xfrm>
            <a:off x="8955366" y="3338701"/>
            <a:ext cx="258618" cy="39580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곱하기 기호 24">
            <a:extLst>
              <a:ext uri="{FF2B5EF4-FFF2-40B4-BE49-F238E27FC236}">
                <a16:creationId xmlns:a16="http://schemas.microsoft.com/office/drawing/2014/main" id="{9C300198-4569-4DD2-A86F-6F42A5587026}"/>
              </a:ext>
            </a:extLst>
          </p:cNvPr>
          <p:cNvSpPr/>
          <p:nvPr/>
        </p:nvSpPr>
        <p:spPr>
          <a:xfrm>
            <a:off x="9790537" y="2606730"/>
            <a:ext cx="258618" cy="39580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AABAE0-9729-403F-94B7-1240A77144D1}"/>
              </a:ext>
            </a:extLst>
          </p:cNvPr>
          <p:cNvSpPr txBox="1"/>
          <p:nvPr/>
        </p:nvSpPr>
        <p:spPr>
          <a:xfrm>
            <a:off x="7769898" y="5996808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 Linear ) Hypothesis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599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77D50-0637-4788-82ED-C02EA142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US" altLang="ko-KR" dirty="0"/>
              <a:t>( Linear ) Hypothesis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34E83E-CEFE-42C7-A90D-233F6A16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9403" y="1874517"/>
            <a:ext cx="5214711" cy="3593591"/>
          </a:xfrm>
        </p:spPr>
        <p:txBody>
          <a:bodyPr/>
          <a:lstStyle/>
          <a:p>
            <a:r>
              <a:rPr lang="en-US" altLang="ko-KR" dirty="0"/>
              <a:t>Regression </a:t>
            </a:r>
            <a:r>
              <a:rPr lang="ko-KR" altLang="en-US" dirty="0"/>
              <a:t>학습을 한다는 것은</a:t>
            </a:r>
            <a:r>
              <a:rPr lang="en-US" altLang="ko-KR" dirty="0"/>
              <a:t>..</a:t>
            </a:r>
          </a:p>
          <a:p>
            <a:pPr marL="0" indent="0">
              <a:buNone/>
            </a:pPr>
            <a:r>
              <a:rPr lang="en-US" altLang="ko-KR" dirty="0"/>
              <a:t>	 </a:t>
            </a:r>
            <a:r>
              <a:rPr lang="ko-KR" altLang="en-US" dirty="0"/>
              <a:t>하나의 가설이 필요</a:t>
            </a:r>
            <a:r>
              <a:rPr lang="en-US" altLang="ko-KR" dirty="0"/>
              <a:t> !! 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그중 </a:t>
            </a:r>
            <a:r>
              <a:rPr lang="en-US" altLang="ko-KR" dirty="0"/>
              <a:t>Linear Regression </a:t>
            </a:r>
            <a:r>
              <a:rPr lang="ko-KR" altLang="en-US" dirty="0"/>
              <a:t>이 효과가 크다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Linear ? 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세상의 많은 것들은 선형적</a:t>
            </a:r>
            <a:r>
              <a:rPr lang="en-US" altLang="ko-KR" dirty="0"/>
              <a:t> ( Linear )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예로 들면</a:t>
            </a:r>
            <a:r>
              <a:rPr lang="en-US" altLang="ko-KR" dirty="0"/>
              <a:t>, </a:t>
            </a:r>
            <a:r>
              <a:rPr lang="ko-KR" altLang="en-US" dirty="0"/>
              <a:t>달리기를 오래 </a:t>
            </a:r>
            <a:r>
              <a:rPr lang="ko-KR" altLang="en-US" dirty="0" err="1"/>
              <a:t>연습하다보면</a:t>
            </a:r>
            <a:r>
              <a:rPr lang="ko-KR" altLang="en-US" dirty="0"/>
              <a:t> 실력이 증가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운동을 많이 할수록 근육양이 증가한다</a:t>
            </a:r>
            <a:r>
              <a:rPr lang="en-US" altLang="ko-KR" dirty="0"/>
              <a:t>. </a:t>
            </a:r>
            <a:r>
              <a:rPr lang="ko-KR" altLang="en-US" dirty="0"/>
              <a:t>등등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5DAE2EE-F2BB-487E-A632-D58F254EAC33}"/>
              </a:ext>
            </a:extLst>
          </p:cNvPr>
          <p:cNvCxnSpPr/>
          <p:nvPr/>
        </p:nvCxnSpPr>
        <p:spPr>
          <a:xfrm>
            <a:off x="8188875" y="4547904"/>
            <a:ext cx="23992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340D8A5-7726-480A-8988-F6C5C41F63F8}"/>
              </a:ext>
            </a:extLst>
          </p:cNvPr>
          <p:cNvCxnSpPr>
            <a:cxnSpLocks/>
          </p:cNvCxnSpPr>
          <p:nvPr/>
        </p:nvCxnSpPr>
        <p:spPr>
          <a:xfrm>
            <a:off x="8188875" y="3903477"/>
            <a:ext cx="23992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29738-A1C3-42E1-BE72-1F5744C1FC03}"/>
              </a:ext>
            </a:extLst>
          </p:cNvPr>
          <p:cNvCxnSpPr/>
          <p:nvPr/>
        </p:nvCxnSpPr>
        <p:spPr>
          <a:xfrm>
            <a:off x="8188875" y="3202487"/>
            <a:ext cx="23992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C1A2908-370C-4DFC-AC21-C1A3AF87A6A0}"/>
              </a:ext>
            </a:extLst>
          </p:cNvPr>
          <p:cNvCxnSpPr>
            <a:cxnSpLocks/>
          </p:cNvCxnSpPr>
          <p:nvPr/>
        </p:nvCxnSpPr>
        <p:spPr>
          <a:xfrm>
            <a:off x="8188875" y="2505185"/>
            <a:ext cx="23992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0E323F-1CA6-423C-A914-282E3413B389}"/>
              </a:ext>
            </a:extLst>
          </p:cNvPr>
          <p:cNvSpPr txBox="1"/>
          <p:nvPr/>
        </p:nvSpPr>
        <p:spPr>
          <a:xfrm>
            <a:off x="7796405" y="2322720"/>
            <a:ext cx="18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0CD51-C0E0-4603-9628-F91C57B2D05B}"/>
              </a:ext>
            </a:extLst>
          </p:cNvPr>
          <p:cNvSpPr txBox="1"/>
          <p:nvPr/>
        </p:nvSpPr>
        <p:spPr>
          <a:xfrm>
            <a:off x="7796405" y="37120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CCE73D-D83A-4903-9E4C-952E856F3A46}"/>
              </a:ext>
            </a:extLst>
          </p:cNvPr>
          <p:cNvSpPr txBox="1"/>
          <p:nvPr/>
        </p:nvSpPr>
        <p:spPr>
          <a:xfrm>
            <a:off x="7789789" y="30619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85C81C-1971-4AF3-AF01-2D9532EFFC50}"/>
              </a:ext>
            </a:extLst>
          </p:cNvPr>
          <p:cNvSpPr txBox="1"/>
          <p:nvPr/>
        </p:nvSpPr>
        <p:spPr>
          <a:xfrm>
            <a:off x="7796405" y="44193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360467-497F-475E-ACF1-815C3F7E6BF7}"/>
              </a:ext>
            </a:extLst>
          </p:cNvPr>
          <p:cNvSpPr txBox="1"/>
          <p:nvPr/>
        </p:nvSpPr>
        <p:spPr>
          <a:xfrm>
            <a:off x="7311465" y="33152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17E972-13D3-4F51-B0A9-273C652873A8}"/>
              </a:ext>
            </a:extLst>
          </p:cNvPr>
          <p:cNvSpPr txBox="1"/>
          <p:nvPr/>
        </p:nvSpPr>
        <p:spPr>
          <a:xfrm>
            <a:off x="9087598" y="513055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88E630-BFF0-4BD5-8DB2-B4D37A423C41}"/>
              </a:ext>
            </a:extLst>
          </p:cNvPr>
          <p:cNvSpPr txBox="1"/>
          <p:nvPr/>
        </p:nvSpPr>
        <p:spPr>
          <a:xfrm>
            <a:off x="9426238" y="46740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BDEDF2-C363-4E52-BB9E-BC212C29E236}"/>
              </a:ext>
            </a:extLst>
          </p:cNvPr>
          <p:cNvSpPr txBox="1"/>
          <p:nvPr/>
        </p:nvSpPr>
        <p:spPr>
          <a:xfrm>
            <a:off x="8714474" y="46740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2555B4-A8AA-440E-BE1F-C6A933C99436}"/>
              </a:ext>
            </a:extLst>
          </p:cNvPr>
          <p:cNvSpPr txBox="1"/>
          <p:nvPr/>
        </p:nvSpPr>
        <p:spPr>
          <a:xfrm>
            <a:off x="10223671" y="4674065"/>
            <a:ext cx="51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곱하기 기호 16">
            <a:extLst>
              <a:ext uri="{FF2B5EF4-FFF2-40B4-BE49-F238E27FC236}">
                <a16:creationId xmlns:a16="http://schemas.microsoft.com/office/drawing/2014/main" id="{9B2BF474-14F4-4DBC-83F4-4212B75635E9}"/>
              </a:ext>
            </a:extLst>
          </p:cNvPr>
          <p:cNvSpPr/>
          <p:nvPr/>
        </p:nvSpPr>
        <p:spPr>
          <a:xfrm>
            <a:off x="8714474" y="3745231"/>
            <a:ext cx="258618" cy="39580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곱하기 기호 17">
            <a:extLst>
              <a:ext uri="{FF2B5EF4-FFF2-40B4-BE49-F238E27FC236}">
                <a16:creationId xmlns:a16="http://schemas.microsoft.com/office/drawing/2014/main" id="{B8220915-CB39-4968-8E48-0EB1C2688CCF}"/>
              </a:ext>
            </a:extLst>
          </p:cNvPr>
          <p:cNvSpPr/>
          <p:nvPr/>
        </p:nvSpPr>
        <p:spPr>
          <a:xfrm>
            <a:off x="9388500" y="3065986"/>
            <a:ext cx="258618" cy="39580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곱하기 기호 18">
            <a:extLst>
              <a:ext uri="{FF2B5EF4-FFF2-40B4-BE49-F238E27FC236}">
                <a16:creationId xmlns:a16="http://schemas.microsoft.com/office/drawing/2014/main" id="{28B79042-2702-450A-B5DA-5F089D60031A}"/>
              </a:ext>
            </a:extLst>
          </p:cNvPr>
          <p:cNvSpPr/>
          <p:nvPr/>
        </p:nvSpPr>
        <p:spPr>
          <a:xfrm>
            <a:off x="10223671" y="2334015"/>
            <a:ext cx="258618" cy="39580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172B101-8ACF-4EE7-AFCF-D16186DF441D}"/>
              </a:ext>
            </a:extLst>
          </p:cNvPr>
          <p:cNvCxnSpPr>
            <a:cxnSpLocks/>
          </p:cNvCxnSpPr>
          <p:nvPr/>
        </p:nvCxnSpPr>
        <p:spPr>
          <a:xfrm flipV="1">
            <a:off x="8815745" y="3481172"/>
            <a:ext cx="2318707" cy="11176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DF6F1E5-9719-4C3D-8EB8-77F4C1F84C9E}"/>
              </a:ext>
            </a:extLst>
          </p:cNvPr>
          <p:cNvCxnSpPr>
            <a:cxnSpLocks/>
          </p:cNvCxnSpPr>
          <p:nvPr/>
        </p:nvCxnSpPr>
        <p:spPr>
          <a:xfrm flipV="1">
            <a:off x="8205075" y="1929986"/>
            <a:ext cx="1700405" cy="197349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9E9394C-2F02-49D5-A48D-4C34B1C0AE62}"/>
              </a:ext>
            </a:extLst>
          </p:cNvPr>
          <p:cNvCxnSpPr>
            <a:cxnSpLocks/>
          </p:cNvCxnSpPr>
          <p:nvPr/>
        </p:nvCxnSpPr>
        <p:spPr>
          <a:xfrm flipV="1">
            <a:off x="8168148" y="2875732"/>
            <a:ext cx="2612247" cy="165261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85107DC3-759C-4A8B-A313-51663CE124AA}"/>
              </a:ext>
            </a:extLst>
          </p:cNvPr>
          <p:cNvSpPr/>
          <p:nvPr/>
        </p:nvSpPr>
        <p:spPr>
          <a:xfrm rot="18451513">
            <a:off x="7367471" y="4829902"/>
            <a:ext cx="1042570" cy="3693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511A9A-02DE-47D4-84A1-167FB604E130}"/>
              </a:ext>
            </a:extLst>
          </p:cNvPr>
          <p:cNvSpPr txBox="1"/>
          <p:nvPr/>
        </p:nvSpPr>
        <p:spPr>
          <a:xfrm>
            <a:off x="6579465" y="5592823"/>
            <a:ext cx="367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H(x) = </a:t>
            </a:r>
            <a:r>
              <a:rPr lang="en-US" altLang="ko-KR" dirty="0" err="1"/>
              <a:t>Wx</a:t>
            </a:r>
            <a:r>
              <a:rPr lang="en-US" altLang="ko-KR" dirty="0"/>
              <a:t> + b </a:t>
            </a:r>
            <a:r>
              <a:rPr lang="ko-KR" altLang="en-US" dirty="0"/>
              <a:t>라는 일차방정식 가설 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133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77D50-0637-4788-82ED-C02EA142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 Linear ) Hypothesis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34E83E-CEFE-42C7-A90D-233F6A16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4349" y="2571227"/>
            <a:ext cx="5071581" cy="359359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-H(x) </a:t>
            </a:r>
            <a:r>
              <a:rPr lang="ko-KR" altLang="en-US" dirty="0"/>
              <a:t>는  </a:t>
            </a:r>
            <a:r>
              <a:rPr lang="en-US" altLang="ko-KR" dirty="0"/>
              <a:t>W ,b </a:t>
            </a:r>
            <a:r>
              <a:rPr lang="ko-KR" altLang="en-US" dirty="0"/>
              <a:t>에 따라 결정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여러 형태의 하나의 선이 나오겠다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ko-KR" altLang="en-US" dirty="0">
                <a:solidFill>
                  <a:srgbClr val="FF0000"/>
                </a:solidFill>
              </a:rPr>
              <a:t>어떤 선이 우리의 가설의 가장 알맞은 선 일까 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FB1A70C-7C17-408C-9E5C-C4C0646909D6}"/>
              </a:ext>
            </a:extLst>
          </p:cNvPr>
          <p:cNvCxnSpPr/>
          <p:nvPr/>
        </p:nvCxnSpPr>
        <p:spPr>
          <a:xfrm>
            <a:off x="7395014" y="4820619"/>
            <a:ext cx="23992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07304D1-A28A-4116-A0CB-5D4946A0EE31}"/>
              </a:ext>
            </a:extLst>
          </p:cNvPr>
          <p:cNvCxnSpPr>
            <a:cxnSpLocks/>
          </p:cNvCxnSpPr>
          <p:nvPr/>
        </p:nvCxnSpPr>
        <p:spPr>
          <a:xfrm>
            <a:off x="7395014" y="4176192"/>
            <a:ext cx="23992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1D704CB-C9C4-4A9A-AD3D-597064C9C526}"/>
              </a:ext>
            </a:extLst>
          </p:cNvPr>
          <p:cNvCxnSpPr/>
          <p:nvPr/>
        </p:nvCxnSpPr>
        <p:spPr>
          <a:xfrm>
            <a:off x="7395014" y="3475202"/>
            <a:ext cx="23992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82735D0-E00C-4417-B9C5-34A7C153A86C}"/>
              </a:ext>
            </a:extLst>
          </p:cNvPr>
          <p:cNvCxnSpPr>
            <a:cxnSpLocks/>
          </p:cNvCxnSpPr>
          <p:nvPr/>
        </p:nvCxnSpPr>
        <p:spPr>
          <a:xfrm>
            <a:off x="7395014" y="2777900"/>
            <a:ext cx="23992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FA8C89B-A491-4414-9BF2-3B12B7DB42E5}"/>
              </a:ext>
            </a:extLst>
          </p:cNvPr>
          <p:cNvSpPr txBox="1"/>
          <p:nvPr/>
        </p:nvSpPr>
        <p:spPr>
          <a:xfrm>
            <a:off x="7002544" y="2595435"/>
            <a:ext cx="18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AA09A3-E4A5-4638-8FE9-9D3014F8FFBB}"/>
              </a:ext>
            </a:extLst>
          </p:cNvPr>
          <p:cNvSpPr txBox="1"/>
          <p:nvPr/>
        </p:nvSpPr>
        <p:spPr>
          <a:xfrm>
            <a:off x="7002544" y="39847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708508-EF31-47D4-B089-A45206366E69}"/>
              </a:ext>
            </a:extLst>
          </p:cNvPr>
          <p:cNvSpPr txBox="1"/>
          <p:nvPr/>
        </p:nvSpPr>
        <p:spPr>
          <a:xfrm>
            <a:off x="6995928" y="33346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30C516-3323-40C3-898A-144D801D1AA6}"/>
              </a:ext>
            </a:extLst>
          </p:cNvPr>
          <p:cNvSpPr txBox="1"/>
          <p:nvPr/>
        </p:nvSpPr>
        <p:spPr>
          <a:xfrm>
            <a:off x="7002544" y="46920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C4187B-D493-4CB3-AB22-21E2AD62CFF6}"/>
              </a:ext>
            </a:extLst>
          </p:cNvPr>
          <p:cNvSpPr txBox="1"/>
          <p:nvPr/>
        </p:nvSpPr>
        <p:spPr>
          <a:xfrm>
            <a:off x="6517604" y="358791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60DA5A-04FC-4EA6-A370-791FE28F7061}"/>
              </a:ext>
            </a:extLst>
          </p:cNvPr>
          <p:cNvSpPr txBox="1"/>
          <p:nvPr/>
        </p:nvSpPr>
        <p:spPr>
          <a:xfrm>
            <a:off x="8293737" y="540327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556546-8D7F-4E1D-A524-3DE54BDAA6D0}"/>
              </a:ext>
            </a:extLst>
          </p:cNvPr>
          <p:cNvSpPr txBox="1"/>
          <p:nvPr/>
        </p:nvSpPr>
        <p:spPr>
          <a:xfrm>
            <a:off x="8632377" y="49467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D963AC-80CD-48EF-9245-00A9BE902CE5}"/>
              </a:ext>
            </a:extLst>
          </p:cNvPr>
          <p:cNvSpPr txBox="1"/>
          <p:nvPr/>
        </p:nvSpPr>
        <p:spPr>
          <a:xfrm>
            <a:off x="7920613" y="49467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E85970-92BF-4C4C-8BCE-B2445B562A37}"/>
              </a:ext>
            </a:extLst>
          </p:cNvPr>
          <p:cNvSpPr txBox="1"/>
          <p:nvPr/>
        </p:nvSpPr>
        <p:spPr>
          <a:xfrm>
            <a:off x="9429810" y="4946780"/>
            <a:ext cx="51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7" name="곱하기 기호 36">
            <a:extLst>
              <a:ext uri="{FF2B5EF4-FFF2-40B4-BE49-F238E27FC236}">
                <a16:creationId xmlns:a16="http://schemas.microsoft.com/office/drawing/2014/main" id="{A286AA55-AD60-49AC-91FD-8C55E4741EF3}"/>
              </a:ext>
            </a:extLst>
          </p:cNvPr>
          <p:cNvSpPr/>
          <p:nvPr/>
        </p:nvSpPr>
        <p:spPr>
          <a:xfrm>
            <a:off x="7920613" y="4017946"/>
            <a:ext cx="258618" cy="39580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곱하기 기호 37">
            <a:extLst>
              <a:ext uri="{FF2B5EF4-FFF2-40B4-BE49-F238E27FC236}">
                <a16:creationId xmlns:a16="http://schemas.microsoft.com/office/drawing/2014/main" id="{23F60118-D9E9-48E7-B9E4-E7DDC3464B04}"/>
              </a:ext>
            </a:extLst>
          </p:cNvPr>
          <p:cNvSpPr/>
          <p:nvPr/>
        </p:nvSpPr>
        <p:spPr>
          <a:xfrm>
            <a:off x="8594639" y="3338701"/>
            <a:ext cx="258618" cy="39580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곱하기 기호 38">
            <a:extLst>
              <a:ext uri="{FF2B5EF4-FFF2-40B4-BE49-F238E27FC236}">
                <a16:creationId xmlns:a16="http://schemas.microsoft.com/office/drawing/2014/main" id="{B4B0BB21-03D0-4604-AC14-97F20D4536E4}"/>
              </a:ext>
            </a:extLst>
          </p:cNvPr>
          <p:cNvSpPr/>
          <p:nvPr/>
        </p:nvSpPr>
        <p:spPr>
          <a:xfrm>
            <a:off x="9429810" y="2606730"/>
            <a:ext cx="258618" cy="39580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962538-4B64-42E6-AA92-2BCC65C57DA5}"/>
              </a:ext>
            </a:extLst>
          </p:cNvPr>
          <p:cNvSpPr txBox="1"/>
          <p:nvPr/>
        </p:nvSpPr>
        <p:spPr>
          <a:xfrm>
            <a:off x="7409171" y="5996808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 Linear ) Hypothesis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B2D792-5D41-431E-BE3E-A582DE24FB30}"/>
              </a:ext>
            </a:extLst>
          </p:cNvPr>
          <p:cNvSpPr txBox="1"/>
          <p:nvPr/>
        </p:nvSpPr>
        <p:spPr>
          <a:xfrm>
            <a:off x="7500742" y="1727872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H(x) = </a:t>
            </a:r>
            <a:r>
              <a:rPr lang="en-US" altLang="ko-KR" dirty="0" err="1"/>
              <a:t>Wx</a:t>
            </a:r>
            <a:r>
              <a:rPr lang="en-US" altLang="ko-KR" dirty="0"/>
              <a:t> + b </a:t>
            </a:r>
            <a:r>
              <a:rPr lang="ko-KR" altLang="en-US" dirty="0"/>
              <a:t>형태 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DC3581C-5429-45E2-ABD2-81F8E3FD30B2}"/>
              </a:ext>
            </a:extLst>
          </p:cNvPr>
          <p:cNvCxnSpPr>
            <a:cxnSpLocks/>
          </p:cNvCxnSpPr>
          <p:nvPr/>
        </p:nvCxnSpPr>
        <p:spPr>
          <a:xfrm flipV="1">
            <a:off x="7302626" y="2305991"/>
            <a:ext cx="2384432" cy="12306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CA2B18F-658B-48AC-8AAE-5E15FA7FA1E0}"/>
              </a:ext>
            </a:extLst>
          </p:cNvPr>
          <p:cNvCxnSpPr>
            <a:cxnSpLocks/>
          </p:cNvCxnSpPr>
          <p:nvPr/>
        </p:nvCxnSpPr>
        <p:spPr>
          <a:xfrm flipV="1">
            <a:off x="7319839" y="2553264"/>
            <a:ext cx="2566814" cy="226191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4998270-BD38-4613-B38B-26AABD057596}"/>
              </a:ext>
            </a:extLst>
          </p:cNvPr>
          <p:cNvCxnSpPr>
            <a:cxnSpLocks/>
          </p:cNvCxnSpPr>
          <p:nvPr/>
        </p:nvCxnSpPr>
        <p:spPr>
          <a:xfrm flipV="1">
            <a:off x="7500742" y="3817384"/>
            <a:ext cx="3078853" cy="14704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BF3836B-B783-436C-A061-DF71E7A0379E}"/>
              </a:ext>
            </a:extLst>
          </p:cNvPr>
          <p:cNvSpPr txBox="1"/>
          <p:nvPr/>
        </p:nvSpPr>
        <p:spPr>
          <a:xfrm>
            <a:off x="9687058" y="1972533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H(x) =  0.5 * x + 2 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AC7C0BD-BF02-4C18-8AD2-68F19D3A50CB}"/>
              </a:ext>
            </a:extLst>
          </p:cNvPr>
          <p:cNvSpPr txBox="1"/>
          <p:nvPr/>
        </p:nvSpPr>
        <p:spPr>
          <a:xfrm>
            <a:off x="9366577" y="2971607"/>
            <a:ext cx="181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H(x) =  1 * x + 0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69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77D50-0637-4788-82ED-C02EA142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457" y="333644"/>
            <a:ext cx="8373585" cy="149213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Cost </a:t>
            </a:r>
            <a:r>
              <a:rPr lang="en-US" altLang="ko-KR" dirty="0" err="1"/>
              <a:t>funtion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or</a:t>
            </a:r>
            <a:br>
              <a:rPr lang="en-US" altLang="ko-KR" dirty="0"/>
            </a:br>
            <a:r>
              <a:rPr lang="en-US" altLang="ko-KR" dirty="0"/>
              <a:t>lost </a:t>
            </a:r>
            <a:r>
              <a:rPr lang="en-US" altLang="ko-KR" dirty="0" err="1"/>
              <a:t>funtion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34E83E-CEFE-42C7-A90D-233F6A16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101" y="3209713"/>
            <a:ext cx="5030370" cy="3003430"/>
          </a:xfrm>
        </p:spPr>
        <p:txBody>
          <a:bodyPr/>
          <a:lstStyle/>
          <a:p>
            <a:r>
              <a:rPr lang="ko-KR" altLang="en-US" dirty="0"/>
              <a:t>어떤 선이 우리의 데이터 셋에 가장 알맞을까 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보통 </a:t>
            </a:r>
            <a:r>
              <a:rPr lang="en-US" altLang="ko-KR" dirty="0"/>
              <a:t>, (H(x) – y) ** 2 </a:t>
            </a:r>
            <a:r>
              <a:rPr lang="ko-KR" altLang="en-US" dirty="0"/>
              <a:t>으로 계산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* H(x) – y </a:t>
            </a:r>
            <a:r>
              <a:rPr lang="ko-KR" altLang="en-US" dirty="0"/>
              <a:t>는 차이인데 음수가 발생가능성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거리가 가까울수록 </a:t>
            </a:r>
            <a:r>
              <a:rPr lang="en-US" altLang="ko-KR" dirty="0"/>
              <a:t>?  Good !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거리가 멀수록 </a:t>
            </a:r>
            <a:r>
              <a:rPr lang="en-US" altLang="ko-KR" dirty="0"/>
              <a:t>? Bad !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F5E1129-A482-49BF-AFF5-DE1DCD266F0E}"/>
              </a:ext>
            </a:extLst>
          </p:cNvPr>
          <p:cNvCxnSpPr/>
          <p:nvPr/>
        </p:nvCxnSpPr>
        <p:spPr>
          <a:xfrm>
            <a:off x="7884077" y="5382089"/>
            <a:ext cx="23992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9EB098-DB32-444C-AB04-18DD22AC26BB}"/>
              </a:ext>
            </a:extLst>
          </p:cNvPr>
          <p:cNvCxnSpPr>
            <a:cxnSpLocks/>
          </p:cNvCxnSpPr>
          <p:nvPr/>
        </p:nvCxnSpPr>
        <p:spPr>
          <a:xfrm>
            <a:off x="7884077" y="4737662"/>
            <a:ext cx="2399251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50D9442-AB1B-4984-98D0-2032B99D46F6}"/>
              </a:ext>
            </a:extLst>
          </p:cNvPr>
          <p:cNvCxnSpPr/>
          <p:nvPr/>
        </p:nvCxnSpPr>
        <p:spPr>
          <a:xfrm>
            <a:off x="7884077" y="4036672"/>
            <a:ext cx="23992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D609027-A96D-4CD6-BDA5-64EAB8DFFCD0}"/>
              </a:ext>
            </a:extLst>
          </p:cNvPr>
          <p:cNvCxnSpPr>
            <a:cxnSpLocks/>
          </p:cNvCxnSpPr>
          <p:nvPr/>
        </p:nvCxnSpPr>
        <p:spPr>
          <a:xfrm>
            <a:off x="7884077" y="3339370"/>
            <a:ext cx="23992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B57C91C-D3D2-4393-890D-309DCA24E52D}"/>
              </a:ext>
            </a:extLst>
          </p:cNvPr>
          <p:cNvSpPr txBox="1"/>
          <p:nvPr/>
        </p:nvSpPr>
        <p:spPr>
          <a:xfrm>
            <a:off x="7491607" y="3156905"/>
            <a:ext cx="18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0FBDD3-93A4-4613-BA76-801047E81F36}"/>
              </a:ext>
            </a:extLst>
          </p:cNvPr>
          <p:cNvSpPr txBox="1"/>
          <p:nvPr/>
        </p:nvSpPr>
        <p:spPr>
          <a:xfrm>
            <a:off x="7491607" y="45462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01421-BF0D-4DC2-972F-51821A072382}"/>
              </a:ext>
            </a:extLst>
          </p:cNvPr>
          <p:cNvSpPr txBox="1"/>
          <p:nvPr/>
        </p:nvSpPr>
        <p:spPr>
          <a:xfrm>
            <a:off x="7484991" y="38961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57BF7E-014A-44C9-90D9-1079B55995BD}"/>
              </a:ext>
            </a:extLst>
          </p:cNvPr>
          <p:cNvSpPr txBox="1"/>
          <p:nvPr/>
        </p:nvSpPr>
        <p:spPr>
          <a:xfrm>
            <a:off x="7491607" y="52535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0A4B13-F7F6-4A42-A577-146A26D0225E}"/>
              </a:ext>
            </a:extLst>
          </p:cNvPr>
          <p:cNvSpPr txBox="1"/>
          <p:nvPr/>
        </p:nvSpPr>
        <p:spPr>
          <a:xfrm>
            <a:off x="7006667" y="414938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D30F12-8D27-4CDF-ACFB-19370E0C05CE}"/>
              </a:ext>
            </a:extLst>
          </p:cNvPr>
          <p:cNvSpPr txBox="1"/>
          <p:nvPr/>
        </p:nvSpPr>
        <p:spPr>
          <a:xfrm>
            <a:off x="8782800" y="596474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1441A0-FC20-47A5-A08A-0B09AC5D2797}"/>
              </a:ext>
            </a:extLst>
          </p:cNvPr>
          <p:cNvSpPr txBox="1"/>
          <p:nvPr/>
        </p:nvSpPr>
        <p:spPr>
          <a:xfrm>
            <a:off x="9121440" y="55082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E86718-483C-4EE8-9F85-F5305F196AE2}"/>
              </a:ext>
            </a:extLst>
          </p:cNvPr>
          <p:cNvSpPr txBox="1"/>
          <p:nvPr/>
        </p:nvSpPr>
        <p:spPr>
          <a:xfrm>
            <a:off x="8409676" y="55082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1CC784-3AA1-4149-995B-C6B9AAA2A0A6}"/>
              </a:ext>
            </a:extLst>
          </p:cNvPr>
          <p:cNvSpPr txBox="1"/>
          <p:nvPr/>
        </p:nvSpPr>
        <p:spPr>
          <a:xfrm>
            <a:off x="9918873" y="5508250"/>
            <a:ext cx="51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곱하기 기호 16">
            <a:extLst>
              <a:ext uri="{FF2B5EF4-FFF2-40B4-BE49-F238E27FC236}">
                <a16:creationId xmlns:a16="http://schemas.microsoft.com/office/drawing/2014/main" id="{B726D53B-5C30-4298-B721-B69135B584CC}"/>
              </a:ext>
            </a:extLst>
          </p:cNvPr>
          <p:cNvSpPr/>
          <p:nvPr/>
        </p:nvSpPr>
        <p:spPr>
          <a:xfrm>
            <a:off x="8409676" y="4579416"/>
            <a:ext cx="258618" cy="39580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곱하기 기호 17">
            <a:extLst>
              <a:ext uri="{FF2B5EF4-FFF2-40B4-BE49-F238E27FC236}">
                <a16:creationId xmlns:a16="http://schemas.microsoft.com/office/drawing/2014/main" id="{8D8EA270-288A-4642-BCCF-8548580F8C70}"/>
              </a:ext>
            </a:extLst>
          </p:cNvPr>
          <p:cNvSpPr/>
          <p:nvPr/>
        </p:nvSpPr>
        <p:spPr>
          <a:xfrm>
            <a:off x="9083702" y="3861966"/>
            <a:ext cx="258618" cy="39580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곱하기 기호 18">
            <a:extLst>
              <a:ext uri="{FF2B5EF4-FFF2-40B4-BE49-F238E27FC236}">
                <a16:creationId xmlns:a16="http://schemas.microsoft.com/office/drawing/2014/main" id="{69CD9116-53C0-4993-AE7C-FC16C60761D1}"/>
              </a:ext>
            </a:extLst>
          </p:cNvPr>
          <p:cNvSpPr/>
          <p:nvPr/>
        </p:nvSpPr>
        <p:spPr>
          <a:xfrm>
            <a:off x="9918873" y="3168200"/>
            <a:ext cx="258618" cy="39580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134D974-A2D5-4DD9-9F1C-350638AA69A6}"/>
              </a:ext>
            </a:extLst>
          </p:cNvPr>
          <p:cNvCxnSpPr>
            <a:cxnSpLocks/>
          </p:cNvCxnSpPr>
          <p:nvPr/>
        </p:nvCxnSpPr>
        <p:spPr>
          <a:xfrm flipV="1">
            <a:off x="7939269" y="3726149"/>
            <a:ext cx="2711966" cy="11430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7A8F141-0D49-4F0C-8893-E36CBBA10437}"/>
              </a:ext>
            </a:extLst>
          </p:cNvPr>
          <p:cNvSpPr txBox="1"/>
          <p:nvPr/>
        </p:nvSpPr>
        <p:spPr>
          <a:xfrm>
            <a:off x="8221962" y="2591983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H(x) = </a:t>
            </a:r>
            <a:r>
              <a:rPr lang="en-US" altLang="ko-KR" dirty="0" err="1"/>
              <a:t>Wx</a:t>
            </a:r>
            <a:r>
              <a:rPr lang="en-US" altLang="ko-KR" dirty="0"/>
              <a:t> + b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DC0752-A7F7-4F55-84E2-D4007F472C94}"/>
              </a:ext>
            </a:extLst>
          </p:cNvPr>
          <p:cNvCxnSpPr>
            <a:cxnSpLocks/>
          </p:cNvCxnSpPr>
          <p:nvPr/>
        </p:nvCxnSpPr>
        <p:spPr>
          <a:xfrm>
            <a:off x="8559933" y="4579416"/>
            <a:ext cx="0" cy="24249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FAE4F55-2FA9-4486-83DD-D2CC3E24E467}"/>
              </a:ext>
            </a:extLst>
          </p:cNvPr>
          <p:cNvCxnSpPr>
            <a:cxnSpLocks/>
          </p:cNvCxnSpPr>
          <p:nvPr/>
        </p:nvCxnSpPr>
        <p:spPr>
          <a:xfrm>
            <a:off x="9213011" y="4009355"/>
            <a:ext cx="0" cy="28829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C15CB3A-1E0B-45DD-9A25-FEFDCB8B88DE}"/>
              </a:ext>
            </a:extLst>
          </p:cNvPr>
          <p:cNvCxnSpPr>
            <a:cxnSpLocks/>
          </p:cNvCxnSpPr>
          <p:nvPr/>
        </p:nvCxnSpPr>
        <p:spPr>
          <a:xfrm>
            <a:off x="10048182" y="3366103"/>
            <a:ext cx="0" cy="58150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8D3A81-A3E5-42F2-81DF-40FB631502A6}"/>
                  </a:ext>
                </a:extLst>
              </p:cNvPr>
              <p:cNvSpPr txBox="1"/>
              <p:nvPr/>
            </p:nvSpPr>
            <p:spPr>
              <a:xfrm flipH="1">
                <a:off x="5693328" y="5748764"/>
                <a:ext cx="494105" cy="76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8D3A81-A3E5-42F2-81DF-40FB63150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93328" y="5748764"/>
                <a:ext cx="494105" cy="760978"/>
              </a:xfrm>
              <a:prstGeom prst="rect">
                <a:avLst/>
              </a:prstGeom>
              <a:blipFill>
                <a:blip r:embed="rId2"/>
                <a:stretch>
                  <a:fillRect r="-292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629E91-0D7F-416E-ACE8-A3F0B6EBF865}"/>
                  </a:ext>
                </a:extLst>
              </p:cNvPr>
              <p:cNvSpPr txBox="1"/>
              <p:nvPr/>
            </p:nvSpPr>
            <p:spPr>
              <a:xfrm>
                <a:off x="4630715" y="5886782"/>
                <a:ext cx="1062791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Cost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629E91-0D7F-416E-ACE8-A3F0B6EBF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715" y="5886782"/>
                <a:ext cx="1062791" cy="484941"/>
              </a:xfrm>
              <a:prstGeom prst="rect">
                <a:avLst/>
              </a:prstGeom>
              <a:blipFill>
                <a:blip r:embed="rId3"/>
                <a:stretch>
                  <a:fillRect l="-5172" b="-75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71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77D50-0637-4788-82ED-C02EA142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Cost </a:t>
            </a:r>
            <a:r>
              <a:rPr lang="en-US" altLang="ko-KR" dirty="0" err="1"/>
              <a:t>funtion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or</a:t>
            </a:r>
            <a:br>
              <a:rPr lang="en-US" altLang="ko-KR" dirty="0"/>
            </a:br>
            <a:r>
              <a:rPr lang="en-US" altLang="ko-KR" dirty="0"/>
              <a:t>lost </a:t>
            </a:r>
            <a:r>
              <a:rPr lang="en-US" altLang="ko-KR" dirty="0" err="1"/>
              <a:t>funtion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34E83E-CEFE-42C7-A90D-233F6A16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7149" y="3182426"/>
            <a:ext cx="4843690" cy="1997241"/>
          </a:xfrm>
        </p:spPr>
        <p:txBody>
          <a:bodyPr/>
          <a:lstStyle/>
          <a:p>
            <a:r>
              <a:rPr lang="en-US" altLang="ko-KR" dirty="0"/>
              <a:t>Cost(</a:t>
            </a:r>
            <a:r>
              <a:rPr lang="en-US" altLang="ko-KR" dirty="0" err="1"/>
              <a:t>W,b</a:t>
            </a:r>
            <a:r>
              <a:rPr lang="en-US" altLang="ko-KR" dirty="0"/>
              <a:t>) </a:t>
            </a:r>
            <a:r>
              <a:rPr lang="ko-KR" altLang="en-US" dirty="0"/>
              <a:t>를 가장 </a:t>
            </a:r>
            <a:r>
              <a:rPr lang="en-US" altLang="ko-KR" dirty="0"/>
              <a:t>minimize !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하는 </a:t>
            </a:r>
            <a:r>
              <a:rPr lang="en-US" altLang="ko-KR" dirty="0" err="1"/>
              <a:t>W,b</a:t>
            </a:r>
            <a:r>
              <a:rPr lang="ko-KR" altLang="en-US" dirty="0"/>
              <a:t>를 구하는 것을 학습하는 시키는 것을 목표 </a:t>
            </a:r>
            <a:r>
              <a:rPr lang="en-US" altLang="ko-KR" dirty="0"/>
              <a:t>!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707C9A-BE90-4FD8-9566-98BD406FF5FA}"/>
                  </a:ext>
                </a:extLst>
              </p:cNvPr>
              <p:cNvSpPr txBox="1"/>
              <p:nvPr/>
            </p:nvSpPr>
            <p:spPr>
              <a:xfrm flipH="1">
                <a:off x="8101084" y="3094463"/>
                <a:ext cx="494105" cy="76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707C9A-BE90-4FD8-9566-98BD406FF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01084" y="3094463"/>
                <a:ext cx="494105" cy="760978"/>
              </a:xfrm>
              <a:prstGeom prst="rect">
                <a:avLst/>
              </a:prstGeom>
              <a:blipFill>
                <a:blip r:embed="rId2"/>
                <a:stretch>
                  <a:fillRect r="-292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1319F5-E6F4-4EAF-ADD9-F088F37AB587}"/>
                  </a:ext>
                </a:extLst>
              </p:cNvPr>
              <p:cNvSpPr txBox="1"/>
              <p:nvPr/>
            </p:nvSpPr>
            <p:spPr>
              <a:xfrm>
                <a:off x="7038471" y="3232481"/>
                <a:ext cx="1062791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Cost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1319F5-E6F4-4EAF-ADD9-F088F37AB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471" y="3232481"/>
                <a:ext cx="1062791" cy="484941"/>
              </a:xfrm>
              <a:prstGeom prst="rect">
                <a:avLst/>
              </a:prstGeom>
              <a:blipFill>
                <a:blip r:embed="rId3"/>
                <a:stretch>
                  <a:fillRect l="-5172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1275880-BDC9-4520-AA4B-8C3DDC9C40B8}"/>
              </a:ext>
            </a:extLst>
          </p:cNvPr>
          <p:cNvSpPr txBox="1"/>
          <p:nvPr/>
        </p:nvSpPr>
        <p:spPr>
          <a:xfrm>
            <a:off x="7638541" y="4128906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H(x) = </a:t>
            </a:r>
            <a:r>
              <a:rPr lang="en-US" altLang="ko-KR" dirty="0" err="1"/>
              <a:t>Wx</a:t>
            </a:r>
            <a:r>
              <a:rPr lang="en-US" altLang="ko-KR" dirty="0"/>
              <a:t> + b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8902F3-EBD0-4CF8-9B60-93282672688D}"/>
                  </a:ext>
                </a:extLst>
              </p:cNvPr>
              <p:cNvSpPr txBox="1"/>
              <p:nvPr/>
            </p:nvSpPr>
            <p:spPr>
              <a:xfrm>
                <a:off x="6384756" y="4921994"/>
                <a:ext cx="3835474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Cost(</a:t>
                </a:r>
                <a:r>
                  <a:rPr lang="en-US" altLang="ko-KR" dirty="0" err="1"/>
                  <a:t>W,b</a:t>
                </a:r>
                <a:r>
                  <a:rPr lang="en-US" altLang="ko-KR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)− 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8902F3-EBD0-4CF8-9B60-932826726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756" y="4921994"/>
                <a:ext cx="3835474" cy="484941"/>
              </a:xfrm>
              <a:prstGeom prst="rect">
                <a:avLst/>
              </a:prstGeom>
              <a:blipFill>
                <a:blip r:embed="rId4"/>
                <a:stretch>
                  <a:fillRect l="-1270" t="-78750" b="-12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181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77D50-0637-4788-82ED-C02EA142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n-US" altLang="ko-KR"/>
              <a:t>LAb01.</a:t>
            </a:r>
            <a:r>
              <a:rPr lang="ko-KR" altLang="en-US"/>
              <a:t> </a:t>
            </a:r>
            <a:r>
              <a:rPr lang="en-US" altLang="ko-KR"/>
              <a:t>Tensorflow</a:t>
            </a:r>
            <a:endParaRPr lang="ko-KR" altLang="en-US"/>
          </a:p>
        </p:txBody>
      </p:sp>
      <p:pic>
        <p:nvPicPr>
          <p:cNvPr id="1026" name="Picture 2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2F3C986A-9C63-4784-B6E5-FECB5194B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1" r="3363" b="-1"/>
          <a:stretch/>
        </p:blipFill>
        <p:spPr bwMode="auto">
          <a:xfrm>
            <a:off x="1550271" y="2286001"/>
            <a:ext cx="3161088" cy="296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34E83E-CEFE-42C7-A90D-233F6A16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5804" y="2863517"/>
            <a:ext cx="6054195" cy="2960017"/>
          </a:xfrm>
        </p:spPr>
        <p:txBody>
          <a:bodyPr>
            <a:normAutofit/>
          </a:bodyPr>
          <a:lstStyle/>
          <a:p>
            <a:r>
              <a:rPr lang="ko-KR" altLang="en-US" dirty="0"/>
              <a:t>딥러닝 라이브러리 중 가장 유명하고</a:t>
            </a:r>
            <a:r>
              <a:rPr lang="en-US" altLang="ko-KR" dirty="0"/>
              <a:t>, </a:t>
            </a:r>
            <a:r>
              <a:rPr lang="ko-KR" altLang="en-US" dirty="0" err="1"/>
              <a:t>오픈소스코드가</a:t>
            </a:r>
            <a:r>
              <a:rPr lang="ko-KR" altLang="en-US" dirty="0"/>
              <a:t> 많아 공부하기에 좋다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Python </a:t>
            </a:r>
            <a:r>
              <a:rPr lang="ko-KR" altLang="en-US" dirty="0"/>
              <a:t>을 이용하여 </a:t>
            </a:r>
            <a:r>
              <a:rPr lang="en-US" altLang="ko-KR" dirty="0">
                <a:solidFill>
                  <a:srgbClr val="FF0000"/>
                </a:solidFill>
              </a:rPr>
              <a:t>Data flow graph </a:t>
            </a:r>
            <a:r>
              <a:rPr lang="ko-KR" altLang="en-US" dirty="0"/>
              <a:t>를 사용하여 </a:t>
            </a:r>
            <a:r>
              <a:rPr lang="en-US" altLang="ko-KR" dirty="0"/>
              <a:t>numerical </a:t>
            </a:r>
            <a:r>
              <a:rPr lang="ko-KR" altLang="en-US" dirty="0"/>
              <a:t>한 계산을 할 </a:t>
            </a:r>
            <a:r>
              <a:rPr lang="ko-KR" altLang="en-US" dirty="0" err="1"/>
              <a:t>수있다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106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77D50-0637-4788-82ED-C02EA142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altLang="ko-KR" sz="4400"/>
              <a:t>Data</a:t>
            </a:r>
            <a:r>
              <a:rPr lang="ko-KR" altLang="en-US" sz="4400"/>
              <a:t> </a:t>
            </a:r>
            <a:r>
              <a:rPr lang="en-US" altLang="ko-KR" sz="4400"/>
              <a:t>flow</a:t>
            </a:r>
            <a:r>
              <a:rPr lang="ko-KR" altLang="en-US" sz="4400"/>
              <a:t> </a:t>
            </a:r>
            <a:r>
              <a:rPr lang="en-US" altLang="ko-KR" sz="4400"/>
              <a:t>graph</a:t>
            </a:r>
            <a:r>
              <a:rPr lang="ko-KR" altLang="en-US" sz="4400"/>
              <a:t> 뭘까 </a:t>
            </a:r>
            <a:r>
              <a:rPr lang="en-US" altLang="ko-KR" sz="4400"/>
              <a:t>?</a:t>
            </a:r>
            <a:endParaRPr lang="ko-KR" altLang="en-US" sz="4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34E83E-CEFE-42C7-A90D-233F6A16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100">
                <a:solidFill>
                  <a:srgbClr val="000000"/>
                </a:solidFill>
              </a:rPr>
              <a:t>그래프란 노드와 노드 사이의 엣지로 구성</a:t>
            </a:r>
            <a:r>
              <a:rPr lang="en-US" altLang="ko-KR" sz="110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100">
                <a:solidFill>
                  <a:srgbClr val="000000"/>
                </a:solidFill>
              </a:rPr>
              <a:t>노드들이 하나의 </a:t>
            </a:r>
            <a:r>
              <a:rPr lang="en-US" altLang="ko-KR" sz="1100">
                <a:solidFill>
                  <a:srgbClr val="000000"/>
                </a:solidFill>
              </a:rPr>
              <a:t>operation.</a:t>
            </a:r>
          </a:p>
          <a:p>
            <a:pPr>
              <a:lnSpc>
                <a:spcPct val="100000"/>
              </a:lnSpc>
            </a:pPr>
            <a:r>
              <a:rPr lang="ko-KR" altLang="en-US" sz="1100">
                <a:solidFill>
                  <a:srgbClr val="000000"/>
                </a:solidFill>
              </a:rPr>
              <a:t>각 엣지사이에는 다차원데이터배열</a:t>
            </a:r>
            <a:r>
              <a:rPr lang="en-US" altLang="ko-KR" sz="1100">
                <a:solidFill>
                  <a:srgbClr val="000000"/>
                </a:solidFill>
              </a:rPr>
              <a:t> (tensors)</a:t>
            </a:r>
            <a:r>
              <a:rPr lang="ko-KR" altLang="en-US" sz="1100">
                <a:solidFill>
                  <a:srgbClr val="000000"/>
                </a:solidFill>
              </a:rPr>
              <a:t>들이 돌아다닌다</a:t>
            </a:r>
            <a:r>
              <a:rPr lang="en-US" altLang="ko-KR" sz="1100">
                <a:solidFill>
                  <a:srgbClr val="000000"/>
                </a:solidFill>
              </a:rPr>
              <a:t>(flow)</a:t>
            </a:r>
            <a:r>
              <a:rPr lang="ko-KR" altLang="en-US" sz="1100">
                <a:solidFill>
                  <a:srgbClr val="000000"/>
                </a:solidFill>
              </a:rPr>
              <a:t>고 표현</a:t>
            </a:r>
            <a:r>
              <a:rPr lang="en-US" altLang="ko-KR" sz="110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110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sz="1100">
                <a:solidFill>
                  <a:srgbClr val="000000"/>
                </a:solidFill>
              </a:rPr>
              <a:t>설치방법</a:t>
            </a:r>
            <a:endParaRPr lang="en-US" altLang="ko-KR" sz="110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pip</a:t>
            </a:r>
            <a:r>
              <a:rPr lang="ko-KR" altLang="en-US" sz="1100">
                <a:solidFill>
                  <a:srgbClr val="000000"/>
                </a:solidFill>
              </a:rPr>
              <a:t> </a:t>
            </a:r>
            <a:r>
              <a:rPr lang="en-US" altLang="ko-KR" sz="1100">
                <a:solidFill>
                  <a:srgbClr val="000000"/>
                </a:solidFill>
              </a:rPr>
              <a:t>intstall –upgrade tensorflow</a:t>
            </a:r>
          </a:p>
          <a:p>
            <a:pPr lvl="1">
              <a:lnSpc>
                <a:spcPct val="10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Pip install –upgrade tensorflow-gpu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100">
                <a:solidFill>
                  <a:srgbClr val="000000"/>
                </a:solidFill>
              </a:rPr>
              <a:t>	# </a:t>
            </a:r>
            <a:r>
              <a:rPr lang="ko-KR" altLang="en-US" sz="1100">
                <a:solidFill>
                  <a:srgbClr val="000000"/>
                </a:solidFill>
              </a:rPr>
              <a:t>참고로 나는</a:t>
            </a:r>
            <a:r>
              <a:rPr lang="en-US" altLang="ko-KR" sz="1100">
                <a:solidFill>
                  <a:srgbClr val="000000"/>
                </a:solidFill>
              </a:rPr>
              <a:t>, </a:t>
            </a:r>
            <a:r>
              <a:rPr lang="ko-KR" altLang="en-US" sz="1100">
                <a:solidFill>
                  <a:srgbClr val="000000"/>
                </a:solidFill>
              </a:rPr>
              <a:t>영상의 교수가 알려준 </a:t>
            </a:r>
            <a:r>
              <a:rPr lang="en-US" altLang="ko-KR" sz="1100">
                <a:solidFill>
                  <a:srgbClr val="000000"/>
                </a:solidFill>
              </a:rPr>
              <a:t>giu-hub</a:t>
            </a:r>
            <a:r>
              <a:rPr lang="ko-KR" altLang="en-US" sz="1100">
                <a:solidFill>
                  <a:srgbClr val="000000"/>
                </a:solidFill>
              </a:rPr>
              <a:t>의 코드들을 쥬피터노트북에서 실행시켜보면서 이해할려했는데</a:t>
            </a:r>
            <a:br>
              <a:rPr lang="en-US" altLang="ko-KR" sz="1100">
                <a:solidFill>
                  <a:srgbClr val="000000"/>
                </a:solidFill>
              </a:rPr>
            </a:br>
            <a:r>
              <a:rPr lang="en-US" altLang="ko-KR" sz="1100">
                <a:solidFill>
                  <a:srgbClr val="000000"/>
                </a:solidFill>
              </a:rPr>
              <a:t>	</a:t>
            </a:r>
            <a:r>
              <a:rPr lang="ko-KR" altLang="en-US" sz="1100">
                <a:solidFill>
                  <a:srgbClr val="000000"/>
                </a:solidFill>
              </a:rPr>
              <a:t>내 컴퓨터에 설치되어있던 파이썬 버전과</a:t>
            </a:r>
            <a:r>
              <a:rPr lang="en-US" altLang="ko-KR" sz="1100">
                <a:solidFill>
                  <a:srgbClr val="000000"/>
                </a:solidFill>
              </a:rPr>
              <a:t>, </a:t>
            </a:r>
            <a:r>
              <a:rPr lang="ko-KR" altLang="en-US" sz="1100">
                <a:solidFill>
                  <a:srgbClr val="000000"/>
                </a:solidFill>
              </a:rPr>
              <a:t>텐서플로우의 버전이 맞지 않아서 이를 해결하는데 시간이 좀 걸림</a:t>
            </a:r>
            <a:r>
              <a:rPr lang="en-US" altLang="ko-KR" sz="1100">
                <a:solidFill>
                  <a:srgbClr val="000000"/>
                </a:solidFill>
              </a:rPr>
              <a:t> ..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100">
                <a:solidFill>
                  <a:srgbClr val="000000"/>
                </a:solidFill>
              </a:rPr>
              <a:t>	</a:t>
            </a:r>
            <a:r>
              <a:rPr lang="ko-KR" altLang="en-US" sz="1100">
                <a:solidFill>
                  <a:srgbClr val="000000"/>
                </a:solidFill>
              </a:rPr>
              <a:t>검색 중에 알게된것은 실습초반에 나오는 </a:t>
            </a:r>
            <a:r>
              <a:rPr lang="en-US" altLang="ko-KR" sz="1100">
                <a:solidFill>
                  <a:srgbClr val="000000"/>
                </a:solidFill>
              </a:rPr>
              <a:t>session </a:t>
            </a:r>
            <a:r>
              <a:rPr lang="ko-KR" altLang="en-US" sz="1100">
                <a:solidFill>
                  <a:srgbClr val="000000"/>
                </a:solidFill>
              </a:rPr>
              <a:t>등 몇몇 문법이 </a:t>
            </a:r>
            <a:r>
              <a:rPr lang="en-US" altLang="ko-KR" sz="1100">
                <a:solidFill>
                  <a:srgbClr val="000000"/>
                </a:solidFill>
              </a:rPr>
              <a:t>version_1.X </a:t>
            </a:r>
            <a:r>
              <a:rPr lang="ko-KR" altLang="en-US" sz="1100">
                <a:solidFill>
                  <a:srgbClr val="000000"/>
                </a:solidFill>
              </a:rPr>
              <a:t>이후로 바꾸었나봄</a:t>
            </a:r>
            <a:r>
              <a:rPr lang="en-US" altLang="ko-KR" sz="1100">
                <a:solidFill>
                  <a:srgbClr val="000000"/>
                </a:solidFill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100">
                <a:solidFill>
                  <a:srgbClr val="000000"/>
                </a:solidFill>
              </a:rPr>
              <a:t>모르겠으면 구글링 </a:t>
            </a:r>
            <a:r>
              <a:rPr lang="en-US" altLang="ko-KR" sz="1100">
                <a:solidFill>
                  <a:srgbClr val="000000"/>
                </a:solidFill>
              </a:rPr>
              <a:t>!!</a:t>
            </a:r>
          </a:p>
          <a:p>
            <a:pPr>
              <a:lnSpc>
                <a:spcPct val="100000"/>
              </a:lnSpc>
            </a:pPr>
            <a:endParaRPr lang="ko-KR" altLang="en-US" sz="1100">
              <a:solidFill>
                <a:srgbClr val="000000"/>
              </a:solidFill>
            </a:endParaRPr>
          </a:p>
        </p:txBody>
      </p:sp>
      <p:pic>
        <p:nvPicPr>
          <p:cNvPr id="2050" name="Picture 2" descr="텍스트이(가) 표시된 사진&#10;&#10;자동 생성된 설명">
            <a:extLst>
              <a:ext uri="{FF2B5EF4-FFF2-40B4-BE49-F238E27FC236}">
                <a16:creationId xmlns:a16="http://schemas.microsoft.com/office/drawing/2014/main" id="{969608AA-B4ED-4E67-8C74-9CEB57FE3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2336" y="645106"/>
            <a:ext cx="3328457" cy="559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794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F1C0E-6FA5-42C1-B314-5AEE7E7F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lab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1094D-2235-40C4-A206-7F0EA5A3D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2"/>
            <a:ext cx="10178322" cy="633662"/>
          </a:xfrm>
        </p:spPr>
        <p:txBody>
          <a:bodyPr/>
          <a:lstStyle/>
          <a:p>
            <a:r>
              <a:rPr lang="ko-KR" altLang="en-US" dirty="0"/>
              <a:t>소스코드 </a:t>
            </a:r>
            <a:r>
              <a:rPr lang="en-US" altLang="ko-KR" dirty="0"/>
              <a:t>:  </a:t>
            </a:r>
            <a:r>
              <a:rPr lang="en-US" altLang="ko-KR" dirty="0">
                <a:hlinkClick r:id="rId2"/>
              </a:rPr>
              <a:t>https://github,com/hunkim/DeepLearningZeroToAll/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641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F1C0E-6FA5-42C1-B314-5AEE7E7F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Tensor </a:t>
            </a:r>
            <a:r>
              <a:rPr lang="en-US" altLang="ko-KR" dirty="0" err="1"/>
              <a:t>Ranks,shapes,types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F5BA99-8D1E-4295-A8FB-B77BC6BF1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893" y="1612543"/>
            <a:ext cx="8697539" cy="5239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0B55B3-952C-4F45-8211-32A52A4AB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893" y="2442756"/>
            <a:ext cx="8078327" cy="19338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1F05929-0BB8-4C48-9600-3762C23E1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893" y="4713244"/>
            <a:ext cx="5992061" cy="1762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7D468D-E74F-4C65-B54D-6286209D6A44}"/>
              </a:ext>
            </a:extLst>
          </p:cNvPr>
          <p:cNvSpPr txBox="1"/>
          <p:nvPr/>
        </p:nvSpPr>
        <p:spPr>
          <a:xfrm>
            <a:off x="1618893" y="212014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Rank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3ED281-EBE4-4681-9DF2-98EAFB0B949E}"/>
              </a:ext>
            </a:extLst>
          </p:cNvPr>
          <p:cNvSpPr txBox="1"/>
          <p:nvPr/>
        </p:nvSpPr>
        <p:spPr>
          <a:xfrm>
            <a:off x="1539384" y="4368522"/>
            <a:ext cx="72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Shape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9912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F1C0E-6FA5-42C1-B314-5AEE7E7F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Tensor </a:t>
            </a:r>
            <a:r>
              <a:rPr lang="en-US" altLang="ko-KR" dirty="0" err="1"/>
              <a:t>Ranks,shapes,types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F9B952-B031-4BB1-AD68-D59C665AF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966" y="2033201"/>
            <a:ext cx="7716327" cy="2981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4A1FCE-61D4-4A2A-9203-05E989D2E529}"/>
              </a:ext>
            </a:extLst>
          </p:cNvPr>
          <p:cNvSpPr txBox="1"/>
          <p:nvPr/>
        </p:nvSpPr>
        <p:spPr>
          <a:xfrm>
            <a:off x="1856966" y="150518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67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E2B86-5F01-48E6-9945-88369C5A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 Lecture 01 </a:t>
            </a:r>
            <a:br>
              <a:rPr lang="en-US" altLang="ko-KR" dirty="0"/>
            </a:br>
            <a:r>
              <a:rPr lang="en-US" altLang="ko-KR" dirty="0"/>
              <a:t>machine learning Basic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38A66-138D-4623-ABF5-353DEBBFF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3000" dirty="0"/>
              <a:t>#  </a:t>
            </a:r>
            <a:r>
              <a:rPr lang="ko-KR" altLang="en-US" sz="3000" dirty="0"/>
              <a:t>강의 목표</a:t>
            </a:r>
            <a:endParaRPr lang="en-US" altLang="ko-KR" sz="3000" dirty="0"/>
          </a:p>
          <a:p>
            <a:pPr marL="457200" lvl="1" indent="0">
              <a:buNone/>
            </a:pPr>
            <a:r>
              <a:rPr lang="en-US" altLang="ko-KR" sz="3000" dirty="0"/>
              <a:t>1.</a:t>
            </a:r>
            <a:r>
              <a:rPr lang="ko-KR" altLang="en-US" sz="3000" dirty="0"/>
              <a:t>  </a:t>
            </a:r>
            <a:r>
              <a:rPr lang="en-US" altLang="ko-KR" sz="3000" dirty="0"/>
              <a:t>ML(Machine </a:t>
            </a:r>
            <a:r>
              <a:rPr lang="en-US" altLang="ko-KR" sz="3000" dirty="0" err="1"/>
              <a:t>Learnming</a:t>
            </a:r>
            <a:r>
              <a:rPr lang="en-US" altLang="ko-KR" sz="3000" dirty="0"/>
              <a:t>)</a:t>
            </a:r>
            <a:r>
              <a:rPr lang="ko-KR" altLang="en-US" sz="3000" dirty="0"/>
              <a:t>이란 무엇인가</a:t>
            </a:r>
            <a:r>
              <a:rPr lang="en-US" altLang="ko-KR" sz="3000" dirty="0"/>
              <a:t>.</a:t>
            </a:r>
          </a:p>
          <a:p>
            <a:pPr marL="457200" lvl="1" indent="0">
              <a:buNone/>
            </a:pPr>
            <a:r>
              <a:rPr lang="en-US" altLang="ko-KR" sz="3000" dirty="0"/>
              <a:t>2. </a:t>
            </a:r>
            <a:r>
              <a:rPr lang="ko-KR" altLang="en-US" sz="3000" dirty="0"/>
              <a:t>학습시킨다 </a:t>
            </a:r>
            <a:r>
              <a:rPr lang="en-US" altLang="ko-KR" sz="3000" dirty="0"/>
              <a:t>?</a:t>
            </a:r>
          </a:p>
          <a:p>
            <a:pPr marL="457200" lvl="1" indent="0">
              <a:buNone/>
            </a:pPr>
            <a:r>
              <a:rPr lang="en-US" altLang="ko-KR" sz="3000" dirty="0"/>
              <a:t>	- Supervised</a:t>
            </a:r>
          </a:p>
          <a:p>
            <a:pPr marL="457200" lvl="1" indent="0">
              <a:buNone/>
            </a:pPr>
            <a:r>
              <a:rPr lang="en-US" altLang="ko-KR" sz="3000" dirty="0"/>
              <a:t>	- Unsupervised	</a:t>
            </a:r>
          </a:p>
          <a:p>
            <a:pPr marL="457200" lvl="1" indent="0">
              <a:buNone/>
            </a:pPr>
            <a:r>
              <a:rPr lang="en-US" altLang="ko-KR" sz="3000" dirty="0"/>
              <a:t>3. regression</a:t>
            </a:r>
            <a:r>
              <a:rPr lang="ko-KR" altLang="en-US" sz="3000" dirty="0"/>
              <a:t> 이란 </a:t>
            </a:r>
            <a:r>
              <a:rPr lang="en-US" altLang="ko-KR" sz="3000" dirty="0"/>
              <a:t>?</a:t>
            </a:r>
          </a:p>
          <a:p>
            <a:pPr marL="457200" lvl="1" indent="0">
              <a:buNone/>
            </a:pPr>
            <a:r>
              <a:rPr lang="en-US" altLang="ko-KR" sz="3000" dirty="0"/>
              <a:t>4. Classification </a:t>
            </a:r>
            <a:r>
              <a:rPr lang="ko-KR" altLang="en-US" sz="3000" dirty="0"/>
              <a:t>이란 </a:t>
            </a:r>
            <a:r>
              <a:rPr lang="en-US" altLang="ko-KR" sz="3000" dirty="0"/>
              <a:t>?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2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362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90319-8F6E-4CA0-B7BC-94DF2AD02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499830"/>
            <a:ext cx="10178322" cy="1492132"/>
          </a:xfrm>
        </p:spPr>
        <p:txBody>
          <a:bodyPr/>
          <a:lstStyle/>
          <a:p>
            <a:pPr algn="ctr"/>
            <a:r>
              <a:rPr lang="en-US" altLang="ko-KR" dirty="0"/>
              <a:t>Machine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2C1372-ACB0-467E-8A3E-F041B84EF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Explicit program :  </a:t>
            </a:r>
            <a:r>
              <a:rPr lang="ko-KR" altLang="en-US" sz="2800" dirty="0"/>
              <a:t>개발자가 이런 저런 경우의 해답을 알려주는 프로그램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			  but, </a:t>
            </a:r>
            <a:r>
              <a:rPr lang="ko-KR" altLang="en-US" sz="2800" dirty="0"/>
              <a:t>실제 우리 실생활에는 이러지 못한 </a:t>
            </a:r>
            <a:r>
              <a:rPr lang="ko-KR" altLang="en-US" sz="2800" dirty="0" err="1"/>
              <a:t>예로들면</a:t>
            </a:r>
            <a:r>
              <a:rPr lang="en-US" altLang="ko-KR" sz="2800" dirty="0"/>
              <a:t>..</a:t>
            </a:r>
          </a:p>
          <a:p>
            <a:pPr marL="0" indent="0">
              <a:buNone/>
            </a:pPr>
            <a:r>
              <a:rPr lang="en-US" altLang="ko-KR" sz="2800" dirty="0"/>
              <a:t>			“Spam filter or Automatic driving” :  many rule !!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Arthur (1959) </a:t>
            </a:r>
            <a:r>
              <a:rPr lang="ko-KR" altLang="en-US" sz="2800" dirty="0"/>
              <a:t> </a:t>
            </a:r>
            <a:r>
              <a:rPr lang="en-US" altLang="ko-KR" sz="2800" dirty="0"/>
              <a:t>: “</a:t>
            </a:r>
            <a:r>
              <a:rPr lang="ko-KR" altLang="en-US" sz="2800" dirty="0"/>
              <a:t>어떤 하나의 현상에서 컴퓨터가 자동으로 학습</a:t>
            </a:r>
            <a:r>
              <a:rPr lang="en-US" altLang="ko-KR" sz="2800" dirty="0"/>
              <a:t>!!</a:t>
            </a:r>
            <a:r>
              <a:rPr lang="ko-KR" altLang="en-US" sz="2800" dirty="0"/>
              <a:t>해서 배우는 능력을 키우게 해보자 </a:t>
            </a:r>
            <a:r>
              <a:rPr lang="en-US" altLang="ko-KR" sz="2800" dirty="0"/>
              <a:t>!!”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242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F3E76-27D3-40B9-8458-0E25F57E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8112" y="561215"/>
            <a:ext cx="7987967" cy="1320855"/>
          </a:xfrm>
        </p:spPr>
        <p:txBody>
          <a:bodyPr>
            <a:noAutofit/>
          </a:bodyPr>
          <a:lstStyle/>
          <a:p>
            <a:pPr algn="ctr"/>
            <a:r>
              <a:rPr lang="en-US" altLang="ko-KR" dirty="0"/>
              <a:t>Supervise / </a:t>
            </a:r>
            <a:r>
              <a:rPr lang="en-US" altLang="ko-KR" dirty="0" err="1"/>
              <a:t>unsupervise</a:t>
            </a:r>
            <a:br>
              <a:rPr lang="en-US" altLang="ko-KR" dirty="0"/>
            </a:br>
            <a:r>
              <a:rPr lang="en-US" altLang="ko-KR" dirty="0"/>
              <a:t>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346B1F-5C27-4ABC-9154-9244B2C75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623" y="2739007"/>
            <a:ext cx="4363595" cy="3593591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00"/>
                </a:solidFill>
              </a:rPr>
              <a:t>Supervised Learning (</a:t>
            </a:r>
            <a:r>
              <a:rPr lang="ko-KR" altLang="en-US" dirty="0">
                <a:solidFill>
                  <a:srgbClr val="000000"/>
                </a:solidFill>
              </a:rPr>
              <a:t>지도학습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     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     - </a:t>
            </a:r>
            <a:r>
              <a:rPr lang="ko-KR" altLang="en-US" dirty="0">
                <a:solidFill>
                  <a:srgbClr val="000000"/>
                </a:solidFill>
              </a:rPr>
              <a:t>정해져 있는 데이터</a:t>
            </a: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     - </a:t>
            </a:r>
            <a:r>
              <a:rPr lang="ko-KR" altLang="en-US" dirty="0">
                <a:solidFill>
                  <a:srgbClr val="000000"/>
                </a:solidFill>
              </a:rPr>
              <a:t>레이블</a:t>
            </a:r>
            <a:r>
              <a:rPr lang="en-US" altLang="ko-KR" dirty="0">
                <a:solidFill>
                  <a:srgbClr val="000000"/>
                </a:solidFill>
              </a:rPr>
              <a:t>(label)</a:t>
            </a:r>
            <a:r>
              <a:rPr lang="ko-KR" altLang="en-US" dirty="0">
                <a:solidFill>
                  <a:srgbClr val="000000"/>
                </a:solidFill>
              </a:rPr>
              <a:t>링 되어 있는 예시들</a:t>
            </a: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         ex) Cat</a:t>
            </a:r>
            <a:r>
              <a:rPr lang="ko-KR" altLang="en-US" dirty="0">
                <a:solidFill>
                  <a:srgbClr val="000000"/>
                </a:solidFill>
              </a:rPr>
              <a:t> 이라는 레이블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	  Dog </a:t>
            </a:r>
            <a:r>
              <a:rPr lang="ko-KR" altLang="en-US" dirty="0">
                <a:solidFill>
                  <a:srgbClr val="000000"/>
                </a:solidFill>
              </a:rPr>
              <a:t>라는 레이블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	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45364CEC-ECEC-4618-9F05-C33715AD2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4040" y="2578357"/>
            <a:ext cx="5176744" cy="209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BF3B8C-7F64-4655-9DDD-81A257F066AE}"/>
              </a:ext>
            </a:extLst>
          </p:cNvPr>
          <p:cNvSpPr txBox="1"/>
          <p:nvPr/>
        </p:nvSpPr>
        <p:spPr>
          <a:xfrm>
            <a:off x="7321451" y="4907561"/>
            <a:ext cx="280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</a:rPr>
              <a:t>	  “Training set”</a:t>
            </a:r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63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0AAB1-EC44-44ED-8D47-507B7C997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756" y="654228"/>
            <a:ext cx="7942656" cy="1320855"/>
          </a:xfrm>
        </p:spPr>
        <p:txBody>
          <a:bodyPr>
            <a:noAutofit/>
          </a:bodyPr>
          <a:lstStyle/>
          <a:p>
            <a:pPr algn="ctr"/>
            <a:r>
              <a:rPr lang="en-US" altLang="ko-KR" dirty="0"/>
              <a:t>Supervise / </a:t>
            </a:r>
            <a:r>
              <a:rPr lang="en-US" altLang="ko-KR" dirty="0" err="1"/>
              <a:t>unsupervise</a:t>
            </a:r>
            <a:br>
              <a:rPr lang="en-US" altLang="ko-KR" dirty="0"/>
            </a:br>
            <a:r>
              <a:rPr lang="en-US" altLang="ko-KR" dirty="0"/>
              <a:t>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B930C5-98CB-4E1B-8AB0-D9F277778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495726"/>
            <a:ext cx="4363595" cy="3593591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00"/>
                </a:solidFill>
              </a:rPr>
              <a:t>Unsupervised </a:t>
            </a:r>
            <a:r>
              <a:rPr lang="en-US" altLang="ko-KR" dirty="0" err="1">
                <a:solidFill>
                  <a:srgbClr val="000000"/>
                </a:solidFill>
              </a:rPr>
              <a:t>Learninig</a:t>
            </a:r>
            <a:r>
              <a:rPr lang="en-US" altLang="ko-KR" dirty="0">
                <a:solidFill>
                  <a:srgbClr val="000000"/>
                </a:solidFill>
              </a:rPr>
              <a:t> ( </a:t>
            </a:r>
            <a:r>
              <a:rPr lang="ko-KR" altLang="en-US" dirty="0">
                <a:solidFill>
                  <a:srgbClr val="000000"/>
                </a:solidFill>
              </a:rPr>
              <a:t>비지도학습 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	- </a:t>
            </a:r>
            <a:r>
              <a:rPr lang="ko-KR" altLang="en-US" dirty="0" err="1">
                <a:solidFill>
                  <a:srgbClr val="000000"/>
                </a:solidFill>
              </a:rPr>
              <a:t>일일히</a:t>
            </a:r>
            <a:r>
              <a:rPr lang="ko-KR" altLang="en-US" dirty="0">
                <a:solidFill>
                  <a:srgbClr val="000000"/>
                </a:solidFill>
              </a:rPr>
              <a:t> 레이블을 줄 수 없는 경우</a:t>
            </a: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	- </a:t>
            </a:r>
            <a:r>
              <a:rPr lang="ko-KR" altLang="en-US" dirty="0">
                <a:solidFill>
                  <a:srgbClr val="000000"/>
                </a:solidFill>
              </a:rPr>
              <a:t>유사한 </a:t>
            </a:r>
            <a:r>
              <a:rPr lang="ko-KR" altLang="en-US" dirty="0" err="1">
                <a:solidFill>
                  <a:srgbClr val="000000"/>
                </a:solidFill>
              </a:rPr>
              <a:t>뉴스들간의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ko-KR" altLang="en-US" dirty="0" err="1">
                <a:solidFill>
                  <a:srgbClr val="000000"/>
                </a:solidFill>
              </a:rPr>
              <a:t>그루핑</a:t>
            </a: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	- </a:t>
            </a:r>
            <a:r>
              <a:rPr lang="ko-KR" altLang="en-US" dirty="0">
                <a:solidFill>
                  <a:srgbClr val="000000"/>
                </a:solidFill>
              </a:rPr>
              <a:t>비슷한 단어를 모아봐라</a:t>
            </a:r>
            <a:endParaRPr lang="en-US" altLang="ko-KR" dirty="0">
              <a:solidFill>
                <a:srgbClr val="000000"/>
              </a:solidFill>
            </a:endParaRPr>
          </a:p>
          <a:p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“ </a:t>
            </a:r>
            <a:r>
              <a:rPr lang="ko-KR" altLang="en-US" dirty="0">
                <a:solidFill>
                  <a:srgbClr val="000000"/>
                </a:solidFill>
              </a:rPr>
              <a:t>레이블을 </a:t>
            </a:r>
            <a:r>
              <a:rPr lang="ko-KR" altLang="en-US" dirty="0" err="1">
                <a:solidFill>
                  <a:srgbClr val="000000"/>
                </a:solidFill>
              </a:rPr>
              <a:t>직접만들어주는것이</a:t>
            </a:r>
            <a:r>
              <a:rPr lang="ko-KR" altLang="en-US" dirty="0">
                <a:solidFill>
                  <a:srgbClr val="000000"/>
                </a:solidFill>
              </a:rPr>
              <a:t> 아닌 데이터를 보고 스스로 학습 </a:t>
            </a:r>
            <a:r>
              <a:rPr lang="en-US" altLang="ko-KR" dirty="0">
                <a:solidFill>
                  <a:srgbClr val="000000"/>
                </a:solidFill>
              </a:rPr>
              <a:t>“</a:t>
            </a:r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B130CF-B35E-47A0-9E4D-40FC349CD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084" y="2426452"/>
            <a:ext cx="5176744" cy="315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5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F0466-52F6-47AD-8709-E3F1C81E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Supervised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69952-E13E-4A5E-95B8-265D5F9E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181" y="2042297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ML </a:t>
            </a:r>
            <a:r>
              <a:rPr lang="ko-KR" altLang="en-US" sz="2400" dirty="0"/>
              <a:t>의 일반적인 문제들 예시들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lvl="1"/>
            <a:r>
              <a:rPr lang="en-US" altLang="ko-KR" sz="2400" dirty="0"/>
              <a:t>Image labeling :  </a:t>
            </a:r>
            <a:r>
              <a:rPr lang="ko-KR" altLang="en-US" sz="2400" dirty="0"/>
              <a:t>이미지 </a:t>
            </a:r>
            <a:r>
              <a:rPr lang="ko-KR" altLang="en-US" sz="2400" dirty="0" err="1"/>
              <a:t>택에</a:t>
            </a:r>
            <a:r>
              <a:rPr lang="ko-KR" altLang="en-US" sz="2400" dirty="0"/>
              <a:t> 따른 학습</a:t>
            </a:r>
            <a:endParaRPr lang="en-US" altLang="ko-KR" sz="2400" dirty="0"/>
          </a:p>
          <a:p>
            <a:pPr lvl="1"/>
            <a:r>
              <a:rPr lang="en-US" altLang="ko-KR" sz="2400" dirty="0"/>
              <a:t>Email spam filter : spam </a:t>
            </a:r>
            <a:r>
              <a:rPr lang="ko-KR" altLang="en-US" sz="2400" dirty="0"/>
              <a:t>인지 </a:t>
            </a:r>
            <a:r>
              <a:rPr lang="en-US" altLang="ko-KR" sz="2400" dirty="0"/>
              <a:t>ham </a:t>
            </a:r>
            <a:r>
              <a:rPr lang="ko-KR" altLang="en-US" sz="2400" dirty="0"/>
              <a:t>인지 이메일 라벨에 따른 학습</a:t>
            </a:r>
            <a:endParaRPr lang="en-US" altLang="ko-KR" sz="2400" dirty="0"/>
          </a:p>
          <a:p>
            <a:pPr lvl="1"/>
            <a:r>
              <a:rPr lang="en-US" altLang="ko-KR" sz="2400" dirty="0"/>
              <a:t>Predicting exam score : </a:t>
            </a:r>
            <a:r>
              <a:rPr lang="ko-KR" altLang="en-US" sz="2400" dirty="0"/>
              <a:t>시간에 따른 이전 시험점수 기반으로 학습</a:t>
            </a:r>
          </a:p>
        </p:txBody>
      </p:sp>
    </p:spTree>
    <p:extLst>
      <p:ext uri="{BB962C8B-B14F-4D97-AF65-F5344CB8AC3E}">
        <p14:creationId xmlns:p14="http://schemas.microsoft.com/office/powerpoint/2010/main" val="3774882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E2067-D573-479B-A980-7A57405FE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02" y="514041"/>
            <a:ext cx="5910181" cy="987022"/>
          </a:xfrm>
        </p:spPr>
        <p:txBody>
          <a:bodyPr/>
          <a:lstStyle/>
          <a:p>
            <a:r>
              <a:rPr lang="en-US" altLang="ko-KR" dirty="0"/>
              <a:t>Training data set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F2C4B4A-9F8F-4F43-80EA-BFDAC57879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1251765"/>
              </p:ext>
            </p:extLst>
          </p:nvPr>
        </p:nvGraphicFramePr>
        <p:xfrm>
          <a:off x="2078559" y="2292939"/>
          <a:ext cx="4443658" cy="157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800">
                  <a:extLst>
                    <a:ext uri="{9D8B030D-6E8A-4147-A177-3AD203B41FA5}">
                      <a16:colId xmlns:a16="http://schemas.microsoft.com/office/drawing/2014/main" val="2539357874"/>
                    </a:ext>
                  </a:extLst>
                </a:gridCol>
                <a:gridCol w="1127800">
                  <a:extLst>
                    <a:ext uri="{9D8B030D-6E8A-4147-A177-3AD203B41FA5}">
                      <a16:colId xmlns:a16="http://schemas.microsoft.com/office/drawing/2014/main" val="3565707263"/>
                    </a:ext>
                  </a:extLst>
                </a:gridCol>
                <a:gridCol w="1127800">
                  <a:extLst>
                    <a:ext uri="{9D8B030D-6E8A-4147-A177-3AD203B41FA5}">
                      <a16:colId xmlns:a16="http://schemas.microsoft.com/office/drawing/2014/main" val="1877899303"/>
                    </a:ext>
                  </a:extLst>
                </a:gridCol>
                <a:gridCol w="1060258">
                  <a:extLst>
                    <a:ext uri="{9D8B030D-6E8A-4147-A177-3AD203B41FA5}">
                      <a16:colId xmlns:a16="http://schemas.microsoft.com/office/drawing/2014/main" val="1301614828"/>
                    </a:ext>
                  </a:extLst>
                </a:gridCol>
              </a:tblGrid>
              <a:tr h="47448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X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Y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578292"/>
                  </a:ext>
                </a:extLst>
              </a:tr>
              <a:tr h="18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641858"/>
                  </a:ext>
                </a:extLst>
              </a:tr>
              <a:tr h="18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756719"/>
                  </a:ext>
                </a:extLst>
              </a:tr>
              <a:tr h="18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69911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65A54E22-C117-4D0D-93CA-4060FD818059}"/>
              </a:ext>
            </a:extLst>
          </p:cNvPr>
          <p:cNvSpPr/>
          <p:nvPr/>
        </p:nvSpPr>
        <p:spPr>
          <a:xfrm>
            <a:off x="8448594" y="1045196"/>
            <a:ext cx="2010856" cy="176362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32C418-2D32-4AAA-8370-286C156A10DA}"/>
              </a:ext>
            </a:extLst>
          </p:cNvPr>
          <p:cNvSpPr txBox="1"/>
          <p:nvPr/>
        </p:nvSpPr>
        <p:spPr>
          <a:xfrm>
            <a:off x="3398571" y="4451758"/>
            <a:ext cx="18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Training data set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7E6AB4-3773-4DA5-8B8B-9D0B2E4FC3C4}"/>
              </a:ext>
            </a:extLst>
          </p:cNvPr>
          <p:cNvSpPr/>
          <p:nvPr/>
        </p:nvSpPr>
        <p:spPr>
          <a:xfrm>
            <a:off x="1796713" y="1844841"/>
            <a:ext cx="5005137" cy="3818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73158F-EE1A-4F93-97F7-82D0B3CF857D}"/>
              </a:ext>
            </a:extLst>
          </p:cNvPr>
          <p:cNvSpPr/>
          <p:nvPr/>
        </p:nvSpPr>
        <p:spPr>
          <a:xfrm>
            <a:off x="5269424" y="5486400"/>
            <a:ext cx="1532426" cy="356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Label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BB7D131-3B63-4EC3-905F-09DA05779DCB}"/>
              </a:ext>
            </a:extLst>
          </p:cNvPr>
          <p:cNvSpPr/>
          <p:nvPr/>
        </p:nvSpPr>
        <p:spPr>
          <a:xfrm rot="20051660">
            <a:off x="7260775" y="1814782"/>
            <a:ext cx="806084" cy="537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BAF8F4D7-3EC2-4C27-BF61-F0023E4B6941}"/>
              </a:ext>
            </a:extLst>
          </p:cNvPr>
          <p:cNvSpPr/>
          <p:nvPr/>
        </p:nvSpPr>
        <p:spPr>
          <a:xfrm rot="5400000">
            <a:off x="8597929" y="3633112"/>
            <a:ext cx="882876" cy="4356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C8D211-ABD5-4EBA-868B-033EFFEB974C}"/>
              </a:ext>
            </a:extLst>
          </p:cNvPr>
          <p:cNvSpPr txBox="1"/>
          <p:nvPr/>
        </p:nvSpPr>
        <p:spPr>
          <a:xfrm>
            <a:off x="7343237" y="3680032"/>
            <a:ext cx="126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X(3,6,9) = 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523468-1CED-46AA-9933-D48E53DA0EF1}"/>
              </a:ext>
            </a:extLst>
          </p:cNvPr>
          <p:cNvSpPr txBox="1"/>
          <p:nvPr/>
        </p:nvSpPr>
        <p:spPr>
          <a:xfrm>
            <a:off x="10459450" y="3629170"/>
            <a:ext cx="83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 = 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2FF9B12-1593-4D06-BD3A-9D5BF9563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518" y="4756920"/>
            <a:ext cx="1265009" cy="12650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244B0F-3A30-430D-9FDE-F1A18B4FA4A5}"/>
              </a:ext>
            </a:extLst>
          </p:cNvPr>
          <p:cNvSpPr txBox="1"/>
          <p:nvPr/>
        </p:nvSpPr>
        <p:spPr>
          <a:xfrm rot="19967461">
            <a:off x="7097324" y="1514517"/>
            <a:ext cx="81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 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18" name="화살표: 왼쪽 17">
            <a:extLst>
              <a:ext uri="{FF2B5EF4-FFF2-40B4-BE49-F238E27FC236}">
                <a16:creationId xmlns:a16="http://schemas.microsoft.com/office/drawing/2014/main" id="{623FB263-9015-449D-9802-6783EAFA2133}"/>
              </a:ext>
            </a:extLst>
          </p:cNvPr>
          <p:cNvSpPr/>
          <p:nvPr/>
        </p:nvSpPr>
        <p:spPr>
          <a:xfrm rot="16200000">
            <a:off x="9563448" y="3646849"/>
            <a:ext cx="906011" cy="4356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32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AB2F6-A6A2-4C3A-9B30-DD1FA699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of supervised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6DFAB-D30B-4A13-A669-33A161437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09296"/>
            <a:ext cx="10178322" cy="4815041"/>
          </a:xfrm>
        </p:spPr>
        <p:txBody>
          <a:bodyPr/>
          <a:lstStyle/>
          <a:p>
            <a:r>
              <a:rPr lang="en-US" altLang="ko-KR" dirty="0"/>
              <a:t>Regression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시간에 대해서 시험 점수를 예측한다 </a:t>
            </a:r>
            <a:r>
              <a:rPr lang="en-US" altLang="ko-KR" dirty="0"/>
              <a:t>. ( 0 ~ 100 )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Binary classification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시간에 대해서 점수가 아닌 성공여부 </a:t>
            </a:r>
            <a:r>
              <a:rPr lang="en-US" altLang="ko-KR" dirty="0"/>
              <a:t>( Pass Or Non-Pass 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Multi-label classification</a:t>
            </a:r>
          </a:p>
          <a:p>
            <a:endParaRPr lang="en-US" altLang="ko-KR" dirty="0"/>
          </a:p>
          <a:p>
            <a:pPr marL="914400" lvl="2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시간에 대해서 등급을 매긴다</a:t>
            </a:r>
            <a:r>
              <a:rPr lang="en-US" altLang="ko-KR" sz="2000" dirty="0"/>
              <a:t>. ( A,B,C,D….F )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9405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13D1F-020A-4C17-BE19-DA5C3B91C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835" y="446553"/>
            <a:ext cx="10178322" cy="1492132"/>
          </a:xfrm>
        </p:spPr>
        <p:txBody>
          <a:bodyPr/>
          <a:lstStyle/>
          <a:p>
            <a:pPr algn="ctr"/>
            <a:r>
              <a:rPr lang="en-US" altLang="ko-KR" dirty="0"/>
              <a:t>Type of supervised learning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20CF20A-9E25-4F1F-AA30-35CDB1FAA0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117157"/>
              </p:ext>
            </p:extLst>
          </p:nvPr>
        </p:nvGraphicFramePr>
        <p:xfrm>
          <a:off x="1587835" y="2149642"/>
          <a:ext cx="3080418" cy="2558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209">
                  <a:extLst>
                    <a:ext uri="{9D8B030D-6E8A-4147-A177-3AD203B41FA5}">
                      <a16:colId xmlns:a16="http://schemas.microsoft.com/office/drawing/2014/main" val="3629599166"/>
                    </a:ext>
                  </a:extLst>
                </a:gridCol>
                <a:gridCol w="1540209">
                  <a:extLst>
                    <a:ext uri="{9D8B030D-6E8A-4147-A177-3AD203B41FA5}">
                      <a16:colId xmlns:a16="http://schemas.microsoft.com/office/drawing/2014/main" val="1300700469"/>
                    </a:ext>
                  </a:extLst>
                </a:gridCol>
              </a:tblGrid>
              <a:tr h="511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 ( hour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Y ( Score 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434272"/>
                  </a:ext>
                </a:extLst>
              </a:tr>
              <a:tr h="511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902979"/>
                  </a:ext>
                </a:extLst>
              </a:tr>
              <a:tr h="511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608125"/>
                  </a:ext>
                </a:extLst>
              </a:tr>
              <a:tr h="511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03707"/>
                  </a:ext>
                </a:extLst>
              </a:tr>
              <a:tr h="511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54502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5222B28C-8D7C-4210-A354-C3A3EBBBFC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0049381"/>
              </p:ext>
            </p:extLst>
          </p:nvPr>
        </p:nvGraphicFramePr>
        <p:xfrm>
          <a:off x="4788235" y="2149642"/>
          <a:ext cx="3080418" cy="255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209">
                  <a:extLst>
                    <a:ext uri="{9D8B030D-6E8A-4147-A177-3AD203B41FA5}">
                      <a16:colId xmlns:a16="http://schemas.microsoft.com/office/drawing/2014/main" val="3629599166"/>
                    </a:ext>
                  </a:extLst>
                </a:gridCol>
                <a:gridCol w="1540209">
                  <a:extLst>
                    <a:ext uri="{9D8B030D-6E8A-4147-A177-3AD203B41FA5}">
                      <a16:colId xmlns:a16="http://schemas.microsoft.com/office/drawing/2014/main" val="1300700469"/>
                    </a:ext>
                  </a:extLst>
                </a:gridCol>
              </a:tblGrid>
              <a:tr h="54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 ( hour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Y ( P / F 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434272"/>
                  </a:ext>
                </a:extLst>
              </a:tr>
              <a:tr h="5038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902979"/>
                  </a:ext>
                </a:extLst>
              </a:tr>
              <a:tr h="5038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608125"/>
                  </a:ext>
                </a:extLst>
              </a:tr>
              <a:tr h="5038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03707"/>
                  </a:ext>
                </a:extLst>
              </a:tr>
              <a:tr h="5038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54502"/>
                  </a:ext>
                </a:extLst>
              </a:tr>
            </a:tbl>
          </a:graphicData>
        </a:graphic>
      </p:graphicFrame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33319CD0-A0AC-4D30-977C-F85B705BCC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2222626"/>
              </p:ext>
            </p:extLst>
          </p:nvPr>
        </p:nvGraphicFramePr>
        <p:xfrm>
          <a:off x="7988635" y="2149642"/>
          <a:ext cx="3080418" cy="2558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209">
                  <a:extLst>
                    <a:ext uri="{9D8B030D-6E8A-4147-A177-3AD203B41FA5}">
                      <a16:colId xmlns:a16="http://schemas.microsoft.com/office/drawing/2014/main" val="3629599166"/>
                    </a:ext>
                  </a:extLst>
                </a:gridCol>
                <a:gridCol w="1540209">
                  <a:extLst>
                    <a:ext uri="{9D8B030D-6E8A-4147-A177-3AD203B41FA5}">
                      <a16:colId xmlns:a16="http://schemas.microsoft.com/office/drawing/2014/main" val="1300700469"/>
                    </a:ext>
                  </a:extLst>
                </a:gridCol>
              </a:tblGrid>
              <a:tr h="511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 ( hour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Y ( Grade 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434272"/>
                  </a:ext>
                </a:extLst>
              </a:tr>
              <a:tr h="511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902979"/>
                  </a:ext>
                </a:extLst>
              </a:tr>
              <a:tr h="511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608125"/>
                  </a:ext>
                </a:extLst>
              </a:tr>
              <a:tr h="511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03707"/>
                  </a:ext>
                </a:extLst>
              </a:tr>
              <a:tr h="511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545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0D1EDC8-3752-4DAA-8931-9CBC974C24BE}"/>
              </a:ext>
            </a:extLst>
          </p:cNvPr>
          <p:cNvSpPr txBox="1"/>
          <p:nvPr/>
        </p:nvSpPr>
        <p:spPr>
          <a:xfrm>
            <a:off x="2519842" y="5315580"/>
            <a:ext cx="121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regression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11FC0B-F81A-48E3-9D14-460A20FE4FFB}"/>
              </a:ext>
            </a:extLst>
          </p:cNvPr>
          <p:cNvSpPr txBox="1"/>
          <p:nvPr/>
        </p:nvSpPr>
        <p:spPr>
          <a:xfrm>
            <a:off x="5356020" y="5312540"/>
            <a:ext cx="1944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Binary classification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5DFE6D-648A-4E22-9443-3BA2D5D4F935}"/>
              </a:ext>
            </a:extLst>
          </p:cNvPr>
          <p:cNvSpPr txBox="1"/>
          <p:nvPr/>
        </p:nvSpPr>
        <p:spPr>
          <a:xfrm>
            <a:off x="8724900" y="5312540"/>
            <a:ext cx="1607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Multi-label classification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303001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521</Words>
  <Application>Microsoft Office PowerPoint</Application>
  <PresentationFormat>와이드스크린</PresentationFormat>
  <Paragraphs>212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Gill Sans MT</vt:lpstr>
      <vt:lpstr>Impact</vt:lpstr>
      <vt:lpstr>배지</vt:lpstr>
      <vt:lpstr>모두의 딥러닝 (1~5강) - 위영민 -</vt:lpstr>
      <vt:lpstr> Lecture 01  machine learning Basic</vt:lpstr>
      <vt:lpstr>Machine Learning</vt:lpstr>
      <vt:lpstr>Supervise / unsupervise learning</vt:lpstr>
      <vt:lpstr>Supervise / unsupervise learning</vt:lpstr>
      <vt:lpstr>Supervised learning</vt:lpstr>
      <vt:lpstr>Training data set</vt:lpstr>
      <vt:lpstr>Type of supervised learning</vt:lpstr>
      <vt:lpstr>Type of supervised learning</vt:lpstr>
      <vt:lpstr> Lecture 02 Linear regression</vt:lpstr>
      <vt:lpstr>( Linear ) Hypothesis </vt:lpstr>
      <vt:lpstr>( Linear ) Hypothesis </vt:lpstr>
      <vt:lpstr>Cost funtion  or lost funtion</vt:lpstr>
      <vt:lpstr>Cost funtion  or lost funtion</vt:lpstr>
      <vt:lpstr>LAb01. Tensorflow</vt:lpstr>
      <vt:lpstr>Data flow graph 뭘까 ?</vt:lpstr>
      <vt:lpstr>Tensorflow lab</vt:lpstr>
      <vt:lpstr>Tensor Ranks,shapes,types</vt:lpstr>
      <vt:lpstr>Tensor Ranks,shapes,types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모두의 딥러닝 (1~5강) - 위영민 -</dc:title>
  <dc:creator>위 영민</dc:creator>
  <cp:lastModifiedBy>위 영민</cp:lastModifiedBy>
  <cp:revision>7</cp:revision>
  <dcterms:created xsi:type="dcterms:W3CDTF">2020-03-22T10:45:00Z</dcterms:created>
  <dcterms:modified xsi:type="dcterms:W3CDTF">2020-03-22T13:33:28Z</dcterms:modified>
</cp:coreProperties>
</file>