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2" r:id="rId4"/>
    <p:sldId id="270" r:id="rId5"/>
    <p:sldId id="292" r:id="rId6"/>
    <p:sldId id="271" r:id="rId7"/>
    <p:sldId id="272" r:id="rId8"/>
    <p:sldId id="273" r:id="rId9"/>
    <p:sldId id="275" r:id="rId10"/>
    <p:sldId id="274" r:id="rId11"/>
    <p:sldId id="276" r:id="rId12"/>
    <p:sldId id="277" r:id="rId13"/>
    <p:sldId id="278" r:id="rId14"/>
    <p:sldId id="282" r:id="rId15"/>
    <p:sldId id="283" r:id="rId16"/>
    <p:sldId id="281" r:id="rId17"/>
    <p:sldId id="280" r:id="rId18"/>
    <p:sldId id="284" r:id="rId19"/>
    <p:sldId id="285" r:id="rId20"/>
    <p:sldId id="288" r:id="rId21"/>
    <p:sldId id="287" r:id="rId22"/>
    <p:sldId id="290" r:id="rId23"/>
    <p:sldId id="286" r:id="rId24"/>
    <p:sldId id="291" r:id="rId25"/>
    <p:sldId id="266" r:id="rId26"/>
  </p:sldIdLst>
  <p:sldSz cx="12192000" cy="6858000"/>
  <p:notesSz cx="6858000" cy="9144000"/>
  <p:embeddedFontLst>
    <p:embeddedFont>
      <p:font typeface="HY중고딕" panose="02030600000101010101" pitchFamily="18" charset="-127"/>
      <p:regular r:id="rId28"/>
    </p:embeddedFont>
    <p:embeddedFont>
      <p:font typeface="나눔고딕 ExtraBold" panose="020B0600000101010101" charset="-127"/>
      <p:bold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netmarble Medium" panose="02020603020101020101" pitchFamily="18" charset="-127"/>
      <p:regular r:id="rId32"/>
    </p:embeddedFont>
    <p:embeddedFont>
      <p:font typeface="나눔고딕" panose="020D0604000000000000" pitchFamily="50" charset="-127"/>
      <p:regular r:id="rId33"/>
    </p:embeddedFont>
    <p:embeddedFont>
      <p:font typeface="Cambria Math" panose="02040503050406030204" pitchFamily="18" charset="0"/>
      <p:regular r:id="rId34"/>
    </p:embeddedFont>
    <p:embeddedFont>
      <p:font typeface="HY헤드라인M" panose="02030600000101010101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15" autoAdjust="0"/>
    <p:restoredTop sz="84153" autoAdjust="0"/>
  </p:normalViewPr>
  <p:slideViewPr>
    <p:cSldViewPr snapToGrid="0">
      <p:cViewPr varScale="1">
        <p:scale>
          <a:sx n="62" d="100"/>
          <a:sy n="6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22468-8886-43B9-BBA6-C571683F43D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A7E7E-21F5-49B6-84C7-46769970D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0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A7E7E-21F5-49B6-84C7-46769970DD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20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A7E7E-21F5-49B6-84C7-46769970DD0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243D3-D524-446A-9509-B63908653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25534F-D30E-4D48-AD59-AE756252C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6148C-7493-4BBB-BCE7-49FA53DC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A95-274A-476C-BC63-08D59900AF8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10217-8798-43E1-8499-001CA99F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94C32-B9CF-4C66-B657-7FB24C16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1C36-70FA-4F09-82CB-E111A5F9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7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7D9BC-0AB6-4B99-AA12-90806559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4E2086-E264-4556-BF02-F280A897E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F690B-0793-4C47-B241-F92E8572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A95-274A-476C-BC63-08D59900AF8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FBCB6-4CEF-4F7F-955C-40D5501A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5B09C-A22F-4023-9074-2830A970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1C36-70FA-4F09-82CB-E111A5F9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E7FA7D-1800-4F51-8D31-491B9629A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03443-5F9A-4609-8B7A-B2CFFDFE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A48BF-2F52-423F-8965-256DFB7B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A95-274A-476C-BC63-08D59900AF8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A2376-B155-4F7D-B6BB-BD2BB616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1F29D-253D-437B-A784-9D8F655B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1C36-70FA-4F09-82CB-E111A5F9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3AA6C-5A8A-4B41-A01D-D427CD7A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F6F24-4E76-45E6-94F0-B7761FE67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A201C-BA40-4C2F-87FB-ECF200F3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A95-274A-476C-BC63-08D59900AF8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F999F-AEDB-478D-ADD7-DD1E6B9D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729C3-1938-4DED-A626-29EC3CB5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1C36-70FA-4F09-82CB-E111A5F9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5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E440D-BED6-4C3D-BE1D-AB9D694F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31595-BE78-47B9-9A01-0598C478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74C3F-4507-45DD-A85E-C9065373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A95-274A-476C-BC63-08D59900AF8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DD244-4DE8-4299-A7E5-1AEE824F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319D1-528E-468E-81C0-2F857FE7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1C36-70FA-4F09-82CB-E111A5F9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6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80EB2-80EE-4676-B27D-3719BB3A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90834-59B6-44AE-A907-1D7EE1258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2AA8E-3FB1-4652-831A-48DC7389C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918AC-FF6F-4A8A-B541-4D54BE11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A95-274A-476C-BC63-08D59900AF8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7F2BD-77B7-4188-994E-6D3CD7B5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C69034-B8FF-4A43-BD36-2C2730D7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1C36-70FA-4F09-82CB-E111A5F9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6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A9C24-4397-4784-BF29-58ECE662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A8590-279E-46EF-A692-F362B054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D6A225-C841-45A7-B54E-2BDB8C19A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AC8A6D-E006-4F5F-BBBC-9A7D3AEE1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1C264A-30BA-418C-9662-191FE6AB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7D5B2C-575D-4B0A-91E2-59D723F7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A95-274A-476C-BC63-08D59900AF8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D6B131-5703-471C-BB5A-0FBD1A83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6D60-F54B-45B7-A49E-1EF044C0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1C36-70FA-4F09-82CB-E111A5F9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1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7E086-8ED0-4115-8616-ADD217D7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3660B9-C5BC-4ECC-B7C1-4D8EB092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A95-274A-476C-BC63-08D59900AF8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585FAB-3726-4F9A-AF7C-4A928455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48010-D43C-43F3-8B53-66A9979A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1C36-70FA-4F09-82CB-E111A5F9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9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56941B-15C0-4162-87C2-2154E367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A95-274A-476C-BC63-08D59900AF8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932807-DF6C-4425-954F-9748C980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6FCF9-79BF-47D8-B2FC-0E5C1F5F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1C36-70FA-4F09-82CB-E111A5F9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6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57137-1F0F-4BBD-A8F0-6B4DA5D7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8DE00-2B3D-4F24-A353-139BBB57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2D010-AF43-4B71-8F02-B702D09B7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9C62CA-6294-499F-83C3-012A4158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A95-274A-476C-BC63-08D59900AF8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196FE-2D17-4907-BB4B-79E4CCC7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DF211-9E33-4357-ADE5-CB75A437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1C36-70FA-4F09-82CB-E111A5F9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1587-7CED-4F04-A652-660597D2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C82A0-7C31-47B7-9A28-A4C4A41E4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89D55-9E54-400A-B14E-8BE535B6A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1A34F-DC32-42E1-8F70-43D59379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A95-274A-476C-BC63-08D59900AF8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AE7E8-2ACA-479A-B2A3-EB711801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CB127-F06D-4746-8B3F-B350243F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1C36-70FA-4F09-82CB-E111A5F9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5EBFFB-C053-4E36-BFC7-2F6B8612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E737C-219B-45DF-B4E8-F77954A1E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2D23A-B72A-45E3-83BF-91E4B9796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AA95-274A-476C-BC63-08D59900AF8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81EE1-BD4D-4391-A77A-1D4DFB542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F364D-62EB-4E63-87C5-BEB760239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F1C36-70FA-4F09-82CB-E111A5F9B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8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skyvision.com/421" TargetMode="External"/><Relationship Id="rId7" Type="http://schemas.openxmlformats.org/officeDocument/2006/relationships/hyperlink" Target="https://bskyvision.com/64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skyvision.com/644" TargetMode="External"/><Relationship Id="rId5" Type="http://schemas.openxmlformats.org/officeDocument/2006/relationships/hyperlink" Target="https://bskyvision.com/504" TargetMode="External"/><Relationship Id="rId4" Type="http://schemas.openxmlformats.org/officeDocument/2006/relationships/hyperlink" Target="https://bskyvision.com/539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C99A1D1-C25C-470E-B8B4-3AD6752E83E7}"/>
              </a:ext>
            </a:extLst>
          </p:cNvPr>
          <p:cNvSpPr/>
          <p:nvPr/>
        </p:nvSpPr>
        <p:spPr>
          <a:xfrm>
            <a:off x="3100157" y="1977887"/>
            <a:ext cx="5991683" cy="2750417"/>
          </a:xfrm>
          <a:prstGeom prst="roundRect">
            <a:avLst>
              <a:gd name="adj" fmla="val 23471"/>
            </a:avLst>
          </a:prstGeom>
          <a:noFill/>
          <a:ln w="1016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371A59-2B17-4C5C-9052-2EA0DB94D27F}"/>
              </a:ext>
            </a:extLst>
          </p:cNvPr>
          <p:cNvSpPr/>
          <p:nvPr/>
        </p:nvSpPr>
        <p:spPr>
          <a:xfrm>
            <a:off x="4508221" y="4411292"/>
            <a:ext cx="3175554" cy="468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D0C5D-C9F0-490D-A893-14BB317BF489}"/>
              </a:ext>
            </a:extLst>
          </p:cNvPr>
          <p:cNvSpPr txBox="1"/>
          <p:nvPr/>
        </p:nvSpPr>
        <p:spPr>
          <a:xfrm>
            <a:off x="3189887" y="2809869"/>
            <a:ext cx="5812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합성곱</a:t>
            </a:r>
            <a:r>
              <a:rPr lang="ko-KR" altLang="en-US" sz="44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신경망</a:t>
            </a:r>
            <a:endParaRPr lang="ko-KR" altLang="en-US" sz="44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EB193-C8DD-43E4-A11F-78086F4324B6}"/>
              </a:ext>
            </a:extLst>
          </p:cNvPr>
          <p:cNvSpPr txBox="1"/>
          <p:nvPr/>
        </p:nvSpPr>
        <p:spPr>
          <a:xfrm>
            <a:off x="4636303" y="4528249"/>
            <a:ext cx="3047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이수진</a:t>
            </a:r>
            <a:endParaRPr lang="ko-KR" altLang="en-US" sz="200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2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4748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모델 구현</a:t>
            </a:r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학습 및 결과 확인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3" y="1710815"/>
            <a:ext cx="11481752" cy="3318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7568097" y="3936718"/>
            <a:ext cx="4267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Transform: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데이터 변형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r>
              <a:rPr lang="en-US" altLang="ko-KR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Target_transform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: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라벨 변형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3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4748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모델 구현</a:t>
            </a:r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학습 및 결과 확인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7" y="1943070"/>
            <a:ext cx="11127802" cy="327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4748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모델 구현</a:t>
            </a:r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학습 및 결과 확인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28"/>
          <a:stretch/>
        </p:blipFill>
        <p:spPr>
          <a:xfrm>
            <a:off x="451944" y="1541537"/>
            <a:ext cx="11233778" cy="4316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6338807" y="2470840"/>
            <a:ext cx="50834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nn.Conv2d(</a:t>
            </a:r>
            <a:r>
              <a:rPr lang="en-US" altLang="ko-KR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in_channels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, </a:t>
            </a:r>
            <a:r>
              <a:rPr lang="en-US" altLang="ko-KR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out_channels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, </a:t>
            </a:r>
            <a:r>
              <a:rPr lang="en-US" altLang="ko-KR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kernel_size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, stride=1, padding=0, dilation 1, groups=1, bias=True)</a:t>
            </a:r>
          </a:p>
          <a:p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[batch_size,1,28,28]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[batch_size,16,24,24]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[batch_size,32,20,20]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6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4748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모델 구현</a:t>
            </a:r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학습 및 결과 확인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28"/>
          <a:stretch/>
        </p:blipFill>
        <p:spPr>
          <a:xfrm>
            <a:off x="451944" y="1541537"/>
            <a:ext cx="11233778" cy="4316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6602278" y="2576563"/>
            <a:ext cx="50834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MaxPool2d(</a:t>
            </a:r>
            <a:r>
              <a:rPr lang="en-US" altLang="ko-KR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kernel_size,stride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)</a:t>
            </a:r>
          </a:p>
          <a:p>
            <a:r>
              <a:rPr lang="en-US" altLang="ko-KR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Kernel_size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: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풀링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연산 시 한번에 훑는 영역의 크기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Stride: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풀링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후 이동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=&gt;[batch_size,32,20,20]</a:t>
            </a:r>
          </a:p>
          <a:p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=&gt;[batch_size,32,10,10]</a:t>
            </a:r>
          </a:p>
          <a:p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=&gt;[batch_size,64,6,6]</a:t>
            </a:r>
          </a:p>
          <a:p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=&gt;[batch_size,64,3,3]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8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4748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모델 구현</a:t>
            </a:r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학습 및 결과 확인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12"/>
          <a:stretch/>
        </p:blipFill>
        <p:spPr>
          <a:xfrm>
            <a:off x="451944" y="1772370"/>
            <a:ext cx="10622649" cy="2877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67827A-41B1-4D51-B3DD-70F4189734BA}"/>
                  </a:ext>
                </a:extLst>
              </p:cNvPr>
              <p:cNvSpPr txBox="1"/>
              <p:nvPr/>
            </p:nvSpPr>
            <p:spPr>
              <a:xfrm>
                <a:off x="730225" y="4728419"/>
                <a:ext cx="660744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바꿔주는 이유</a:t>
                </a:r>
                <a:r>
                  <a:rPr lang="en-US" altLang="ko-KR" sz="2000" dirty="0" smtClean="0">
                    <a:solidFill>
                      <a:schemeClr val="accent5">
                        <a:lumMod val="75000"/>
                      </a:schemeClr>
                    </a:solidFill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:</a:t>
                </a:r>
              </a:p>
              <a:p>
                <a:r>
                  <a:rPr lang="en-US" altLang="ko-KR" sz="2000" dirty="0" smtClean="0">
                    <a:solidFill>
                      <a:schemeClr val="accent5">
                        <a:lumMod val="75000"/>
                      </a:schemeClr>
                    </a:solidFill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	</a:t>
                </a:r>
                <a:r>
                  <a:rPr lang="ko-KR" alt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합성곱연산에서 요구되는 </a:t>
                </a:r>
                <a:r>
                  <a:rPr lang="ko-KR" alt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텐서의</a:t>
                </a:r>
                <a:r>
                  <a:rPr lang="ko-KR" alt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 형태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netmarble Medium" panose="02020603020101020101" pitchFamily="18" charset="-127"/>
                      </a:rPr>
                      <m:t>≠</m:t>
                    </m:r>
                  </m:oMath>
                </a14:m>
                <a:r>
                  <a:rPr lang="en-US" altLang="ko-KR" sz="2000" dirty="0" smtClean="0">
                    <a:solidFill>
                      <a:schemeClr val="accent5">
                        <a:lumMod val="75000"/>
                      </a:schemeClr>
                    </a:solidFill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Linear </a:t>
                </a:r>
                <a:r>
                  <a:rPr lang="ko-KR" alt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연산에서 요구되는 </a:t>
                </a:r>
                <a:r>
                  <a:rPr lang="ko-KR" alt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텐서의</a:t>
                </a:r>
                <a:r>
                  <a:rPr lang="ko-KR" alt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 형태</a:t>
                </a:r>
                <a:endParaRPr lang="en-US" altLang="ko-KR" sz="2000" dirty="0" smtClean="0">
                  <a:solidFill>
                    <a:schemeClr val="accent5">
                      <a:lumMod val="75000"/>
                    </a:schemeClr>
                  </a:solidFill>
                  <a:latin typeface="netmarble Medium" panose="02020603020101020101" pitchFamily="18" charset="-127"/>
                  <a:ea typeface="netmarble Medium" panose="02020603020101020101" pitchFamily="18" charset="-127"/>
                </a:endParaRPr>
              </a:p>
              <a:p>
                <a:r>
                  <a:rPr lang="en-US" altLang="ko-KR" sz="2000" dirty="0">
                    <a:solidFill>
                      <a:schemeClr val="accent5">
                        <a:lumMod val="75000"/>
                      </a:schemeClr>
                    </a:solidFill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 =&gt;[batch_size,64,3,3]</a:t>
                </a:r>
              </a:p>
              <a:p>
                <a:r>
                  <a:rPr lang="en-US" altLang="ko-KR" sz="2000" dirty="0" smtClean="0">
                    <a:solidFill>
                      <a:schemeClr val="accent5">
                        <a:lumMod val="75000"/>
                      </a:schemeClr>
                    </a:solidFill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=&gt;[batch_size,10]</a:t>
                </a:r>
              </a:p>
              <a:p>
                <a:r>
                  <a:rPr lang="ko-KR" alt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netmarble Medium" panose="02020603020101020101" pitchFamily="18" charset="-127"/>
                    <a:ea typeface="netmarble Medium" panose="02020603020101020101" pitchFamily="18" charset="-127"/>
                  </a:rPr>
                  <a:t> </a:t>
                </a:r>
                <a:endParaRPr lang="en-US" altLang="ko-KR" sz="2000" dirty="0">
                  <a:solidFill>
                    <a:schemeClr val="accent5">
                      <a:lumMod val="75000"/>
                    </a:schemeClr>
                  </a:solidFill>
                  <a:latin typeface="netmarble Medium" panose="02020603020101020101" pitchFamily="18" charset="-127"/>
                  <a:ea typeface="netmarble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67827A-41B1-4D51-B3DD-70F418973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25" y="4728419"/>
                <a:ext cx="6607444" cy="1938992"/>
              </a:xfrm>
              <a:prstGeom prst="rect">
                <a:avLst/>
              </a:prstGeom>
              <a:blipFill>
                <a:blip r:embed="rId3"/>
                <a:stretch>
                  <a:fillRect l="-1015" t="-1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4748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모델 구현</a:t>
            </a:r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학습 및 결과 확인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87"/>
          <a:stretch/>
        </p:blipFill>
        <p:spPr>
          <a:xfrm>
            <a:off x="451944" y="1650025"/>
            <a:ext cx="11078794" cy="4192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8493071" y="2142611"/>
            <a:ext cx="508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Adam: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최적화 함수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8338087" y="3992736"/>
            <a:ext cx="508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손실에 대한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경사하강법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적용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0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4748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모델 구현</a:t>
            </a:r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학습 및 결과 확인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59" y="1772370"/>
            <a:ext cx="9312009" cy="39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4748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모델 구현</a:t>
            </a:r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학습 및 결과 확인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5" y="5502633"/>
            <a:ext cx="10930853" cy="10686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5" y="1541537"/>
            <a:ext cx="10930853" cy="38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3597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유명한 모델들과 원리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EF2D0-1D0D-41FC-BF19-E655A264A634}"/>
              </a:ext>
            </a:extLst>
          </p:cNvPr>
          <p:cNvSpPr txBox="1"/>
          <p:nvPr/>
        </p:nvSpPr>
        <p:spPr>
          <a:xfrm>
            <a:off x="549280" y="1772370"/>
            <a:ext cx="711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이미지넷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대회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이미지 인식 경진 대회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https://k.kakaocdn.net/dn/qTosh/btqEcHOWtQ9/rJH68q6vDvsxgqMAFj9Br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20" y="2234035"/>
            <a:ext cx="6384710" cy="383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49280" y="3295367"/>
            <a:ext cx="49405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b-NO" altLang="ko-KR" dirty="0">
                <a:solidFill>
                  <a:srgbClr val="333333"/>
                </a:solidFill>
                <a:latin typeface="Roboto"/>
              </a:rPr>
              <a:t>AlexNet =&gt; </a:t>
            </a:r>
            <a:r>
              <a:rPr lang="nb-NO" altLang="ko-KR" u="sng" dirty="0">
                <a:solidFill>
                  <a:srgbClr val="0096FF"/>
                </a:solidFill>
                <a:latin typeface="Roboto"/>
                <a:hlinkClick r:id="rId3"/>
              </a:rPr>
              <a:t>https://bskyvision.com/421</a:t>
            </a:r>
            <a:r>
              <a:rPr lang="nb-NO" altLang="ko-KR" dirty="0">
                <a:solidFill>
                  <a:srgbClr val="333333"/>
                </a:solidFill>
                <a:latin typeface="Roboto"/>
              </a:rPr>
              <a:t> </a:t>
            </a:r>
          </a:p>
          <a:p>
            <a:pPr algn="just"/>
            <a:r>
              <a:rPr lang="nb-NO" altLang="ko-KR" dirty="0">
                <a:solidFill>
                  <a:srgbClr val="333333"/>
                </a:solidFill>
                <a:latin typeface="Roboto"/>
              </a:rPr>
              <a:t>GoogLeNet =&gt; </a:t>
            </a:r>
            <a:r>
              <a:rPr lang="nb-NO" altLang="ko-KR" u="sng" dirty="0">
                <a:solidFill>
                  <a:srgbClr val="0096FF"/>
                </a:solidFill>
                <a:latin typeface="Roboto"/>
                <a:hlinkClick r:id="rId4"/>
              </a:rPr>
              <a:t>https://bskyvision.com/539</a:t>
            </a:r>
            <a:r>
              <a:rPr lang="nb-NO" altLang="ko-KR" dirty="0">
                <a:solidFill>
                  <a:srgbClr val="333333"/>
                </a:solidFill>
                <a:latin typeface="Roboto"/>
              </a:rPr>
              <a:t> </a:t>
            </a:r>
          </a:p>
          <a:p>
            <a:pPr algn="just"/>
            <a:r>
              <a:rPr lang="nb-NO" altLang="ko-KR" dirty="0">
                <a:solidFill>
                  <a:srgbClr val="333333"/>
                </a:solidFill>
                <a:latin typeface="Roboto"/>
              </a:rPr>
              <a:t>VGGNet =&gt; </a:t>
            </a:r>
            <a:r>
              <a:rPr lang="nb-NO" altLang="ko-KR" u="sng" dirty="0">
                <a:solidFill>
                  <a:srgbClr val="0096FF"/>
                </a:solidFill>
                <a:latin typeface="Roboto"/>
                <a:hlinkClick r:id="rId5"/>
              </a:rPr>
              <a:t>https://bskyvision.com/504</a:t>
            </a:r>
            <a:endParaRPr lang="nb-NO" altLang="ko-KR" dirty="0">
              <a:solidFill>
                <a:srgbClr val="333333"/>
              </a:solidFill>
              <a:latin typeface="Roboto"/>
            </a:endParaRPr>
          </a:p>
          <a:p>
            <a:pPr algn="just"/>
            <a:r>
              <a:rPr lang="nb-NO" altLang="ko-KR" dirty="0">
                <a:solidFill>
                  <a:srgbClr val="333333"/>
                </a:solidFill>
                <a:latin typeface="Roboto"/>
              </a:rPr>
              <a:t>ResNet =&gt; </a:t>
            </a:r>
            <a:r>
              <a:rPr lang="nb-NO" altLang="ko-KR" u="sng" dirty="0">
                <a:solidFill>
                  <a:srgbClr val="0096FF"/>
                </a:solidFill>
                <a:latin typeface="Roboto"/>
                <a:hlinkClick r:id="rId6"/>
              </a:rPr>
              <a:t>https://bskyvision.com/644</a:t>
            </a:r>
            <a:endParaRPr lang="nb-NO" altLang="ko-KR" dirty="0">
              <a:solidFill>
                <a:srgbClr val="333333"/>
              </a:solidFill>
              <a:latin typeface="Roboto"/>
            </a:endParaRPr>
          </a:p>
          <a:p>
            <a:pPr algn="just"/>
            <a:r>
              <a:rPr lang="nb-NO" altLang="ko-KR" dirty="0">
                <a:solidFill>
                  <a:srgbClr val="333333"/>
                </a:solidFill>
                <a:latin typeface="Roboto"/>
              </a:rPr>
              <a:t>SENet =&gt; </a:t>
            </a:r>
            <a:r>
              <a:rPr lang="nb-NO" altLang="ko-KR" u="sng" dirty="0">
                <a:solidFill>
                  <a:srgbClr val="0096FF"/>
                </a:solidFill>
                <a:latin typeface="Roboto"/>
                <a:hlinkClick r:id="rId7"/>
              </a:rPr>
              <a:t>https://bskyvision.com/640</a:t>
            </a:r>
            <a:r>
              <a:rPr lang="nb-NO" altLang="ko-KR" dirty="0">
                <a:solidFill>
                  <a:srgbClr val="333333"/>
                </a:solidFill>
                <a:latin typeface="Roboto"/>
              </a:rPr>
              <a:t> </a:t>
            </a:r>
            <a:endParaRPr lang="nb-NO" altLang="ko-KR" b="0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04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3597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유명한 모델들과 원리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EF2D0-1D0D-41FC-BF19-E655A264A634}"/>
              </a:ext>
            </a:extLst>
          </p:cNvPr>
          <p:cNvSpPr txBox="1"/>
          <p:nvPr/>
        </p:nvSpPr>
        <p:spPr>
          <a:xfrm>
            <a:off x="490862" y="1541537"/>
            <a:ext cx="711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VGGNet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451944" y="2226917"/>
            <a:ext cx="11605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연구의 핵심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신경망의 깊이가 모델의 성능에 미치는 영향을 조사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깊이의 영향만을 파악하기 위해 단순한 연산들의 응용  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pic>
        <p:nvPicPr>
          <p:cNvPr id="2050" name="Picture 2" descr="https://k.kakaocdn.net/dn/b1Vk5P/btqwqjujKsa/TL2HyQ4kj6pNPz4Tsirkn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86" y="3158518"/>
            <a:ext cx="4510007" cy="360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8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25FF55B-5FC9-4906-8EC5-A9E3DEB4E280}"/>
              </a:ext>
            </a:extLst>
          </p:cNvPr>
          <p:cNvGrpSpPr/>
          <p:nvPr/>
        </p:nvGrpSpPr>
        <p:grpSpPr>
          <a:xfrm>
            <a:off x="1481959" y="1032300"/>
            <a:ext cx="3746937" cy="830997"/>
            <a:chOff x="1271752" y="1042810"/>
            <a:chExt cx="3746937" cy="8309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247F7EE-F4E2-4685-8EBE-345FE02262C3}"/>
                </a:ext>
              </a:extLst>
            </p:cNvPr>
            <p:cNvSpPr/>
            <p:nvPr/>
          </p:nvSpPr>
          <p:spPr>
            <a:xfrm>
              <a:off x="1271752" y="1042810"/>
              <a:ext cx="105103" cy="83099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2C6508C-E128-43D8-9FAF-5B02A4F129AD}"/>
                </a:ext>
              </a:extLst>
            </p:cNvPr>
            <p:cNvSpPr/>
            <p:nvPr/>
          </p:nvSpPr>
          <p:spPr>
            <a:xfrm>
              <a:off x="4913586" y="1042810"/>
              <a:ext cx="105103" cy="83099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042A89-E458-4114-9157-1CF01B021779}"/>
                </a:ext>
              </a:extLst>
            </p:cNvPr>
            <p:cNvSpPr txBox="1"/>
            <p:nvPr/>
          </p:nvSpPr>
          <p:spPr>
            <a:xfrm>
              <a:off x="1670925" y="1042810"/>
              <a:ext cx="30011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CONTENT</a:t>
              </a:r>
              <a:endParaRPr lang="ko-KR" altLang="en-US" sz="48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2286ED9-D929-4324-ACB3-9C053DF7FD04}"/>
              </a:ext>
            </a:extLst>
          </p:cNvPr>
          <p:cNvSpPr txBox="1"/>
          <p:nvPr/>
        </p:nvSpPr>
        <p:spPr>
          <a:xfrm>
            <a:off x="6230956" y="2342941"/>
            <a:ext cx="71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60332-8A20-4CCC-B89B-A61AF424360C}"/>
              </a:ext>
            </a:extLst>
          </p:cNvPr>
          <p:cNvSpPr txBox="1"/>
          <p:nvPr/>
        </p:nvSpPr>
        <p:spPr>
          <a:xfrm>
            <a:off x="6230956" y="3754467"/>
            <a:ext cx="71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8E3D82-4A41-4ADF-8FA9-1B1B051A38EB}"/>
              </a:ext>
            </a:extLst>
          </p:cNvPr>
          <p:cNvSpPr txBox="1"/>
          <p:nvPr/>
        </p:nvSpPr>
        <p:spPr>
          <a:xfrm>
            <a:off x="6230956" y="5212481"/>
            <a:ext cx="71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part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41AAC-F980-4A27-A558-819A7F3254F8}"/>
              </a:ext>
            </a:extLst>
          </p:cNvPr>
          <p:cNvSpPr txBox="1"/>
          <p:nvPr/>
        </p:nvSpPr>
        <p:spPr>
          <a:xfrm>
            <a:off x="6589986" y="3285118"/>
            <a:ext cx="1082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35C2B0-E7B8-4B81-A340-341091F7F603}"/>
              </a:ext>
            </a:extLst>
          </p:cNvPr>
          <p:cNvSpPr txBox="1"/>
          <p:nvPr/>
        </p:nvSpPr>
        <p:spPr>
          <a:xfrm>
            <a:off x="6589986" y="4704456"/>
            <a:ext cx="1082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2F930-43A2-4A0F-AA02-2D7F3B890602}"/>
              </a:ext>
            </a:extLst>
          </p:cNvPr>
          <p:cNvSpPr txBox="1"/>
          <p:nvPr/>
        </p:nvSpPr>
        <p:spPr>
          <a:xfrm>
            <a:off x="6589986" y="1881276"/>
            <a:ext cx="1082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5E2F9F-50AF-438D-987A-D2E742D31330}"/>
              </a:ext>
            </a:extLst>
          </p:cNvPr>
          <p:cNvSpPr txBox="1"/>
          <p:nvPr/>
        </p:nvSpPr>
        <p:spPr>
          <a:xfrm>
            <a:off x="7672552" y="2250608"/>
            <a:ext cx="320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소프트맥스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함수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7435A-0D7F-45DC-9295-F9D3EAADCE0E}"/>
              </a:ext>
            </a:extLst>
          </p:cNvPr>
          <p:cNvSpPr txBox="1"/>
          <p:nvPr/>
        </p:nvSpPr>
        <p:spPr>
          <a:xfrm>
            <a:off x="7672552" y="3685448"/>
            <a:ext cx="451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구현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및 결과 확인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599392-897F-4856-A940-E5C55017D743}"/>
              </a:ext>
            </a:extLst>
          </p:cNvPr>
          <p:cNvSpPr txBox="1"/>
          <p:nvPr/>
        </p:nvSpPr>
        <p:spPr>
          <a:xfrm>
            <a:off x="7672551" y="5120289"/>
            <a:ext cx="3951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유명한 모델들과 원리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2651E81-1718-4293-AB7D-233A482C7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97" y="2712273"/>
            <a:ext cx="2581982" cy="25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3597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유명한 모델들과 원리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EF2D0-1D0D-41FC-BF19-E655A264A634}"/>
              </a:ext>
            </a:extLst>
          </p:cNvPr>
          <p:cNvSpPr txBox="1"/>
          <p:nvPr/>
        </p:nvSpPr>
        <p:spPr>
          <a:xfrm>
            <a:off x="490862" y="1541537"/>
            <a:ext cx="711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ResNet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490862" y="4411697"/>
            <a:ext cx="11605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연구의 시작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네트워크를 얼마나 깊이 쌓을 수 있을까 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결과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일정 수준 이상의 깊이가 되면 깊은 모델의 성능 저하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해결책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: </a:t>
            </a:r>
            <a:r>
              <a:rPr lang="en-US" altLang="ko-KR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ResNet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입력과 입력의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합성곱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연산을 더해서 다음 레이어에 전달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단순한 특성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+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복잡한 특성 모두 사용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더하기 연산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손실 감소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보조 분류기 사용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X</a:t>
            </a:r>
          </a:p>
        </p:txBody>
      </p:sp>
      <p:pic>
        <p:nvPicPr>
          <p:cNvPr id="5122" name="Picture 2" descr="https://k.kakaocdn.net/dn/bFPOry/btqzR2En9ry/2DTETgT1BkCrW74hKQCsr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42" y="787485"/>
            <a:ext cx="4341838" cy="362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3597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유명한 모델들과 원리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EF2D0-1D0D-41FC-BF19-E655A264A634}"/>
              </a:ext>
            </a:extLst>
          </p:cNvPr>
          <p:cNvSpPr txBox="1"/>
          <p:nvPr/>
        </p:nvSpPr>
        <p:spPr>
          <a:xfrm>
            <a:off x="490862" y="1541537"/>
            <a:ext cx="711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GoogLeNet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451944" y="2226917"/>
            <a:ext cx="1160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인셉션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모듈 블록 포함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-&gt;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인셉션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네트워크 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pic>
        <p:nvPicPr>
          <p:cNvPr id="3074" name="Picture 2" descr="https://k.kakaocdn.net/dn/Iq9NO/btqyPWk5PBX/K2JicGjIjj5w0eFIbhx4b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83" y="2850742"/>
            <a:ext cx="9232719" cy="372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8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3597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유명한 모델들과 원리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EF2D0-1D0D-41FC-BF19-E655A264A634}"/>
              </a:ext>
            </a:extLst>
          </p:cNvPr>
          <p:cNvSpPr txBox="1"/>
          <p:nvPr/>
        </p:nvSpPr>
        <p:spPr>
          <a:xfrm>
            <a:off x="490862" y="1541537"/>
            <a:ext cx="711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GoogLeNet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451945" y="2226917"/>
            <a:ext cx="569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다양한 종류의 특성이 도출됨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pic>
        <p:nvPicPr>
          <p:cNvPr id="7170" name="Picture 2" descr="https://k.kakaocdn.net/dn/14Um2/btqyQ5nKlEA/hjSsZaYiBukseySytXWFC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884" y="1310705"/>
            <a:ext cx="4557991" cy="52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5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3597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유명한 모델들과 원리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EF2D0-1D0D-41FC-BF19-E655A264A634}"/>
              </a:ext>
            </a:extLst>
          </p:cNvPr>
          <p:cNvSpPr txBox="1"/>
          <p:nvPr/>
        </p:nvSpPr>
        <p:spPr>
          <a:xfrm>
            <a:off x="490862" y="1541537"/>
            <a:ext cx="711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GoogLeNet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451944" y="2226917"/>
            <a:ext cx="1160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1X1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컨볼루션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: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특성맵의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개수를 줄임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-&gt;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연산량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감소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pic>
        <p:nvPicPr>
          <p:cNvPr id="3076" name="Picture 4" descr="https://k.kakaocdn.net/dn/MzPze/btqyQy5e3NM/5HPtmAwVQzKJTj6wgWaut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58518"/>
            <a:ext cx="12192000" cy="335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3597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유명한 모델들과 원리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EF2D0-1D0D-41FC-BF19-E655A264A634}"/>
              </a:ext>
            </a:extLst>
          </p:cNvPr>
          <p:cNvSpPr txBox="1"/>
          <p:nvPr/>
        </p:nvSpPr>
        <p:spPr>
          <a:xfrm>
            <a:off x="490862" y="1541537"/>
            <a:ext cx="711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GoogLeNet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451944" y="2226917"/>
            <a:ext cx="1160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보조 분류기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마지막 단의 분류 네트워크에서 발생한 손실이 모델의 입력부분까지 전달 안되는 현상 극복 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pic>
        <p:nvPicPr>
          <p:cNvPr id="8194" name="Picture 2" descr="https://k.kakaocdn.net/dn/bD5poT/btqyQM98EkX/nbxasUSmCO1WnaIyIsvUD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45" y="2580860"/>
            <a:ext cx="9151488" cy="38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8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292424" y="2853550"/>
            <a:ext cx="3389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</a:t>
            </a:r>
            <a:r>
              <a:rPr lang="ko-KR" altLang="en-US" sz="4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you!</a:t>
            </a:r>
            <a:endParaRPr lang="ko-KR" altLang="en-US" sz="48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1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소프트맥스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함수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EF2D0-1D0D-41FC-BF19-E655A264A634}"/>
              </a:ext>
            </a:extLst>
          </p:cNvPr>
          <p:cNvSpPr txBox="1"/>
          <p:nvPr/>
        </p:nvSpPr>
        <p:spPr>
          <a:xfrm>
            <a:off x="2724340" y="4567660"/>
            <a:ext cx="711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2400" dirty="0" err="1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핫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인코딩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정답을 </a:t>
            </a:r>
            <a:r>
              <a:rPr lang="ko-KR" altLang="en-US" sz="2400" dirty="0" err="1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확률분포로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변환해주는 것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4149039" y="5490990"/>
            <a:ext cx="426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정답에 해당되는 확률은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1,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나머지는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0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591" y="1772370"/>
            <a:ext cx="2200275" cy="233362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072" y="1772370"/>
            <a:ext cx="2388035" cy="232806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655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소프트맥스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함수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EF2D0-1D0D-41FC-BF19-E655A264A634}"/>
              </a:ext>
            </a:extLst>
          </p:cNvPr>
          <p:cNvSpPr txBox="1"/>
          <p:nvPr/>
        </p:nvSpPr>
        <p:spPr>
          <a:xfrm>
            <a:off x="1644383" y="1772370"/>
            <a:ext cx="827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소프트맥스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함수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신경망의 </a:t>
            </a:r>
            <a:r>
              <a:rPr lang="ko-KR" altLang="en-US" sz="2400" dirty="0" err="1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결괏값을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학률로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바꾸는 방법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1669699" y="2495645"/>
            <a:ext cx="822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결괏값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벡터에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있는값들이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지수 함수를 통과하여 변환된 값을 기준으로 계산 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121" y="3300134"/>
            <a:ext cx="7177055" cy="17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소프트맥스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함수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7849925" y="4520005"/>
            <a:ext cx="93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1.58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591" y="1772370"/>
            <a:ext cx="2200275" cy="233362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072" y="1772370"/>
            <a:ext cx="2388035" cy="232806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3972765" y="4520005"/>
            <a:ext cx="93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0.37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3972765" y="5134070"/>
            <a:ext cx="165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1.4477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7846453" y="5134070"/>
            <a:ext cx="1932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4.8549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4015787" y="5638289"/>
            <a:ext cx="161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0.2296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7916655" y="5638289"/>
            <a:ext cx="169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0.7704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1024309" y="4499007"/>
            <a:ext cx="2214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인공신경망의 결과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67827A-41B1-4D51-B3DD-70F4189734BA}"/>
                  </a:ext>
                </a:extLst>
              </p:cNvPr>
              <p:cNvSpPr txBox="1"/>
              <p:nvPr/>
            </p:nvSpPr>
            <p:spPr>
              <a:xfrm>
                <a:off x="1644382" y="5134070"/>
                <a:ext cx="9367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netmarble Medium" panose="02020603020101020101" pitchFamily="18" charset="-127"/>
                        </a:rPr>
                        <m:t> 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netmarble Mediu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netmarble Medium" panose="02020603020101020101" pitchFamily="18" charset="-127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netmarble Medium" panose="02020603020101020101" pitchFamily="18" charset="-127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ko-KR" sz="2000" dirty="0">
                  <a:solidFill>
                    <a:schemeClr val="accent5">
                      <a:lumMod val="75000"/>
                    </a:schemeClr>
                  </a:solidFill>
                  <a:latin typeface="netmarble Medium" panose="02020603020101020101" pitchFamily="18" charset="-127"/>
                  <a:ea typeface="netmarble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67827A-41B1-4D51-B3DD-70F418973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82" y="5134070"/>
                <a:ext cx="93672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1024309" y="5638289"/>
            <a:ext cx="311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소프트맥스함수의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결괏값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4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소프트맥스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함수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EF2D0-1D0D-41FC-BF19-E655A264A634}"/>
              </a:ext>
            </a:extLst>
          </p:cNvPr>
          <p:cNvSpPr txBox="1"/>
          <p:nvPr/>
        </p:nvSpPr>
        <p:spPr>
          <a:xfrm>
            <a:off x="869467" y="1712251"/>
            <a:ext cx="10242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교차 엔트로피 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 err="1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손실함수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: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확률 벡터의 손실 측정 방법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7576613" y="4929733"/>
            <a:ext cx="355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p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였던 분포를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q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로 표현했을 때 얼마만큼의 비용이 드는지  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EF2D0-1D0D-41FC-BF19-E655A264A634}"/>
              </a:ext>
            </a:extLst>
          </p:cNvPr>
          <p:cNvSpPr txBox="1"/>
          <p:nvPr/>
        </p:nvSpPr>
        <p:spPr>
          <a:xfrm>
            <a:off x="869467" y="2483656"/>
            <a:ext cx="3981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엔트로피</a:t>
            </a:r>
            <a:endParaRPr lang="en-US" altLang="ko-KR" sz="2400" dirty="0" smtClean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정보량의 </a:t>
            </a:r>
            <a:r>
              <a:rPr lang="ko-KR" altLang="en-US" sz="2400" dirty="0" err="1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기댓값으로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표현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EF2D0-1D0D-41FC-BF19-E655A264A634}"/>
              </a:ext>
            </a:extLst>
          </p:cNvPr>
          <p:cNvSpPr txBox="1"/>
          <p:nvPr/>
        </p:nvSpPr>
        <p:spPr>
          <a:xfrm>
            <a:off x="7191214" y="2483656"/>
            <a:ext cx="392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교차 엔트로피</a:t>
            </a:r>
            <a:endParaRPr lang="en-US" altLang="ko-KR" sz="2400" dirty="0" smtClean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분포의 차이에 의해 생기는 추가적 손실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9034" y="3813519"/>
                <a:ext cx="4982368" cy="12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b="0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34" y="3813519"/>
                <a:ext cx="4982368" cy="1263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57261" y="3813519"/>
                <a:ext cx="5191932" cy="986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𝑙𝑜𝑔𝑞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61" y="3813519"/>
                <a:ext cx="5191932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1117217" y="4929733"/>
            <a:ext cx="3486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p(x)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가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일어날 확률이 작을수록 정보가 큼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p(x)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가 일어날 확률이 클수록 정보가 작음  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2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소프트맥스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함수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EF2D0-1D0D-41FC-BF19-E655A264A634}"/>
              </a:ext>
            </a:extLst>
          </p:cNvPr>
          <p:cNvSpPr txBox="1"/>
          <p:nvPr/>
        </p:nvSpPr>
        <p:spPr>
          <a:xfrm>
            <a:off x="869467" y="1712251"/>
            <a:ext cx="10242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교차 엔트로피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최적의 분포 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엔트로피 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+ KLD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항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9467" y="2562707"/>
                <a:ext cx="6617776" cy="2120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 dirty="0" smtClean="0"/>
              </a:p>
              <a:p>
                <a:r>
                  <a:rPr lang="en-US" altLang="ko-KR" dirty="0" smtClean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67" y="2562707"/>
                <a:ext cx="6617776" cy="2120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DEF2D0-1D0D-41FC-BF19-E655A264A634}"/>
              </a:ext>
            </a:extLst>
          </p:cNvPr>
          <p:cNvSpPr txBox="1"/>
          <p:nvPr/>
        </p:nvSpPr>
        <p:spPr>
          <a:xfrm>
            <a:off x="869466" y="4610414"/>
            <a:ext cx="10242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KLD (</a:t>
            </a:r>
            <a:r>
              <a:rPr lang="ko-KR" altLang="en-US" sz="2400" dirty="0" err="1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쿨백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라이블러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발산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):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분포 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를 기준으로 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q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 얼마나 다른지 측정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869466" y="5473625"/>
            <a:ext cx="940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교차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엩엔트로피의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최소화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= KLD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를 최소화하여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q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가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p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의 분포와 최대한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같아짐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7827A-41B1-4D51-B3DD-70F4189734BA}"/>
              </a:ext>
            </a:extLst>
          </p:cNvPr>
          <p:cNvSpPr txBox="1"/>
          <p:nvPr/>
        </p:nvSpPr>
        <p:spPr>
          <a:xfrm>
            <a:off x="869466" y="6075226"/>
            <a:ext cx="940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=&gt;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패널티와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손실값이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 크게 나타남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.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분류 문제에서 교차 엔트로피 사용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0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4748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모델 구현</a:t>
            </a:r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학습 및 결과 확인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22"/>
          <a:stretch/>
        </p:blipFill>
        <p:spPr>
          <a:xfrm>
            <a:off x="730223" y="1541536"/>
            <a:ext cx="10800515" cy="38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99090-6CE9-444E-8E03-3614DC56472C}"/>
              </a:ext>
            </a:extLst>
          </p:cNvPr>
          <p:cNvSpPr txBox="1"/>
          <p:nvPr/>
        </p:nvSpPr>
        <p:spPr>
          <a:xfrm>
            <a:off x="451944" y="32582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3B5B4E-1009-4D56-8ECB-1EC9DB19FC98}"/>
              </a:ext>
            </a:extLst>
          </p:cNvPr>
          <p:cNvCxnSpPr/>
          <p:nvPr/>
        </p:nvCxnSpPr>
        <p:spPr>
          <a:xfrm>
            <a:off x="1008507" y="556652"/>
            <a:ext cx="1271752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80C9A-244F-4AB7-BB65-88075D30650D}"/>
              </a:ext>
            </a:extLst>
          </p:cNvPr>
          <p:cNvSpPr txBox="1"/>
          <p:nvPr/>
        </p:nvSpPr>
        <p:spPr>
          <a:xfrm>
            <a:off x="451944" y="787485"/>
            <a:ext cx="4748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모델 구현</a:t>
            </a:r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학습 및 결과 확인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59" y="2113771"/>
            <a:ext cx="8535140" cy="4200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EF2D0-1D0D-41FC-BF19-E655A264A634}"/>
              </a:ext>
            </a:extLst>
          </p:cNvPr>
          <p:cNvSpPr txBox="1"/>
          <p:nvPr/>
        </p:nvSpPr>
        <p:spPr>
          <a:xfrm>
            <a:off x="451944" y="1481405"/>
            <a:ext cx="711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MNIST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손으로 쓴 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0~9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이미지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1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497</Words>
  <Application>Microsoft Office PowerPoint</Application>
  <PresentationFormat>와이드스크린</PresentationFormat>
  <Paragraphs>134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HY중고딕</vt:lpstr>
      <vt:lpstr>Roboto</vt:lpstr>
      <vt:lpstr>Symbol</vt:lpstr>
      <vt:lpstr>나눔고딕 ExtraBold</vt:lpstr>
      <vt:lpstr>나눔스퀘어_ac Bold</vt:lpstr>
      <vt:lpstr>맑은 고딕</vt:lpstr>
      <vt:lpstr>netmarble Medium</vt:lpstr>
      <vt:lpstr>나눔고딕</vt:lpstr>
      <vt:lpstr>Cambria Math</vt:lpstr>
      <vt:lpstr>HY헤드라인M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지원</dc:creator>
  <cp:lastModifiedBy>User</cp:lastModifiedBy>
  <cp:revision>15</cp:revision>
  <dcterms:created xsi:type="dcterms:W3CDTF">2020-04-12T15:53:30Z</dcterms:created>
  <dcterms:modified xsi:type="dcterms:W3CDTF">2020-06-01T14:36:56Z</dcterms:modified>
</cp:coreProperties>
</file>