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0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87" r:id="rId4"/>
    <p:sldId id="289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81" d="100"/>
          <a:sy n="81" d="100"/>
        </p:scale>
        <p:origin x="145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21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58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18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99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60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34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88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53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08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7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8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6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인공신경망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이유재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1054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23626" y="1618487"/>
            <a:ext cx="680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dirty="0"/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59AC1D-169B-4D44-9C88-5981FD1E55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53" y="1300604"/>
            <a:ext cx="4451693" cy="239421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/>
              <p:nvPr/>
            </p:nvSpPr>
            <p:spPr>
              <a:xfrm>
                <a:off x="737573" y="4122173"/>
                <a:ext cx="77768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0" dirty="0"/>
                  <a:t>변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이전층의 모든 입력이 각각의 가중치와 곱해진 값들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을 모두 더한 </a:t>
                </a:r>
                <a:r>
                  <a:rPr lang="ko-KR" altLang="en-US" dirty="0" err="1"/>
                  <a:t>가중합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활성화 함수를 거치기 전 상태</a:t>
                </a:r>
                <a:r>
                  <a:rPr lang="en-US" altLang="ko-KR" dirty="0"/>
                  <a:t>)</a:t>
                </a:r>
              </a:p>
              <a:p>
                <a:pPr algn="ctr"/>
                <a:r>
                  <a:rPr lang="en-US" altLang="ko-KR" dirty="0"/>
                  <a:t> </a:t>
                </a:r>
              </a:p>
              <a:p>
                <a:r>
                  <a:rPr lang="ko-KR" altLang="en-US" dirty="0"/>
                  <a:t>  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변수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가 활성화 함수를 지난 후 반환 된 뉴런의 </a:t>
                </a:r>
                <a:r>
                  <a:rPr lang="ko-KR" altLang="en-US" dirty="0" err="1"/>
                  <a:t>출력값</a:t>
                </a:r>
                <a:endParaRPr lang="en-US" altLang="ko-KR" dirty="0"/>
              </a:p>
              <a:p>
                <a:endParaRPr lang="en-US" altLang="ko-KR" dirty="0"/>
              </a:p>
              <a:p>
                <a:pPr algn="ctr"/>
                <a:r>
                  <a:rPr lang="ko-KR" altLang="en-US" dirty="0"/>
                  <a:t>모든 활성화 함수는 </a:t>
                </a:r>
                <a:r>
                  <a:rPr lang="ko-KR" altLang="en-US" dirty="0" err="1"/>
                  <a:t>시그모이드라</a:t>
                </a:r>
                <a:r>
                  <a:rPr lang="ko-KR" altLang="en-US" dirty="0"/>
                  <a:t> 가정</a:t>
                </a:r>
                <a:endParaRPr lang="en-US" altLang="ko-KR" dirty="0"/>
              </a:p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73" y="4122173"/>
                <a:ext cx="7776864" cy="2031325"/>
              </a:xfrm>
              <a:prstGeom prst="rect">
                <a:avLst/>
              </a:prstGeom>
              <a:blipFill>
                <a:blip r:embed="rId4"/>
                <a:stretch>
                  <a:fillRect t="-1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4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1054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23626" y="1618487"/>
            <a:ext cx="680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dirty="0"/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59AC1D-169B-4D44-9C88-5981FD1E55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0149" y="1082212"/>
            <a:ext cx="4451693" cy="218276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/>
              <p:nvPr/>
            </p:nvSpPr>
            <p:spPr>
              <a:xfrm>
                <a:off x="654443" y="3336985"/>
                <a:ext cx="7776864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×0.1 +0.25×0.2=0.08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×0.1 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5×0.2=0.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=0.51998934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52747230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44498412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68047592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.60944600</m:t>
                      </m:r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66384491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3" y="3336985"/>
                <a:ext cx="7776864" cy="4247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53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3727" y="271681"/>
            <a:ext cx="588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역전파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23626" y="1618487"/>
            <a:ext cx="680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dirty="0"/>
            </a:br>
            <a:endParaRPr lang="en-US" altLang="ko-KR" dirty="0"/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/>
              <p:nvPr/>
            </p:nvSpPr>
            <p:spPr>
              <a:xfrm>
                <a:off x="683568" y="3522104"/>
                <a:ext cx="7776864" cy="281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𝑡𝑎𝑟𝑔𝑒𝑡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=0.02193381       (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실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제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𝑡𝑎𝑟𝑔𝑒𝑡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00203809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=0.02397190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22104"/>
                <a:ext cx="7776864" cy="2815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37CD9B7-9401-43B2-B3EC-F1AB4058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283" y="1434229"/>
            <a:ext cx="3169444" cy="190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8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51520" y="631997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31997"/>
                <a:ext cx="8640960" cy="5976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3727" y="271681"/>
            <a:ext cx="588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역전파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10738" y="1332481"/>
            <a:ext cx="680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/>
            </a:br>
            <a:endParaRPr lang="en-US" altLang="ko-KR"/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/>
              <p:nvPr/>
            </p:nvSpPr>
            <p:spPr>
              <a:xfrm>
                <a:off x="724685" y="3863307"/>
                <a:ext cx="777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5" y="3863307"/>
                <a:ext cx="777686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B003F86-97BA-44C9-82A1-D5ABCD8AF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721" y="1115577"/>
            <a:ext cx="2876550" cy="657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EA91D7-B826-46A5-91C3-701294046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624" y="2265222"/>
            <a:ext cx="5238750" cy="552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835409-B7F4-42D6-8C47-8E18A39984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9521" y="2932320"/>
            <a:ext cx="4552950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58A53B-05A5-467F-811A-2202556D0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3696" y="3571860"/>
            <a:ext cx="6324600" cy="542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86063-1C83-4493-9EC4-241FB405938D}"/>
                  </a:ext>
                </a:extLst>
              </p:cNvPr>
              <p:cNvSpPr txBox="1"/>
              <p:nvPr/>
            </p:nvSpPr>
            <p:spPr>
              <a:xfrm>
                <a:off x="2015716" y="4212407"/>
                <a:ext cx="504056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(1 </m:t>
                    </m:r>
                  </m:oMath>
                </a14:m>
                <a:r>
                  <a:rPr lang="ko-KR" altLang="en-US" dirty="0"/>
                  <a:t>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  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시그모이드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86063-1C83-4493-9EC4-241FB4059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4212407"/>
                <a:ext cx="5040560" cy="374526"/>
              </a:xfrm>
              <a:prstGeom prst="rect">
                <a:avLst/>
              </a:prstGeom>
              <a:blipFill>
                <a:blip r:embed="rId9"/>
                <a:stretch>
                  <a:fillRect l="-36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8E2B596E-6262-4628-989E-5AF2CFF1C2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2112" y="4664228"/>
            <a:ext cx="5819775" cy="552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4EAE8D5-7917-402A-A1F3-DD1B51C20F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3946" y="5282924"/>
            <a:ext cx="2324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8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51520" y="631997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31997"/>
                <a:ext cx="8640960" cy="5976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3727" y="271681"/>
            <a:ext cx="588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역전파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10738" y="1332481"/>
            <a:ext cx="680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/>
            </a:br>
            <a:endParaRPr lang="en-US" altLang="ko-KR"/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/>
              <p:nvPr/>
            </p:nvSpPr>
            <p:spPr>
              <a:xfrm>
                <a:off x="724685" y="3863307"/>
                <a:ext cx="777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5" y="3863307"/>
                <a:ext cx="777686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3EA7FC93-7ACE-43D3-9C26-59F976FA6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721" y="1115577"/>
            <a:ext cx="2876550" cy="6572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94CE05-3AD7-4C2B-A9E0-E6C2B5582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0" y="1788253"/>
            <a:ext cx="6324600" cy="5429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84C1ED-435E-46E5-86E1-CDD056E21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108" y="2300325"/>
            <a:ext cx="5819775" cy="5524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684903-2DA5-4F7E-94AE-323A1B20C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3945" y="2729452"/>
            <a:ext cx="2324100" cy="552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D69304-0173-4366-B886-2C56C675BE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5657" y="3965220"/>
            <a:ext cx="5400675" cy="571500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8DC79CB9-402F-4424-AC40-7C642F0E862B}"/>
              </a:ext>
            </a:extLst>
          </p:cNvPr>
          <p:cNvSpPr/>
          <p:nvPr/>
        </p:nvSpPr>
        <p:spPr>
          <a:xfrm>
            <a:off x="4373977" y="3353216"/>
            <a:ext cx="396045" cy="48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85504F9-119F-4207-AD70-6504080715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3576" y="4867612"/>
            <a:ext cx="6776847" cy="7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51520" y="631997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31997"/>
                <a:ext cx="8640960" cy="5976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3727" y="271681"/>
            <a:ext cx="588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역전파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10738" y="1332481"/>
            <a:ext cx="680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/>
            </a:br>
            <a:endParaRPr lang="en-US" altLang="ko-KR"/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/>
              <p:nvPr/>
            </p:nvSpPr>
            <p:spPr>
              <a:xfrm>
                <a:off x="724685" y="3863307"/>
                <a:ext cx="777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5" y="3863307"/>
                <a:ext cx="777686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8A843BC-19CA-482C-8F2E-4661F4367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1448731"/>
            <a:ext cx="6624137" cy="396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1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51520" y="631997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31997"/>
                <a:ext cx="8640960" cy="5976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모델 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10738" y="1332481"/>
            <a:ext cx="680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/>
            </a:br>
            <a:endParaRPr lang="en-US" altLang="ko-KR"/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/>
              <p:nvPr/>
            </p:nvSpPr>
            <p:spPr>
              <a:xfrm>
                <a:off x="724685" y="3863307"/>
                <a:ext cx="777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5" y="3863307"/>
                <a:ext cx="777686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87F8550-715B-498C-9CC5-C4FABE14C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39" y="1097847"/>
            <a:ext cx="2667000" cy="904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71CF43-6DBC-4246-B9D8-CF6367B4D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039" y="2266824"/>
            <a:ext cx="5276850" cy="1543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5C1539-70C2-4798-9191-47DC5447E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889" y="4235278"/>
            <a:ext cx="24288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51520" y="631997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31997"/>
                <a:ext cx="8640960" cy="5976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모델 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10738" y="1332481"/>
            <a:ext cx="680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/>
            </a:br>
            <a:endParaRPr lang="en-US" altLang="ko-KR"/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/>
              <p:nvPr/>
            </p:nvSpPr>
            <p:spPr>
              <a:xfrm>
                <a:off x="724685" y="3863307"/>
                <a:ext cx="777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5" y="3863307"/>
                <a:ext cx="777686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34C83A6A-2C2F-4AA4-AD47-10254989C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39" y="1530111"/>
            <a:ext cx="4848225" cy="885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13F080-3531-4849-B41A-5C6F584CC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039" y="3314050"/>
            <a:ext cx="3324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2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51520" y="631997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31997"/>
                <a:ext cx="8640960" cy="5976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모델 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10738" y="1332481"/>
            <a:ext cx="680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/>
            </a:br>
            <a:endParaRPr lang="en-US" altLang="ko-KR"/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/>
              <p:nvPr/>
            </p:nvSpPr>
            <p:spPr>
              <a:xfrm>
                <a:off x="724685" y="3863307"/>
                <a:ext cx="777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352389-E2EC-4EE5-9F31-12E82DAB2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5" y="3863307"/>
                <a:ext cx="777686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6A850F2B-E505-40DC-A318-8C87EA93A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0433" y="1794146"/>
            <a:ext cx="51911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2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9108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045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446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9128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1947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4767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866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인공신경망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1086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</a:t>
            </a:r>
            <a:r>
              <a:rPr lang="ko-KR" altLang="en-US" sz="1200" b="1" spc="-150" dirty="0"/>
              <a:t>뉴런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 err="1"/>
              <a:t>퍼셉트론</a:t>
            </a:r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301927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74747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47566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3019278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종류</a:t>
            </a: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4747470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전파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</a:t>
            </a:r>
            <a:r>
              <a:rPr lang="ko-KR" altLang="en-US" sz="1200" b="1" spc="-150" dirty="0"/>
              <a:t> </a:t>
            </a:r>
            <a:r>
              <a:rPr lang="ko-KR" altLang="en-US" sz="1200" b="1" spc="-150" dirty="0" err="1"/>
              <a:t>역전파</a:t>
            </a:r>
            <a:endParaRPr lang="en-US" altLang="ko-KR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6475662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구현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4727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활성화 함수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345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전파와 </a:t>
            </a:r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역전파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8763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모델 구현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1052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뉴런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pic>
        <p:nvPicPr>
          <p:cNvPr id="11" name="그림 10" descr="지도, 시계이(가) 표시된 사진&#10;&#10;자동 생성된 설명">
            <a:extLst>
              <a:ext uri="{FF2B5EF4-FFF2-40B4-BE49-F238E27FC236}">
                <a16:creationId xmlns:a16="http://schemas.microsoft.com/office/drawing/2014/main" id="{09135D17-F953-42B1-B959-F8EAEFC6F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07" y="3429000"/>
            <a:ext cx="5744377" cy="2476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23627" y="1619437"/>
            <a:ext cx="6696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생물학적 인공신경망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가지돌기에서 신호를 받아들이고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신호가 일정치 이상이면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축삭돌기를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통해서 신호를 전달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퍼셉트론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135D17-F953-42B1-B959-F8EAEFC6F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7800" y="3547443"/>
            <a:ext cx="2828397" cy="2476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679D82-B082-441C-B949-00D331F945C4}"/>
                  </a:ext>
                </a:extLst>
              </p:cNvPr>
              <p:cNvSpPr txBox="1"/>
              <p:nvPr/>
            </p:nvSpPr>
            <p:spPr>
              <a:xfrm>
                <a:off x="1223626" y="1618487"/>
                <a:ext cx="669674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퍼셉트론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초기의 인공신경망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는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입력값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는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가중치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는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출력값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가중치가 크다             해당 </a:t>
                </a:r>
                <a:r>
                  <a:rPr lang="ko-KR" alt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입력값이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중요하다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679D82-B082-441C-B949-00D331F9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6" y="1618487"/>
                <a:ext cx="6696746" cy="1477328"/>
              </a:xfrm>
              <a:prstGeom prst="rect">
                <a:avLst/>
              </a:prstGeom>
              <a:blipFill>
                <a:blip r:embed="rId4"/>
                <a:stretch>
                  <a:fillRect l="-729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31771B0-3371-4151-9CAD-E4555C478EEB}"/>
              </a:ext>
            </a:extLst>
          </p:cNvPr>
          <p:cNvSpPr/>
          <p:nvPr/>
        </p:nvSpPr>
        <p:spPr>
          <a:xfrm>
            <a:off x="3275856" y="2780928"/>
            <a:ext cx="504056" cy="21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퍼셉트론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679D82-B082-441C-B949-00D331F945C4}"/>
                  </a:ext>
                </a:extLst>
              </p:cNvPr>
              <p:cNvSpPr txBox="1"/>
              <p:nvPr/>
            </p:nvSpPr>
            <p:spPr>
              <a:xfrm>
                <a:off x="1223626" y="1618487"/>
                <a:ext cx="669674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단층퍼셉트론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입력층과 출력층만 존재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다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층퍼셉트론               </a:t>
                </a:r>
                <a:r>
                  <a:rPr lang="ko-KR" alt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입력층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은닉층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출력층이 존재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심층퍼셉트론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은닉층이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개 이상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679D82-B082-441C-B949-00D331F9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6" y="1618487"/>
                <a:ext cx="6696746" cy="1477328"/>
              </a:xfrm>
              <a:prstGeom prst="rect">
                <a:avLst/>
              </a:prstGeom>
              <a:blipFill>
                <a:blip r:embed="rId3"/>
                <a:stretch>
                  <a:fillRect l="-729" t="-2058" b="-5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31771B0-3371-4151-9CAD-E4555C478EEB}"/>
              </a:ext>
            </a:extLst>
          </p:cNvPr>
          <p:cNvSpPr/>
          <p:nvPr/>
        </p:nvSpPr>
        <p:spPr>
          <a:xfrm>
            <a:off x="3275856" y="2780928"/>
            <a:ext cx="504056" cy="21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27A53A4D-5727-4B28-ACC7-827DE8DD1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84" y="3429945"/>
            <a:ext cx="2581635" cy="2629267"/>
          </a:xfrm>
          <a:prstGeom prst="rect">
            <a:avLst/>
          </a:prstGeom>
        </p:spPr>
      </p:pic>
      <p:pic>
        <p:nvPicPr>
          <p:cNvPr id="14" name="그림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8CDA8F3-4214-43CB-AEBC-147391058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651" y="3457774"/>
            <a:ext cx="2638793" cy="22291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1D29BA-E07C-475B-A2BA-6CB2998B5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444" y="3556021"/>
            <a:ext cx="2991740" cy="203266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F667B3F-C9BA-4FC6-B82E-77510AAF41E7}"/>
              </a:ext>
            </a:extLst>
          </p:cNvPr>
          <p:cNvSpPr/>
          <p:nvPr/>
        </p:nvSpPr>
        <p:spPr>
          <a:xfrm>
            <a:off x="3275856" y="1666302"/>
            <a:ext cx="504056" cy="21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42259FB-28EA-4E78-9EB9-4D6724BFAA5F}"/>
              </a:ext>
            </a:extLst>
          </p:cNvPr>
          <p:cNvSpPr/>
          <p:nvPr/>
        </p:nvSpPr>
        <p:spPr>
          <a:xfrm>
            <a:off x="3275856" y="2245279"/>
            <a:ext cx="504056" cy="21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3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퍼셉트론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23626" y="1618487"/>
            <a:ext cx="6696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입력값에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가중치가 곱해져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인공뉴런으로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전달됨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인공뉴런으로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전달된 각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입력값과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이에 맞는 가중치의 곱의 전체합이 임계치 이상이면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출력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그렇지 않으면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출력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이때 활용되는 것이 활성화 함수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96B037B-38B9-43F9-AA88-7400735E2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87" y="3609020"/>
            <a:ext cx="3953427" cy="26292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AF301F-31D8-4F69-9789-38469B98A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4218803"/>
            <a:ext cx="27908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44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활성화 함수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23626" y="1618487"/>
            <a:ext cx="6804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입력 신호의 총합을 출력 신호로 변환하는 함수가 활성화 함수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시그모이드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(Sigmoid),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하이퍼볼릭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탄젠트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(Hyperbolic tangent),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렐루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자주 쓰임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은닉층을 </a:t>
            </a:r>
            <a:r>
              <a:rPr lang="ko-KR" altLang="en-US" dirty="0" err="1"/>
              <a:t>중첩시키기</a:t>
            </a:r>
            <a:r>
              <a:rPr lang="ko-KR" altLang="en-US" dirty="0"/>
              <a:t> 위해 비선형함수를 사용</a:t>
            </a:r>
            <a:r>
              <a:rPr lang="en-US" altLang="ko-KR" dirty="0"/>
              <a:t>(</a:t>
            </a:r>
            <a:r>
              <a:rPr lang="ko-KR" altLang="en-US" dirty="0"/>
              <a:t>선형함수는 중첩이 안됨</a:t>
            </a:r>
            <a:r>
              <a:rPr lang="en-US" altLang="ko-KR" dirty="0"/>
              <a:t>)</a:t>
            </a:r>
            <a:br>
              <a:rPr lang="ko-KR" altLang="en-US" dirty="0"/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BD9ECCF-EE00-4F14-AF17-4F61EB4A0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92" y="3705096"/>
            <a:ext cx="51530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44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활성화 함수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23626" y="1618487"/>
            <a:ext cx="680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dirty="0"/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B0D5DB1F-071F-4F4E-844C-FBC4DFE0D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26" y="2139328"/>
            <a:ext cx="3344274" cy="39866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9B24CB-131A-4654-A1A4-7FC3BB083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299649"/>
            <a:ext cx="1876425" cy="666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811ADB-7450-4D73-9F17-CA31859BA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207" y="1010204"/>
            <a:ext cx="2724150" cy="1228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5D5D0E-357E-4D65-9F2B-43FE4E0C4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97" y="2203725"/>
            <a:ext cx="3799331" cy="38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6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44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활성화 함수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79D82-B082-441C-B949-00D331F945C4}"/>
              </a:ext>
            </a:extLst>
          </p:cNvPr>
          <p:cNvSpPr txBox="1"/>
          <p:nvPr/>
        </p:nvSpPr>
        <p:spPr>
          <a:xfrm>
            <a:off x="1223626" y="1618487"/>
            <a:ext cx="680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dirty="0"/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84E121A-4EAF-48F7-BA33-60B25CC6A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60" y="1790122"/>
            <a:ext cx="3566470" cy="47933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5A0DD6-DF27-4BBD-B3BA-5CA789237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515" y="1268897"/>
            <a:ext cx="2346960" cy="5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581</Words>
  <Application>Microsoft Office PowerPoint</Application>
  <PresentationFormat>화면 슬라이드 쇼(4:3)</PresentationFormat>
  <Paragraphs>184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이유재</cp:lastModifiedBy>
  <cp:revision>48</cp:revision>
  <dcterms:created xsi:type="dcterms:W3CDTF">2016-11-03T20:47:04Z</dcterms:created>
  <dcterms:modified xsi:type="dcterms:W3CDTF">2020-05-12T05:50:43Z</dcterms:modified>
</cp:coreProperties>
</file>