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6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2CE8B-6E09-4B98-B47E-3A856A15D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439539"/>
            <a:ext cx="8361229" cy="2098226"/>
          </a:xfrm>
        </p:spPr>
        <p:txBody>
          <a:bodyPr/>
          <a:lstStyle/>
          <a:p>
            <a:r>
              <a:rPr lang="en-US" altLang="ko-KR" dirty="0"/>
              <a:t>Lap-08-1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3DAC98-6961-44BF-B7BA-85F62596D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643453"/>
            <a:ext cx="6831673" cy="10862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Perceptron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52404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FD856-EF62-45EA-8B9C-88496B04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altLang="ko-KR" dirty="0"/>
              <a:t>Multi Layer Perceptron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9C32C-9A62-41B6-A7FB-5665F5C1E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5103414" cy="3581401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이런 </a:t>
            </a:r>
            <a:r>
              <a:rPr lang="en-US" altLang="ko-KR" dirty="0"/>
              <a:t>XOR</a:t>
            </a:r>
            <a:r>
              <a:rPr lang="ko-KR" altLang="en-US" dirty="0"/>
              <a:t>의 문제에 대한 해결책이 바로 </a:t>
            </a:r>
            <a:r>
              <a:rPr lang="en-US" altLang="ko-KR" dirty="0"/>
              <a:t>“Multi Layer Perceptron”</a:t>
            </a:r>
          </a:p>
          <a:p>
            <a:r>
              <a:rPr lang="ko-KR" altLang="en-US" dirty="0"/>
              <a:t>아까 예에서 하나의 선 </a:t>
            </a:r>
            <a:r>
              <a:rPr lang="en-US" altLang="ko-KR" dirty="0"/>
              <a:t>(Layer) </a:t>
            </a:r>
            <a:r>
              <a:rPr lang="ko-KR" altLang="en-US" dirty="0"/>
              <a:t>이 아니라 확실하게 </a:t>
            </a:r>
            <a:r>
              <a:rPr lang="ko-KR" altLang="en-US" dirty="0" err="1"/>
              <a:t>구분지을수</a:t>
            </a:r>
            <a:r>
              <a:rPr lang="ko-KR" altLang="en-US" dirty="0"/>
              <a:t> 있게 인풋과 아웃풋    사이에 여러 개의 레이어</a:t>
            </a:r>
            <a:r>
              <a:rPr lang="en-US" altLang="ko-KR" dirty="0"/>
              <a:t>( hidden Layer ) </a:t>
            </a:r>
            <a:r>
              <a:rPr lang="ko-KR" altLang="en-US" dirty="0"/>
              <a:t>를 더 삽입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더 많은 과정을 거쳐서 확실한 결과에 가까워 </a:t>
            </a:r>
            <a:r>
              <a:rPr lang="ko-KR" altLang="en-US" dirty="0" err="1"/>
              <a:t>지게함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문제는 당시에 </a:t>
            </a:r>
            <a:r>
              <a:rPr lang="en-US" altLang="ko-KR" dirty="0"/>
              <a:t>“Multi Layer Perceptron”</a:t>
            </a:r>
            <a:r>
              <a:rPr lang="ko-KR" altLang="en-US" dirty="0"/>
              <a:t>을 학습 시킬 방법이 없었다</a:t>
            </a:r>
            <a:r>
              <a:rPr lang="en-US" altLang="ko-KR" dirty="0"/>
              <a:t>. (</a:t>
            </a:r>
            <a:r>
              <a:rPr lang="ko-KR" altLang="en-US" dirty="0"/>
              <a:t>암흑기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 </a:t>
            </a:r>
            <a:r>
              <a:rPr lang="ko-KR" altLang="en-US" dirty="0" err="1"/>
              <a:t>결과값에대한</a:t>
            </a:r>
            <a:r>
              <a:rPr lang="ko-KR" altLang="en-US" dirty="0"/>
              <a:t> 각 </a:t>
            </a:r>
            <a:r>
              <a:rPr lang="en-US" altLang="ko-KR" dirty="0"/>
              <a:t>Layer</a:t>
            </a:r>
            <a:r>
              <a:rPr lang="ko-KR" altLang="en-US" dirty="0"/>
              <a:t>의 </a:t>
            </a:r>
            <a:r>
              <a:rPr lang="en-US" altLang="ko-KR" dirty="0"/>
              <a:t>W</a:t>
            </a:r>
            <a:r>
              <a:rPr lang="ko-KR" altLang="en-US" dirty="0"/>
              <a:t>와의 관계를 최적화되도록 갱신을 </a:t>
            </a:r>
            <a:r>
              <a:rPr lang="ko-KR" altLang="en-US" dirty="0" err="1"/>
              <a:t>해야하는데</a:t>
            </a:r>
            <a:r>
              <a:rPr lang="ko-KR" altLang="en-US" dirty="0"/>
              <a:t> 그런 방법도 없다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EBBBDB4-491C-45B2-876F-E31CE3B0B47A}"/>
              </a:ext>
            </a:extLst>
          </p:cNvPr>
          <p:cNvCxnSpPr>
            <a:cxnSpLocks/>
          </p:cNvCxnSpPr>
          <p:nvPr/>
        </p:nvCxnSpPr>
        <p:spPr>
          <a:xfrm>
            <a:off x="8414083" y="1772649"/>
            <a:ext cx="0" cy="16683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D380C-ED8C-4DAF-A62C-98BC12A6B734}"/>
              </a:ext>
            </a:extLst>
          </p:cNvPr>
          <p:cNvCxnSpPr>
            <a:cxnSpLocks/>
          </p:cNvCxnSpPr>
          <p:nvPr/>
        </p:nvCxnSpPr>
        <p:spPr>
          <a:xfrm flipH="1">
            <a:off x="8414083" y="3441028"/>
            <a:ext cx="17405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D1C87B-C443-435D-937A-917FEE600BC6}"/>
              </a:ext>
            </a:extLst>
          </p:cNvPr>
          <p:cNvSpPr txBox="1"/>
          <p:nvPr/>
        </p:nvSpPr>
        <p:spPr>
          <a:xfrm>
            <a:off x="7977695" y="29629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3BFA7D-7BDC-4AF9-98D3-81079E2DEFE6}"/>
              </a:ext>
            </a:extLst>
          </p:cNvPr>
          <p:cNvSpPr txBox="1"/>
          <p:nvPr/>
        </p:nvSpPr>
        <p:spPr>
          <a:xfrm>
            <a:off x="8510333" y="33675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DA4BB-5C4E-40EA-AE9B-0009B1094B6B}"/>
              </a:ext>
            </a:extLst>
          </p:cNvPr>
          <p:cNvSpPr txBox="1"/>
          <p:nvPr/>
        </p:nvSpPr>
        <p:spPr>
          <a:xfrm>
            <a:off x="7951110" y="174922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30441-3A0C-4CD4-80F7-B4908FD0517F}"/>
              </a:ext>
            </a:extLst>
          </p:cNvPr>
          <p:cNvSpPr txBox="1"/>
          <p:nvPr/>
        </p:nvSpPr>
        <p:spPr>
          <a:xfrm>
            <a:off x="9639654" y="337590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9FB979-DE27-4EFF-8218-188BC8D0E291}"/>
              </a:ext>
            </a:extLst>
          </p:cNvPr>
          <p:cNvSpPr txBox="1"/>
          <p:nvPr/>
        </p:nvSpPr>
        <p:spPr>
          <a:xfrm>
            <a:off x="9638054" y="29709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E7BC9-D5A5-46B4-ACC6-8872E87E0CAB}"/>
              </a:ext>
            </a:extLst>
          </p:cNvPr>
          <p:cNvSpPr txBox="1"/>
          <p:nvPr/>
        </p:nvSpPr>
        <p:spPr>
          <a:xfrm>
            <a:off x="8523125" y="2996542"/>
            <a:ext cx="27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12F94-B9A5-47F7-99C2-C78BFC441679}"/>
              </a:ext>
            </a:extLst>
          </p:cNvPr>
          <p:cNvSpPr txBox="1"/>
          <p:nvPr/>
        </p:nvSpPr>
        <p:spPr>
          <a:xfrm>
            <a:off x="8555212" y="17758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B5FF0C-6123-4851-8E81-9B5CD70318A3}"/>
              </a:ext>
            </a:extLst>
          </p:cNvPr>
          <p:cNvSpPr txBox="1"/>
          <p:nvPr/>
        </p:nvSpPr>
        <p:spPr>
          <a:xfrm>
            <a:off x="9622014" y="17357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5EDC6EC-F9AA-4CB4-A99D-BA4FC254A000}"/>
              </a:ext>
            </a:extLst>
          </p:cNvPr>
          <p:cNvCxnSpPr>
            <a:cxnSpLocks/>
          </p:cNvCxnSpPr>
          <p:nvPr/>
        </p:nvCxnSpPr>
        <p:spPr>
          <a:xfrm>
            <a:off x="8951493" y="1751133"/>
            <a:ext cx="1011789" cy="105834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DFECEE-8F34-43B2-9128-C45927700BF4}"/>
              </a:ext>
            </a:extLst>
          </p:cNvPr>
          <p:cNvSpPr txBox="1"/>
          <p:nvPr/>
        </p:nvSpPr>
        <p:spPr>
          <a:xfrm>
            <a:off x="9015656" y="3760548"/>
            <a:ext cx="58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XOR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FE1262A-3299-49C3-80F1-C0BD71F62BC9}"/>
              </a:ext>
            </a:extLst>
          </p:cNvPr>
          <p:cNvCxnSpPr>
            <a:cxnSpLocks/>
          </p:cNvCxnSpPr>
          <p:nvPr/>
        </p:nvCxnSpPr>
        <p:spPr>
          <a:xfrm>
            <a:off x="8526381" y="2192290"/>
            <a:ext cx="1011789" cy="105834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1D220FFA-94CC-4FB1-9AA7-C2AF99A06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926" y="4338822"/>
            <a:ext cx="4301297" cy="220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29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BAE007-8181-48F9-A34D-E96056871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dirty="0"/>
              <a:t>Backpropagation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A97B5-2697-4175-9A91-47BDF6C60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3562" y="2286000"/>
            <a:ext cx="5072437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sz="1800" dirty="0"/>
              <a:t>Multi Layer Perceptron </a:t>
            </a:r>
            <a:r>
              <a:rPr lang="ko-KR" altLang="en-US" sz="1800" dirty="0"/>
              <a:t>을 가능하게 </a:t>
            </a:r>
            <a:r>
              <a:rPr lang="ko-KR" altLang="en-US" sz="1800" dirty="0" err="1"/>
              <a:t>만듬</a:t>
            </a:r>
            <a:r>
              <a:rPr lang="en-US" altLang="ko-KR" sz="1800" dirty="0"/>
              <a:t>.</a:t>
            </a:r>
          </a:p>
          <a:p>
            <a:pPr latinLnBrk="0"/>
            <a:r>
              <a:rPr lang="ko-KR" altLang="en-US" sz="1800" dirty="0"/>
              <a:t>어떤 입력 셋</a:t>
            </a:r>
            <a:r>
              <a:rPr lang="en-US" altLang="ko-KR" sz="1800" dirty="0"/>
              <a:t>(I)</a:t>
            </a:r>
            <a:r>
              <a:rPr lang="ko-KR" altLang="en-US" sz="1800" dirty="0"/>
              <a:t>이 들어왔을 때 </a:t>
            </a:r>
            <a:r>
              <a:rPr lang="en-US" altLang="ko-KR" sz="1800" dirty="0"/>
              <a:t>NN</a:t>
            </a:r>
            <a:r>
              <a:rPr lang="ko-KR" altLang="en-US" sz="1800" dirty="0"/>
              <a:t>을 거쳐 아웃풋</a:t>
            </a:r>
            <a:r>
              <a:rPr lang="en-US" altLang="ko-KR" sz="1800" dirty="0"/>
              <a:t>(O)</a:t>
            </a:r>
            <a:r>
              <a:rPr lang="ko-KR" altLang="en-US" sz="1800" dirty="0"/>
              <a:t>을 </a:t>
            </a:r>
            <a:r>
              <a:rPr lang="ko-KR" altLang="en-US" sz="1800" dirty="0" err="1"/>
              <a:t>도출시킨다</a:t>
            </a:r>
            <a:r>
              <a:rPr lang="en-US" altLang="ko-KR" sz="1800" dirty="0"/>
              <a:t>.</a:t>
            </a:r>
          </a:p>
          <a:p>
            <a:pPr latinLnBrk="0"/>
            <a:r>
              <a:rPr lang="ko-KR" altLang="en-US" sz="1800" dirty="0"/>
              <a:t>이 아웃풋과 원래데이터</a:t>
            </a:r>
            <a:r>
              <a:rPr lang="en-US" altLang="ko-KR" sz="1800" dirty="0"/>
              <a:t>(G) </a:t>
            </a:r>
            <a:r>
              <a:rPr lang="ko-KR" altLang="en-US" sz="1800" dirty="0"/>
              <a:t>간의 차이</a:t>
            </a:r>
            <a:endParaRPr lang="en-US" altLang="ko-KR" sz="1800" dirty="0"/>
          </a:p>
          <a:p>
            <a:pPr marL="0" indent="0" latinLnBrk="0">
              <a:buNone/>
            </a:pPr>
            <a:r>
              <a:rPr lang="en-US" altLang="ko-KR" sz="1800" dirty="0"/>
              <a:t>        G – O (= LOSS , COST</a:t>
            </a:r>
            <a:r>
              <a:rPr lang="ko-KR" altLang="en-US" sz="1800" dirty="0"/>
              <a:t> </a:t>
            </a:r>
            <a:r>
              <a:rPr lang="en-US" altLang="ko-KR" sz="1800" dirty="0"/>
              <a:t>)</a:t>
            </a:r>
            <a:r>
              <a:rPr lang="ko-KR" altLang="en-US" sz="1800" dirty="0"/>
              <a:t>라고 함</a:t>
            </a:r>
            <a:r>
              <a:rPr lang="en-US" altLang="ko-KR" sz="1800" dirty="0"/>
              <a:t>. </a:t>
            </a:r>
          </a:p>
          <a:p>
            <a:pPr latinLnBrk="0"/>
            <a:r>
              <a:rPr lang="ko-KR" altLang="en-US" sz="1800" dirty="0"/>
              <a:t>이에</a:t>
            </a:r>
            <a:r>
              <a:rPr lang="en-US" altLang="ko-KR" sz="1800" dirty="0"/>
              <a:t> </a:t>
            </a:r>
            <a:r>
              <a:rPr lang="ko-KR" altLang="en-US" sz="1800" dirty="0"/>
              <a:t>대해서 </a:t>
            </a:r>
            <a:r>
              <a:rPr lang="en-US" altLang="ko-KR" sz="1800" dirty="0"/>
              <a:t>NN</a:t>
            </a:r>
            <a:r>
              <a:rPr lang="ko-KR" altLang="en-US" sz="1800" dirty="0"/>
              <a:t>에 있는 각 </a:t>
            </a:r>
            <a:r>
              <a:rPr lang="en-US" altLang="ko-KR" sz="1800" dirty="0"/>
              <a:t>NN </a:t>
            </a:r>
            <a:r>
              <a:rPr lang="ko-KR" altLang="en-US" sz="1800" dirty="0"/>
              <a:t>들에 대한 </a:t>
            </a:r>
            <a:r>
              <a:rPr lang="ko-KR" altLang="en-US" sz="1800" dirty="0" err="1"/>
              <a:t>미분값계산</a:t>
            </a:r>
            <a:r>
              <a:rPr lang="en-US" altLang="ko-KR" sz="1800" dirty="0"/>
              <a:t>.</a:t>
            </a:r>
          </a:p>
          <a:p>
            <a:pPr latinLnBrk="0"/>
            <a:r>
              <a:rPr lang="en-US" altLang="ko-KR" sz="1800" dirty="0"/>
              <a:t>LOSS </a:t>
            </a:r>
            <a:r>
              <a:rPr lang="ko-KR" altLang="en-US" sz="1800" dirty="0"/>
              <a:t>값을 최소화하는 </a:t>
            </a:r>
            <a:r>
              <a:rPr lang="en-US" altLang="ko-KR" sz="1800" dirty="0"/>
              <a:t>W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갱신시키는</a:t>
            </a:r>
            <a:r>
              <a:rPr lang="ko-KR" altLang="en-US" sz="1800" dirty="0"/>
              <a:t> 과정</a:t>
            </a:r>
            <a:endParaRPr lang="en-US" altLang="ko-KR" sz="1800" dirty="0"/>
          </a:p>
        </p:txBody>
      </p:sp>
      <p:pic>
        <p:nvPicPr>
          <p:cNvPr id="5" name="그림 4" descr="사람이(가) 표시된 사진&#10;&#10;자동 생성된 설명">
            <a:extLst>
              <a:ext uri="{FF2B5EF4-FFF2-40B4-BE49-F238E27FC236}">
                <a16:creationId xmlns:a16="http://schemas.microsoft.com/office/drawing/2014/main" id="{6EB73D9D-778D-4E8E-9545-5E5BE65B1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41" y="2430366"/>
            <a:ext cx="5105445" cy="338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593CE9-85E3-4CEE-A67E-EB24CDBB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sz="3400" dirty="0"/>
              <a:t>Backpropagation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D52ED-518C-4C48-AF90-DF45B76C5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6000"/>
            <a:ext cx="4307305" cy="3063176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dirty="0"/>
              <a:t>어떤 </a:t>
            </a:r>
            <a:r>
              <a:rPr lang="ko-KR" altLang="en-US" dirty="0" err="1"/>
              <a:t>입력값을</a:t>
            </a:r>
            <a:r>
              <a:rPr lang="ko-KR" altLang="en-US" dirty="0"/>
              <a:t> 통해 우리가 예상한 답과 원래 정답의 차이</a:t>
            </a:r>
            <a:r>
              <a:rPr lang="en-US" altLang="ko-KR" dirty="0"/>
              <a:t>(LOSS or Cost)</a:t>
            </a:r>
            <a:r>
              <a:rPr lang="ko-KR" altLang="en-US" dirty="0"/>
              <a:t>를 구하고 이를 뒤에서부터 앞으로 가면서 </a:t>
            </a:r>
            <a:r>
              <a:rPr lang="en-US" altLang="ko-KR" dirty="0"/>
              <a:t>W</a:t>
            </a:r>
            <a:r>
              <a:rPr lang="ko-KR" altLang="en-US" dirty="0"/>
              <a:t>를 미분하고 </a:t>
            </a:r>
            <a:r>
              <a:rPr lang="ko-KR" altLang="en-US" dirty="0" err="1"/>
              <a:t>그에따라</a:t>
            </a:r>
            <a:r>
              <a:rPr lang="ko-KR" altLang="en-US" dirty="0"/>
              <a:t> </a:t>
            </a:r>
            <a:r>
              <a:rPr lang="ko-KR" altLang="en-US" dirty="0" err="1"/>
              <a:t>어떤값을</a:t>
            </a:r>
            <a:r>
              <a:rPr lang="ko-KR" altLang="en-US" dirty="0"/>
              <a:t> 수정하고 </a:t>
            </a:r>
            <a:r>
              <a:rPr lang="ko-KR" altLang="en-US" dirty="0" err="1"/>
              <a:t>할건지</a:t>
            </a:r>
            <a:r>
              <a:rPr lang="ko-KR" altLang="en-US" dirty="0"/>
              <a:t> 일어나는 일련의 과정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827D4D-E31E-456A-8EFD-E520F1DE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62546"/>
            <a:ext cx="5452532" cy="34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3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CD21D-1D18-4C57-BD3F-E170BCE4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altLang="ko-KR" dirty="0"/>
              <a:t>Backpropagation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A33531-A67D-4263-B34C-2D0BFD0FC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115" y="2171700"/>
            <a:ext cx="6234909" cy="33870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B35B01-D625-4591-A8BC-777FD4A82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90" y="2606476"/>
            <a:ext cx="4801693" cy="25175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741EBB-90E6-4AE2-92BE-5917B59EE2E2}"/>
              </a:ext>
            </a:extLst>
          </p:cNvPr>
          <p:cNvSpPr txBox="1"/>
          <p:nvPr/>
        </p:nvSpPr>
        <p:spPr>
          <a:xfrm>
            <a:off x="8454190" y="59195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그래프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644A6C-B157-4391-B6E8-778755DBEE65}"/>
              </a:ext>
            </a:extLst>
          </p:cNvPr>
          <p:cNvSpPr txBox="1"/>
          <p:nvPr/>
        </p:nvSpPr>
        <p:spPr>
          <a:xfrm>
            <a:off x="7275095" y="1211179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우리가 </a:t>
            </a:r>
            <a:r>
              <a:rPr lang="ko-KR" altLang="en-US" dirty="0" err="1">
                <a:solidFill>
                  <a:srgbClr val="FF0000"/>
                </a:solidFill>
              </a:rPr>
              <a:t>알고싶은것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W , X , b</a:t>
            </a:r>
            <a:r>
              <a:rPr lang="ko-KR" altLang="en-US" dirty="0">
                <a:solidFill>
                  <a:srgbClr val="FF0000"/>
                </a:solidFill>
              </a:rPr>
              <a:t> 가 </a:t>
            </a:r>
            <a:r>
              <a:rPr lang="en-US" altLang="ko-KR" dirty="0">
                <a:solidFill>
                  <a:srgbClr val="FF0000"/>
                </a:solidFill>
              </a:rPr>
              <a:t>f </a:t>
            </a:r>
            <a:r>
              <a:rPr lang="ko-KR" altLang="en-US" dirty="0">
                <a:solidFill>
                  <a:srgbClr val="FF0000"/>
                </a:solidFill>
              </a:rPr>
              <a:t>에 미치는 영향 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E5B30-C2FA-49F5-8EBF-E3811400DD9B}"/>
              </a:ext>
            </a:extLst>
          </p:cNvPr>
          <p:cNvSpPr txBox="1"/>
          <p:nvPr/>
        </p:nvSpPr>
        <p:spPr>
          <a:xfrm>
            <a:off x="5670883" y="2109532"/>
            <a:ext cx="644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그럼 각각의 </a:t>
            </a:r>
            <a:r>
              <a:rPr lang="en-US" altLang="ko-KR" dirty="0">
                <a:solidFill>
                  <a:srgbClr val="FF0000"/>
                </a:solidFill>
              </a:rPr>
              <a:t>W, X, b</a:t>
            </a:r>
            <a:r>
              <a:rPr lang="ko-KR" altLang="en-US" dirty="0">
                <a:solidFill>
                  <a:srgbClr val="FF0000"/>
                </a:solidFill>
              </a:rPr>
              <a:t>에 대한 </a:t>
            </a:r>
            <a:r>
              <a:rPr lang="ko-KR" altLang="en-US" dirty="0" err="1">
                <a:solidFill>
                  <a:srgbClr val="FF0000"/>
                </a:solidFill>
              </a:rPr>
              <a:t>편미분값이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f</a:t>
            </a:r>
            <a:r>
              <a:rPr lang="ko-KR" altLang="en-US" dirty="0">
                <a:solidFill>
                  <a:srgbClr val="FF0000"/>
                </a:solidFill>
              </a:rPr>
              <a:t>에 미치는 의미는 </a:t>
            </a:r>
            <a:r>
              <a:rPr lang="ko-KR" altLang="en-US" dirty="0" err="1">
                <a:solidFill>
                  <a:srgbClr val="FF0000"/>
                </a:solidFill>
              </a:rPr>
              <a:t>뭘까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65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187D3-BD17-4DD4-AF74-F8BAA631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Backpropagation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51C4F9-F9A8-4AB5-A103-8F7CB130B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054" y="2171700"/>
            <a:ext cx="5506006" cy="35674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B79461-CA91-44CA-B8CB-D9B378998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11" y="2167282"/>
            <a:ext cx="5506006" cy="3576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B1D3F0-1D92-4F98-8400-182DDD814FD5}"/>
              </a:ext>
            </a:extLst>
          </p:cNvPr>
          <p:cNvSpPr txBox="1"/>
          <p:nvPr/>
        </p:nvSpPr>
        <p:spPr>
          <a:xfrm>
            <a:off x="2377177" y="5995737"/>
            <a:ext cx="8595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특정 노드가 결과값에 미치는 영향을 </a:t>
            </a:r>
            <a:r>
              <a:rPr lang="ko-KR" altLang="en-US" dirty="0" err="1"/>
              <a:t>알고싶다면</a:t>
            </a:r>
            <a:endParaRPr lang="en-US" altLang="ko-KR" dirty="0"/>
          </a:p>
          <a:p>
            <a:r>
              <a:rPr lang="en-US" altLang="ko-KR" dirty="0"/>
              <a:t>Local </a:t>
            </a:r>
            <a:r>
              <a:rPr lang="ko-KR" altLang="en-US" dirty="0" err="1"/>
              <a:t>미분값</a:t>
            </a:r>
            <a:r>
              <a:rPr lang="ko-KR" altLang="en-US" dirty="0"/>
              <a:t> </a:t>
            </a:r>
            <a:r>
              <a:rPr lang="en-US" altLang="ko-KR" dirty="0"/>
              <a:t>(=</a:t>
            </a:r>
            <a:r>
              <a:rPr lang="ko-KR" altLang="en-US" dirty="0"/>
              <a:t> 바로 </a:t>
            </a:r>
            <a:r>
              <a:rPr lang="ko-KR" altLang="en-US" dirty="0" err="1"/>
              <a:t>앞단계</a:t>
            </a:r>
            <a:r>
              <a:rPr lang="ko-KR" altLang="en-US" dirty="0"/>
              <a:t> </a:t>
            </a:r>
            <a:r>
              <a:rPr lang="ko-KR" altLang="en-US" dirty="0" err="1"/>
              <a:t>미분값</a:t>
            </a:r>
            <a:r>
              <a:rPr lang="en-US" altLang="ko-KR" dirty="0"/>
              <a:t>) </a:t>
            </a:r>
            <a:r>
              <a:rPr lang="ko-KR" altLang="en-US" dirty="0"/>
              <a:t>을 이용해서 </a:t>
            </a:r>
            <a:r>
              <a:rPr lang="en-US" altLang="ko-KR" dirty="0"/>
              <a:t>Chain rule </a:t>
            </a:r>
            <a:r>
              <a:rPr lang="ko-KR" altLang="en-US" dirty="0"/>
              <a:t>적용해가면 </a:t>
            </a:r>
            <a:r>
              <a:rPr lang="ko-KR" altLang="en-US" dirty="0" err="1"/>
              <a:t>알아가면됨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608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207BF-D3C8-48ED-BC4A-210AF852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Perceptron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8953E-FD66-4644-B98A-EA8DD5CF5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724400" cy="3581401"/>
          </a:xfrm>
        </p:spPr>
        <p:txBody>
          <a:bodyPr>
            <a:normAutofit/>
          </a:bodyPr>
          <a:lstStyle/>
          <a:p>
            <a:r>
              <a:rPr lang="ko-KR" altLang="en-US" dirty="0"/>
              <a:t>보통 딥러닝 네트워크에서는 노드에 들어오는 값들이 곧바로 다음 레이어로 전달하지 않고 주로 비선형 함수를 </a:t>
            </a:r>
            <a:r>
              <a:rPr lang="ko-KR" altLang="en-US" dirty="0" err="1"/>
              <a:t>통과후</a:t>
            </a:r>
            <a:r>
              <a:rPr lang="ko-KR" altLang="en-US" dirty="0"/>
              <a:t> 전달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활성화함수를 쓰는데 있어서 선형함수를 쓴다면 </a:t>
            </a:r>
            <a:r>
              <a:rPr lang="ko-KR" altLang="en-US" dirty="0" err="1"/>
              <a:t>여러층의</a:t>
            </a:r>
            <a:r>
              <a:rPr lang="ko-KR" altLang="en-US" dirty="0"/>
              <a:t> 레이어 딥러닝 네트워크 쓰는게 큰 의미가 없음</a:t>
            </a:r>
            <a:endParaRPr lang="en-US" altLang="ko-KR" dirty="0"/>
          </a:p>
          <a:p>
            <a:r>
              <a:rPr lang="ko-KR" altLang="en-US" dirty="0"/>
              <a:t>이때 사용하는 함수가 바로 </a:t>
            </a:r>
            <a:r>
              <a:rPr lang="en-US" altLang="ko-KR" dirty="0"/>
              <a:t>‘</a:t>
            </a:r>
            <a:r>
              <a:rPr lang="ko-KR" altLang="en-US" dirty="0"/>
              <a:t>활성화함수</a:t>
            </a:r>
            <a:r>
              <a:rPr lang="en-US" altLang="ko-KR" dirty="0"/>
              <a:t>(Activation Function)’.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C9ACD0-7006-43D5-AE49-6F0D62FAF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05082"/>
            <a:ext cx="5944430" cy="15623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B29666-58B6-48AD-B006-842F192C3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745" y="1492549"/>
            <a:ext cx="2553056" cy="25435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40DF0B-B117-49D4-AED6-4C92D2105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4546" y="1492549"/>
            <a:ext cx="2591162" cy="258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43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C9658-431C-4059-BD4F-F3B95C13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F0778-38D2-4D83-A492-D6E4ECC89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732547"/>
            <a:ext cx="9777663" cy="4439653"/>
          </a:xfrm>
        </p:spPr>
        <p:txBody>
          <a:bodyPr>
            <a:normAutofit/>
          </a:bodyPr>
          <a:lstStyle/>
          <a:p>
            <a:r>
              <a:rPr lang="ko-KR" altLang="en-US" b="1" dirty="0"/>
              <a:t>단일 </a:t>
            </a:r>
            <a:r>
              <a:rPr lang="ko-KR" altLang="en-US" b="1" dirty="0" err="1"/>
              <a:t>퍼셉트론이</a:t>
            </a:r>
            <a:r>
              <a:rPr lang="ko-KR" altLang="en-US" b="1" dirty="0"/>
              <a:t> 아닌 다중 </a:t>
            </a:r>
            <a:r>
              <a:rPr lang="ko-KR" altLang="en-US" b="1" dirty="0" err="1"/>
              <a:t>퍼셉트론에서</a:t>
            </a:r>
            <a:r>
              <a:rPr lang="ko-KR" altLang="en-US" b="1" dirty="0"/>
              <a:t> 중간에 </a:t>
            </a:r>
            <a:r>
              <a:rPr lang="en-US" altLang="ko-KR" b="1" dirty="0"/>
              <a:t>Hidden Layer</a:t>
            </a:r>
            <a:r>
              <a:rPr lang="ko-KR" altLang="en-US" b="1" dirty="0"/>
              <a:t>가 있고 이런 층이 </a:t>
            </a:r>
            <a:r>
              <a:rPr lang="en-US" altLang="ko-KR" b="1" dirty="0"/>
              <a:t>2</a:t>
            </a:r>
            <a:r>
              <a:rPr lang="ko-KR" altLang="en-US" b="1" dirty="0"/>
              <a:t>개이상인 신경망을 우리는 심층 신경망</a:t>
            </a:r>
            <a:r>
              <a:rPr lang="en-US" altLang="ko-KR" b="1" dirty="0"/>
              <a:t>(Deep Neural Network, DNN) </a:t>
            </a:r>
            <a:r>
              <a:rPr lang="ko-KR" altLang="en-US" b="1" dirty="0" err="1"/>
              <a:t>이라고한다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꼭 </a:t>
            </a:r>
            <a:r>
              <a:rPr lang="ko-KR" altLang="en-US" b="1" dirty="0" err="1"/>
              <a:t>다중퍼셉트론이</a:t>
            </a:r>
            <a:r>
              <a:rPr lang="ko-KR" altLang="en-US" b="1" dirty="0"/>
              <a:t> 아니더라도 여러 변형된 다양한 신경망들도 </a:t>
            </a:r>
            <a:r>
              <a:rPr lang="en-US" altLang="ko-KR" b="1" dirty="0"/>
              <a:t>Hidden Layer</a:t>
            </a:r>
            <a:r>
              <a:rPr lang="ko-KR" altLang="en-US" b="1" dirty="0"/>
              <a:t>가 </a:t>
            </a:r>
            <a:r>
              <a:rPr lang="en-US" altLang="ko-KR" b="1" dirty="0"/>
              <a:t>2</a:t>
            </a:r>
            <a:r>
              <a:rPr lang="ko-KR" altLang="en-US" b="1" dirty="0" err="1"/>
              <a:t>개이상</a:t>
            </a:r>
            <a:r>
              <a:rPr lang="ko-KR" altLang="en-US" b="1" dirty="0"/>
              <a:t> 존재한다면 그 역시 심층신경망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우리 위에서 한 </a:t>
            </a:r>
            <a:r>
              <a:rPr lang="en-US" altLang="ko-KR" b="1" dirty="0"/>
              <a:t>AND,OR,XOR</a:t>
            </a:r>
            <a:r>
              <a:rPr lang="ko-KR" altLang="en-US" b="1" dirty="0"/>
              <a:t> 게이트 예시는 </a:t>
            </a:r>
            <a:r>
              <a:rPr lang="ko-KR" altLang="en-US" b="1" dirty="0" err="1"/>
              <a:t>퍼셉트론이</a:t>
            </a:r>
            <a:r>
              <a:rPr lang="ko-KR" altLang="en-US" b="1" dirty="0"/>
              <a:t> 가야할 정답을 참고로 </a:t>
            </a:r>
            <a:r>
              <a:rPr lang="ko-KR" altLang="en-US" b="1" dirty="0" err="1"/>
              <a:t>퍼셉트론이</a:t>
            </a:r>
            <a:r>
              <a:rPr lang="ko-KR" altLang="en-US" b="1" dirty="0"/>
              <a:t> 정답을 </a:t>
            </a:r>
            <a:r>
              <a:rPr lang="ko-KR" altLang="en-US" b="1" dirty="0" err="1"/>
              <a:t>출력할때까지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수동 </a:t>
            </a:r>
            <a:r>
              <a:rPr lang="en-US" altLang="ko-KR" b="1" dirty="0">
                <a:solidFill>
                  <a:srgbClr val="FF0000"/>
                </a:solidFill>
              </a:rPr>
              <a:t>!! </a:t>
            </a:r>
            <a:r>
              <a:rPr lang="ko-KR" altLang="en-US" b="1" dirty="0"/>
              <a:t>으로 찾았다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하지만 우리가 </a:t>
            </a:r>
            <a:r>
              <a:rPr lang="ko-KR" altLang="en-US" b="1" dirty="0" err="1"/>
              <a:t>추구하는것은</a:t>
            </a:r>
            <a:r>
              <a:rPr lang="ko-KR" altLang="en-US" b="1" dirty="0"/>
              <a:t>  기계</a:t>
            </a:r>
            <a:r>
              <a:rPr lang="en-US" altLang="ko-KR" b="1" dirty="0"/>
              <a:t>(</a:t>
            </a:r>
            <a:r>
              <a:rPr lang="ko-KR" altLang="en-US" b="1" dirty="0"/>
              <a:t>컴퓨터</a:t>
            </a:r>
            <a:r>
              <a:rPr lang="en-US" altLang="ko-KR" b="1" dirty="0"/>
              <a:t>)</a:t>
            </a:r>
            <a:r>
              <a:rPr lang="ko-KR" altLang="en-US" b="1" dirty="0"/>
              <a:t>가 가중치</a:t>
            </a:r>
            <a:r>
              <a:rPr lang="en-US" altLang="ko-KR" b="1" dirty="0"/>
              <a:t>(W)</a:t>
            </a:r>
            <a:r>
              <a:rPr lang="ko-KR" altLang="en-US" b="1" dirty="0"/>
              <a:t>를 스스로 찾아내도록</a:t>
            </a:r>
            <a:r>
              <a:rPr lang="ko-KR" altLang="en-US" b="1" dirty="0">
                <a:solidFill>
                  <a:srgbClr val="FF0000"/>
                </a:solidFill>
              </a:rPr>
              <a:t> 자동화</a:t>
            </a:r>
            <a:r>
              <a:rPr lang="ko-KR" altLang="en-US" b="1" dirty="0">
                <a:solidFill>
                  <a:schemeClr val="tx1"/>
                </a:solidFill>
              </a:rPr>
              <a:t>가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/>
              <a:t>목적</a:t>
            </a:r>
            <a:r>
              <a:rPr lang="en-US" altLang="ko-KR" b="1" dirty="0"/>
              <a:t>. </a:t>
            </a:r>
            <a:r>
              <a:rPr lang="ko-KR" altLang="en-US" b="1" dirty="0"/>
              <a:t>이것이 우리는 학습</a:t>
            </a:r>
            <a:r>
              <a:rPr lang="en-US" altLang="ko-KR" b="1" dirty="0"/>
              <a:t>(Train)</a:t>
            </a:r>
            <a:r>
              <a:rPr lang="ko-KR" altLang="en-US" b="1" dirty="0"/>
              <a:t>한다고 </a:t>
            </a:r>
            <a:r>
              <a:rPr lang="ko-KR" altLang="en-US" b="1" dirty="0" err="1"/>
              <a:t>하는것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이런 학습에 </a:t>
            </a:r>
            <a:r>
              <a:rPr lang="en-US" altLang="ko-KR" b="1" dirty="0"/>
              <a:t>Loss function </a:t>
            </a:r>
            <a:r>
              <a:rPr lang="ko-KR" altLang="en-US" b="1" dirty="0"/>
              <a:t>이나 </a:t>
            </a:r>
            <a:r>
              <a:rPr lang="en-US" altLang="ko-KR" b="1" dirty="0"/>
              <a:t>Optimizer</a:t>
            </a:r>
            <a:r>
              <a:rPr lang="ko-KR" altLang="en-US" b="1" dirty="0"/>
              <a:t>를 사용한다</a:t>
            </a:r>
            <a:r>
              <a:rPr lang="en-US" altLang="ko-KR" b="1" dirty="0"/>
              <a:t>. </a:t>
            </a:r>
          </a:p>
          <a:p>
            <a:r>
              <a:rPr lang="ko-KR" altLang="en-US" b="1" dirty="0"/>
              <a:t>결론적으로 우리가 딥러닝</a:t>
            </a:r>
            <a:r>
              <a:rPr lang="en-US" altLang="ko-KR" b="1" dirty="0"/>
              <a:t>(Deep Learning)</a:t>
            </a:r>
            <a:r>
              <a:rPr lang="ko-KR" altLang="en-US" b="1" dirty="0"/>
              <a:t>을 한다는 것은</a:t>
            </a:r>
            <a:r>
              <a:rPr lang="en-US" altLang="ko-KR" b="1" dirty="0"/>
              <a:t> </a:t>
            </a:r>
            <a:r>
              <a:rPr lang="ko-KR" altLang="en-US" b="1" dirty="0"/>
              <a:t>즉</a:t>
            </a:r>
            <a:r>
              <a:rPr lang="en-US" altLang="ko-KR" b="1" dirty="0"/>
              <a:t>,  </a:t>
            </a:r>
            <a:r>
              <a:rPr lang="ko-KR" altLang="en-US" b="1" dirty="0"/>
              <a:t>학습시킬 인공신경망이 심층 신경망일 경우를 뜻한다</a:t>
            </a:r>
            <a:r>
              <a:rPr lang="en-US" altLang="ko-KR" b="1" dirty="0"/>
              <a:t>. (</a:t>
            </a:r>
            <a:r>
              <a:rPr lang="ko-KR" altLang="en-US" b="1" dirty="0"/>
              <a:t>굉장히 많이 </a:t>
            </a:r>
            <a:r>
              <a:rPr lang="en-US" altLang="ko-KR" b="1" dirty="0"/>
              <a:t>Hidden Layer</a:t>
            </a:r>
            <a:r>
              <a:rPr lang="ko-KR" altLang="en-US" b="1" dirty="0"/>
              <a:t>를 가진 신경망 사이에서 우리가 원하는 방향대로</a:t>
            </a:r>
            <a:r>
              <a:rPr lang="en-US" altLang="ko-KR" b="1" dirty="0"/>
              <a:t>..)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76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1DFA9-5633-4AA2-9514-60829DD2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19D2B-9ADB-488E-87E6-1F0C4F123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Perceptron</a:t>
            </a:r>
          </a:p>
          <a:p>
            <a:r>
              <a:rPr lang="en-US" altLang="ko-KR" dirty="0"/>
              <a:t>AND, OR Gate</a:t>
            </a:r>
          </a:p>
          <a:p>
            <a:r>
              <a:rPr lang="en-US" altLang="ko-KR" dirty="0"/>
              <a:t>XOR Gate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80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D32768-512F-4EB2-A0DA-35AA63E5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dirty="0"/>
              <a:t>Perceptron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C2465-A901-4663-A1FD-98AE81585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3562" y="2286000"/>
            <a:ext cx="5072437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1800" dirty="0"/>
              <a:t>인간의 뉴런은 신호를 전달하는 역할</a:t>
            </a:r>
            <a:endParaRPr lang="en-US" altLang="ko-KR" sz="1800" dirty="0"/>
          </a:p>
          <a:p>
            <a:pPr latinLnBrk="0"/>
            <a:r>
              <a:rPr lang="ko-KR" altLang="en-US" sz="1800" dirty="0"/>
              <a:t>방식은 시냅스를 통해 입력신호가 들어오고 특정 크기이상이 되면 다음 </a:t>
            </a:r>
            <a:r>
              <a:rPr lang="ko-KR" altLang="en-US" sz="1800" dirty="0" err="1"/>
              <a:t>방향쪽으로</a:t>
            </a:r>
            <a:r>
              <a:rPr lang="ko-KR" altLang="en-US" sz="1800" dirty="0"/>
              <a:t> 신호가 전달됨</a:t>
            </a:r>
            <a:endParaRPr lang="en-US" altLang="ko-KR" sz="18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0E1BE62-F425-486D-AE3B-F6469940E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41" y="2647347"/>
            <a:ext cx="5105445" cy="294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6026E5-F06C-426F-AF90-614B17FC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dirty="0"/>
              <a:t>Perceptron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75568-7DAA-4E14-BA92-E94BA56CF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09911" y="5614737"/>
            <a:ext cx="7920825" cy="1034715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latinLnBrk="0"/>
            <a:r>
              <a:rPr lang="ko-KR" altLang="en-US" sz="1800" dirty="0" err="1"/>
              <a:t>퍼셉트론은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단일층</a:t>
            </a:r>
            <a:r>
              <a:rPr lang="ko-KR" altLang="en-US" sz="1800" dirty="0"/>
              <a:t> 신경망</a:t>
            </a:r>
            <a:r>
              <a:rPr lang="en-US" altLang="ko-KR" sz="1800" dirty="0"/>
              <a:t>(NN, Neural Network).</a:t>
            </a:r>
          </a:p>
          <a:p>
            <a:pPr latinLnBrk="0"/>
            <a:r>
              <a:rPr lang="ko-KR" altLang="en-US" sz="1800" dirty="0"/>
              <a:t>그러다 </a:t>
            </a:r>
            <a:r>
              <a:rPr lang="ko-KR" altLang="en-US" sz="1800" dirty="0" err="1"/>
              <a:t>보닌</a:t>
            </a:r>
            <a:r>
              <a:rPr lang="ko-KR" altLang="en-US" sz="1800" dirty="0"/>
              <a:t> 초기에는 선형분류</a:t>
            </a:r>
            <a:r>
              <a:rPr lang="en-US" altLang="ko-KR" sz="1800" dirty="0"/>
              <a:t>(Linear Classifier, Binary </a:t>
            </a:r>
            <a:r>
              <a:rPr lang="en-US" altLang="ko-KR" sz="1800" dirty="0" err="1"/>
              <a:t>Classfication</a:t>
            </a:r>
            <a:r>
              <a:rPr lang="en-US" altLang="ko-KR" sz="1800" dirty="0"/>
              <a:t>)</a:t>
            </a:r>
            <a:r>
              <a:rPr lang="ko-KR" altLang="en-US" sz="1800" dirty="0"/>
              <a:t>에   쓰임</a:t>
            </a:r>
            <a:r>
              <a:rPr lang="en-US" altLang="ko-KR" sz="1800" dirty="0"/>
              <a:t>. ( AND, OR </a:t>
            </a:r>
            <a:r>
              <a:rPr lang="ko-KR" altLang="en-US" sz="1800" dirty="0"/>
              <a:t>구분 </a:t>
            </a:r>
            <a:r>
              <a:rPr lang="en-US" altLang="ko-KR" sz="1800" dirty="0"/>
              <a:t>)</a:t>
            </a:r>
          </a:p>
          <a:p>
            <a:pPr latinLnBrk="0"/>
            <a:r>
              <a:rPr lang="en-US" altLang="ko-KR" sz="1800" dirty="0"/>
              <a:t>N</a:t>
            </a:r>
            <a:r>
              <a:rPr lang="ko-KR" altLang="en-US" sz="1800" dirty="0"/>
              <a:t>개의 입력데이터에 각각의 </a:t>
            </a:r>
            <a:r>
              <a:rPr lang="en-US" altLang="ko-KR" sz="1800" dirty="0" err="1"/>
              <a:t>wights</a:t>
            </a:r>
            <a:r>
              <a:rPr lang="en-US" altLang="ko-KR" sz="1800" dirty="0"/>
              <a:t>(</a:t>
            </a:r>
            <a:r>
              <a:rPr lang="ko-KR" altLang="en-US" sz="1800" dirty="0"/>
              <a:t>가중치</a:t>
            </a:r>
            <a:r>
              <a:rPr lang="en-US" altLang="ko-KR" sz="1800" dirty="0"/>
              <a:t>)</a:t>
            </a:r>
            <a:r>
              <a:rPr lang="ko-KR" altLang="en-US" sz="1800" dirty="0"/>
              <a:t>를 가하고 </a:t>
            </a:r>
            <a:r>
              <a:rPr lang="en-US" altLang="ko-KR" sz="1800" dirty="0"/>
              <a:t>Bias</a:t>
            </a:r>
            <a:r>
              <a:rPr lang="ko-KR" altLang="en-US" sz="1800" dirty="0"/>
              <a:t>를 더한 아웃풋에</a:t>
            </a:r>
            <a:r>
              <a:rPr lang="en-US" altLang="ko-KR" sz="1800" dirty="0"/>
              <a:t> </a:t>
            </a:r>
            <a:r>
              <a:rPr lang="ko-KR" altLang="en-US" sz="1800" dirty="0"/>
              <a:t>활성화 함수</a:t>
            </a:r>
            <a:r>
              <a:rPr lang="en-US" altLang="ko-KR" sz="1800" dirty="0"/>
              <a:t> ( </a:t>
            </a:r>
            <a:r>
              <a:rPr lang="ko-KR" altLang="en-US" sz="1800" dirty="0" err="1"/>
              <a:t>예로드는것이</a:t>
            </a:r>
            <a:r>
              <a:rPr lang="ko-KR" altLang="en-US" sz="1800" dirty="0"/>
              <a:t> </a:t>
            </a:r>
            <a:r>
              <a:rPr lang="en-US" altLang="ko-KR" sz="1800" dirty="0"/>
              <a:t>Sigmoid ) </a:t>
            </a:r>
            <a:r>
              <a:rPr lang="ko-KR" altLang="en-US" sz="1800" dirty="0"/>
              <a:t>를 적용시키면 최종 아웃풋</a:t>
            </a:r>
            <a:endParaRPr lang="en-US" altLang="ko-KR" sz="1800" dirty="0"/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A93547E-5354-4EA1-ADD7-19C8D608D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34060"/>
            <a:ext cx="7748337" cy="318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2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AED2EF-753C-4397-A4AF-7A444579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dirty="0"/>
              <a:t>Perceptron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그림 4" descr="게임, 테이블, 거울이(가) 표시된 사진&#10;&#10;자동 생성된 설명">
            <a:extLst>
              <a:ext uri="{FF2B5EF4-FFF2-40B4-BE49-F238E27FC236}">
                <a16:creationId xmlns:a16="http://schemas.microsoft.com/office/drawing/2014/main" id="{91D54BD0-110B-4462-952F-9CAC747A4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331" y="2327993"/>
            <a:ext cx="4315820" cy="3013172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0ADC67F-715D-4BC6-ADEF-335DC84C7BA9}"/>
              </a:ext>
            </a:extLst>
          </p:cNvPr>
          <p:cNvCxnSpPr>
            <a:cxnSpLocks/>
          </p:cNvCxnSpPr>
          <p:nvPr/>
        </p:nvCxnSpPr>
        <p:spPr>
          <a:xfrm>
            <a:off x="6729663" y="3810001"/>
            <a:ext cx="0" cy="16683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F56F149-AA14-4AC1-94C5-2834A8C3CC51}"/>
              </a:ext>
            </a:extLst>
          </p:cNvPr>
          <p:cNvCxnSpPr>
            <a:cxnSpLocks/>
          </p:cNvCxnSpPr>
          <p:nvPr/>
        </p:nvCxnSpPr>
        <p:spPr>
          <a:xfrm flipH="1">
            <a:off x="6729663" y="5478380"/>
            <a:ext cx="17405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B68421A-DDD7-47FC-B44C-A8726A2D9308}"/>
              </a:ext>
            </a:extLst>
          </p:cNvPr>
          <p:cNvCxnSpPr>
            <a:cxnSpLocks/>
          </p:cNvCxnSpPr>
          <p:nvPr/>
        </p:nvCxnSpPr>
        <p:spPr>
          <a:xfrm>
            <a:off x="9448796" y="3729792"/>
            <a:ext cx="0" cy="16523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37FCCFA-16C3-4691-8F53-C9B8B90C1B20}"/>
              </a:ext>
            </a:extLst>
          </p:cNvPr>
          <p:cNvCxnSpPr>
            <a:cxnSpLocks/>
          </p:cNvCxnSpPr>
          <p:nvPr/>
        </p:nvCxnSpPr>
        <p:spPr>
          <a:xfrm flipH="1">
            <a:off x="9448797" y="5374108"/>
            <a:ext cx="18047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103585-AB59-41B2-8FFB-6B713701FACC}"/>
              </a:ext>
            </a:extLst>
          </p:cNvPr>
          <p:cNvSpPr txBox="1"/>
          <p:nvPr/>
        </p:nvSpPr>
        <p:spPr>
          <a:xfrm>
            <a:off x="6293275" y="500028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90AA7E-1F61-4AF4-B5E7-0BA0718435C0}"/>
              </a:ext>
            </a:extLst>
          </p:cNvPr>
          <p:cNvSpPr txBox="1"/>
          <p:nvPr/>
        </p:nvSpPr>
        <p:spPr>
          <a:xfrm>
            <a:off x="9110389" y="500477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01BDB7-D770-4AD3-A2D4-C763DABAB23C}"/>
              </a:ext>
            </a:extLst>
          </p:cNvPr>
          <p:cNvSpPr txBox="1"/>
          <p:nvPr/>
        </p:nvSpPr>
        <p:spPr>
          <a:xfrm>
            <a:off x="6825913" y="54048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520475-AC75-4BFB-8E97-944C31819CCF}"/>
              </a:ext>
            </a:extLst>
          </p:cNvPr>
          <p:cNvSpPr txBox="1"/>
          <p:nvPr/>
        </p:nvSpPr>
        <p:spPr>
          <a:xfrm>
            <a:off x="6266690" y="378657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C3301E-97BE-48C0-A964-EDDF1BE91CF0}"/>
              </a:ext>
            </a:extLst>
          </p:cNvPr>
          <p:cNvSpPr txBox="1"/>
          <p:nvPr/>
        </p:nvSpPr>
        <p:spPr>
          <a:xfrm>
            <a:off x="7955234" y="541325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2786B4-3E8D-4E71-852E-B564FB3F703E}"/>
              </a:ext>
            </a:extLst>
          </p:cNvPr>
          <p:cNvSpPr txBox="1"/>
          <p:nvPr/>
        </p:nvSpPr>
        <p:spPr>
          <a:xfrm>
            <a:off x="10944608" y="53237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3A38A-8A4E-4876-B876-282A1E9FA8D7}"/>
              </a:ext>
            </a:extLst>
          </p:cNvPr>
          <p:cNvSpPr txBox="1"/>
          <p:nvPr/>
        </p:nvSpPr>
        <p:spPr>
          <a:xfrm>
            <a:off x="9100845" y="3706368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73D8F7-942B-4ADA-8EB8-F370E4751DF5}"/>
              </a:ext>
            </a:extLst>
          </p:cNvPr>
          <p:cNvSpPr txBox="1"/>
          <p:nvPr/>
        </p:nvSpPr>
        <p:spPr>
          <a:xfrm>
            <a:off x="9464838" y="539963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29F9C4-8986-4AD1-A383-1CB7FCD278FE}"/>
              </a:ext>
            </a:extLst>
          </p:cNvPr>
          <p:cNvSpPr txBox="1"/>
          <p:nvPr/>
        </p:nvSpPr>
        <p:spPr>
          <a:xfrm>
            <a:off x="7953634" y="500830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13ADE1-3A2A-45D8-90D0-B7A7FEB0094F}"/>
              </a:ext>
            </a:extLst>
          </p:cNvPr>
          <p:cNvSpPr txBox="1"/>
          <p:nvPr/>
        </p:nvSpPr>
        <p:spPr>
          <a:xfrm>
            <a:off x="6838705" y="5033894"/>
            <a:ext cx="27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3FE242-5FF5-4F5B-B4B1-1C2FCF459576}"/>
              </a:ext>
            </a:extLst>
          </p:cNvPr>
          <p:cNvSpPr txBox="1"/>
          <p:nvPr/>
        </p:nvSpPr>
        <p:spPr>
          <a:xfrm>
            <a:off x="9541263" y="49637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F6ECE8-9AC7-4F18-AB14-E8DA9E319779}"/>
              </a:ext>
            </a:extLst>
          </p:cNvPr>
          <p:cNvSpPr txBox="1"/>
          <p:nvPr/>
        </p:nvSpPr>
        <p:spPr>
          <a:xfrm>
            <a:off x="6870792" y="381317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17FA01-9F67-41F6-8BE8-9B7F673F39F0}"/>
              </a:ext>
            </a:extLst>
          </p:cNvPr>
          <p:cNvSpPr txBox="1"/>
          <p:nvPr/>
        </p:nvSpPr>
        <p:spPr>
          <a:xfrm>
            <a:off x="7937594" y="37730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65CD81-16A9-4F06-A7D8-A9F41B4B578D}"/>
              </a:ext>
            </a:extLst>
          </p:cNvPr>
          <p:cNvSpPr txBox="1"/>
          <p:nvPr/>
        </p:nvSpPr>
        <p:spPr>
          <a:xfrm>
            <a:off x="9646075" y="371692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0FC809-92A0-45FC-9AB3-1359BE1182E1}"/>
              </a:ext>
            </a:extLst>
          </p:cNvPr>
          <p:cNvSpPr txBox="1"/>
          <p:nvPr/>
        </p:nvSpPr>
        <p:spPr>
          <a:xfrm>
            <a:off x="10809125" y="372494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72DEB9-4CA2-47AC-9C6C-9CB2CD32D187}"/>
              </a:ext>
            </a:extLst>
          </p:cNvPr>
          <p:cNvSpPr txBox="1"/>
          <p:nvPr/>
        </p:nvSpPr>
        <p:spPr>
          <a:xfrm>
            <a:off x="10817146" y="490403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DC3803E-E175-4205-8CBE-D7D44E3A562D}"/>
              </a:ext>
            </a:extLst>
          </p:cNvPr>
          <p:cNvCxnSpPr>
            <a:cxnSpLocks/>
          </p:cNvCxnSpPr>
          <p:nvPr/>
        </p:nvCxnSpPr>
        <p:spPr>
          <a:xfrm>
            <a:off x="7267073" y="3788485"/>
            <a:ext cx="1011789" cy="105834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A3976D2-7C85-4D82-8CAA-57CE0495D439}"/>
              </a:ext>
            </a:extLst>
          </p:cNvPr>
          <p:cNvCxnSpPr>
            <a:cxnSpLocks/>
          </p:cNvCxnSpPr>
          <p:nvPr/>
        </p:nvCxnSpPr>
        <p:spPr>
          <a:xfrm>
            <a:off x="9633279" y="4149433"/>
            <a:ext cx="986586" cy="102282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F0F77A8-C2AA-44F4-BA2A-F6B311518902}"/>
              </a:ext>
            </a:extLst>
          </p:cNvPr>
          <p:cNvSpPr txBox="1"/>
          <p:nvPr/>
        </p:nvSpPr>
        <p:spPr>
          <a:xfrm>
            <a:off x="7331236" y="579790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AND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1E7434-C1E2-4BCB-931D-112A1D55C22C}"/>
              </a:ext>
            </a:extLst>
          </p:cNvPr>
          <p:cNvSpPr txBox="1"/>
          <p:nvPr/>
        </p:nvSpPr>
        <p:spPr>
          <a:xfrm>
            <a:off x="10178713" y="577383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  <p:graphicFrame>
        <p:nvGraphicFramePr>
          <p:cNvPr id="46" name="표 46">
            <a:extLst>
              <a:ext uri="{FF2B5EF4-FFF2-40B4-BE49-F238E27FC236}">
                <a16:creationId xmlns:a16="http://schemas.microsoft.com/office/drawing/2014/main" id="{77144379-D409-438C-940C-A47CE4310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178262"/>
              </p:ext>
            </p:extLst>
          </p:nvPr>
        </p:nvGraphicFramePr>
        <p:xfrm>
          <a:off x="8998619" y="1698141"/>
          <a:ext cx="25444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142">
                  <a:extLst>
                    <a:ext uri="{9D8B030D-6E8A-4147-A177-3AD203B41FA5}">
                      <a16:colId xmlns:a16="http://schemas.microsoft.com/office/drawing/2014/main" val="1168341864"/>
                    </a:ext>
                  </a:extLst>
                </a:gridCol>
                <a:gridCol w="848142">
                  <a:extLst>
                    <a:ext uri="{9D8B030D-6E8A-4147-A177-3AD203B41FA5}">
                      <a16:colId xmlns:a16="http://schemas.microsoft.com/office/drawing/2014/main" val="1606454821"/>
                    </a:ext>
                  </a:extLst>
                </a:gridCol>
                <a:gridCol w="848142">
                  <a:extLst>
                    <a:ext uri="{9D8B030D-6E8A-4147-A177-3AD203B41FA5}">
                      <a16:colId xmlns:a16="http://schemas.microsoft.com/office/drawing/2014/main" val="1883300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29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05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4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136981"/>
                  </a:ext>
                </a:extLst>
              </a:tr>
            </a:tbl>
          </a:graphicData>
        </a:graphic>
      </p:graphicFrame>
      <p:graphicFrame>
        <p:nvGraphicFramePr>
          <p:cNvPr id="49" name="표 46">
            <a:extLst>
              <a:ext uri="{FF2B5EF4-FFF2-40B4-BE49-F238E27FC236}">
                <a16:creationId xmlns:a16="http://schemas.microsoft.com/office/drawing/2014/main" id="{C7A5C492-D973-4E4B-8C25-5A603857F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111679"/>
              </p:ext>
            </p:extLst>
          </p:nvPr>
        </p:nvGraphicFramePr>
        <p:xfrm>
          <a:off x="6127084" y="1711433"/>
          <a:ext cx="2544429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143">
                  <a:extLst>
                    <a:ext uri="{9D8B030D-6E8A-4147-A177-3AD203B41FA5}">
                      <a16:colId xmlns:a16="http://schemas.microsoft.com/office/drawing/2014/main" val="1168341864"/>
                    </a:ext>
                  </a:extLst>
                </a:gridCol>
                <a:gridCol w="848143">
                  <a:extLst>
                    <a:ext uri="{9D8B030D-6E8A-4147-A177-3AD203B41FA5}">
                      <a16:colId xmlns:a16="http://schemas.microsoft.com/office/drawing/2014/main" val="1606454821"/>
                    </a:ext>
                  </a:extLst>
                </a:gridCol>
                <a:gridCol w="848143">
                  <a:extLst>
                    <a:ext uri="{9D8B030D-6E8A-4147-A177-3AD203B41FA5}">
                      <a16:colId xmlns:a16="http://schemas.microsoft.com/office/drawing/2014/main" val="1883300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29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05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4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136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49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ED2EF-753C-4397-A4AF-7A444579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dirty="0"/>
              <a:t>Perceptron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B68421A-DDD7-47FC-B44C-A8726A2D9308}"/>
              </a:ext>
            </a:extLst>
          </p:cNvPr>
          <p:cNvCxnSpPr>
            <a:cxnSpLocks/>
          </p:cNvCxnSpPr>
          <p:nvPr/>
        </p:nvCxnSpPr>
        <p:spPr>
          <a:xfrm>
            <a:off x="7170816" y="4082718"/>
            <a:ext cx="0" cy="16523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37FCCFA-16C3-4691-8F53-C9B8B90C1B20}"/>
              </a:ext>
            </a:extLst>
          </p:cNvPr>
          <p:cNvCxnSpPr>
            <a:cxnSpLocks/>
          </p:cNvCxnSpPr>
          <p:nvPr/>
        </p:nvCxnSpPr>
        <p:spPr>
          <a:xfrm flipH="1">
            <a:off x="7170817" y="5727034"/>
            <a:ext cx="18047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090AA7E-1F61-4AF4-B5E7-0BA0718435C0}"/>
              </a:ext>
            </a:extLst>
          </p:cNvPr>
          <p:cNvSpPr txBox="1"/>
          <p:nvPr/>
        </p:nvSpPr>
        <p:spPr>
          <a:xfrm>
            <a:off x="6832409" y="535770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2786B4-3E8D-4E71-852E-B564FB3F703E}"/>
              </a:ext>
            </a:extLst>
          </p:cNvPr>
          <p:cNvSpPr txBox="1"/>
          <p:nvPr/>
        </p:nvSpPr>
        <p:spPr>
          <a:xfrm>
            <a:off x="8666628" y="56766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3A38A-8A4E-4876-B876-282A1E9FA8D7}"/>
              </a:ext>
            </a:extLst>
          </p:cNvPr>
          <p:cNvSpPr txBox="1"/>
          <p:nvPr/>
        </p:nvSpPr>
        <p:spPr>
          <a:xfrm>
            <a:off x="6822865" y="4059294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73D8F7-942B-4ADA-8EB8-F370E4751DF5}"/>
              </a:ext>
            </a:extLst>
          </p:cNvPr>
          <p:cNvSpPr txBox="1"/>
          <p:nvPr/>
        </p:nvSpPr>
        <p:spPr>
          <a:xfrm>
            <a:off x="7186858" y="57525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3FE242-5FF5-4F5B-B4B1-1C2FCF459576}"/>
              </a:ext>
            </a:extLst>
          </p:cNvPr>
          <p:cNvSpPr txBox="1"/>
          <p:nvPr/>
        </p:nvSpPr>
        <p:spPr>
          <a:xfrm>
            <a:off x="7343493" y="53166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65CD81-16A9-4F06-A7D8-A9F41B4B578D}"/>
              </a:ext>
            </a:extLst>
          </p:cNvPr>
          <p:cNvSpPr txBox="1"/>
          <p:nvPr/>
        </p:nvSpPr>
        <p:spPr>
          <a:xfrm>
            <a:off x="7368095" y="41019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0FC809-92A0-45FC-9AB3-1359BE1182E1}"/>
              </a:ext>
            </a:extLst>
          </p:cNvPr>
          <p:cNvSpPr txBox="1"/>
          <p:nvPr/>
        </p:nvSpPr>
        <p:spPr>
          <a:xfrm>
            <a:off x="8531145" y="40778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72DEB9-4CA2-47AC-9C6C-9CB2CD32D187}"/>
              </a:ext>
            </a:extLst>
          </p:cNvPr>
          <p:cNvSpPr txBox="1"/>
          <p:nvPr/>
        </p:nvSpPr>
        <p:spPr>
          <a:xfrm>
            <a:off x="8539166" y="5256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1E7434-C1E2-4BCB-931D-112A1D55C22C}"/>
              </a:ext>
            </a:extLst>
          </p:cNvPr>
          <p:cNvSpPr txBox="1"/>
          <p:nvPr/>
        </p:nvSpPr>
        <p:spPr>
          <a:xfrm>
            <a:off x="7900733" y="6126764"/>
            <a:ext cx="58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XOR</a:t>
            </a:r>
            <a:endParaRPr lang="ko-KR" altLang="en-US" dirty="0"/>
          </a:p>
        </p:txBody>
      </p:sp>
      <p:graphicFrame>
        <p:nvGraphicFramePr>
          <p:cNvPr id="49" name="표 46">
            <a:extLst>
              <a:ext uri="{FF2B5EF4-FFF2-40B4-BE49-F238E27FC236}">
                <a16:creationId xmlns:a16="http://schemas.microsoft.com/office/drawing/2014/main" id="{C7A5C492-D973-4E4B-8C25-5A603857F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856177"/>
              </p:ext>
            </p:extLst>
          </p:nvPr>
        </p:nvGraphicFramePr>
        <p:xfrm>
          <a:off x="6800850" y="1695391"/>
          <a:ext cx="3883188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396">
                  <a:extLst>
                    <a:ext uri="{9D8B030D-6E8A-4147-A177-3AD203B41FA5}">
                      <a16:colId xmlns:a16="http://schemas.microsoft.com/office/drawing/2014/main" val="1168341864"/>
                    </a:ext>
                  </a:extLst>
                </a:gridCol>
                <a:gridCol w="1294396">
                  <a:extLst>
                    <a:ext uri="{9D8B030D-6E8A-4147-A177-3AD203B41FA5}">
                      <a16:colId xmlns:a16="http://schemas.microsoft.com/office/drawing/2014/main" val="1606454821"/>
                    </a:ext>
                  </a:extLst>
                </a:gridCol>
                <a:gridCol w="1294396">
                  <a:extLst>
                    <a:ext uri="{9D8B030D-6E8A-4147-A177-3AD203B41FA5}">
                      <a16:colId xmlns:a16="http://schemas.microsoft.com/office/drawing/2014/main" val="1883300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29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05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4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13698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7258D9F-63F1-441C-B00A-1EA53A5BB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63" y="2711772"/>
            <a:ext cx="4563112" cy="2657846"/>
          </a:xfrm>
          <a:prstGeom prst="rect">
            <a:avLst/>
          </a:prstGeom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EB5DF3D-C601-4AE5-A135-31E9B18C072B}"/>
              </a:ext>
            </a:extLst>
          </p:cNvPr>
          <p:cNvCxnSpPr>
            <a:cxnSpLocks/>
          </p:cNvCxnSpPr>
          <p:nvPr/>
        </p:nvCxnSpPr>
        <p:spPr>
          <a:xfrm>
            <a:off x="10178143" y="4471263"/>
            <a:ext cx="1011789" cy="105834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6BB74703-1D7B-4DED-9ABC-D9F72871EE1F}"/>
              </a:ext>
            </a:extLst>
          </p:cNvPr>
          <p:cNvSpPr/>
          <p:nvPr/>
        </p:nvSpPr>
        <p:spPr>
          <a:xfrm>
            <a:off x="9274087" y="4848952"/>
            <a:ext cx="952746" cy="4371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60C8F6-7B2F-4917-BA72-41EC2D91BD20}"/>
              </a:ext>
            </a:extLst>
          </p:cNvPr>
          <p:cNvSpPr txBox="1"/>
          <p:nvPr/>
        </p:nvSpPr>
        <p:spPr>
          <a:xfrm>
            <a:off x="9605091" y="539589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90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2CE8B-6E09-4B98-B47E-3A856A15D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439539"/>
            <a:ext cx="8361229" cy="2098226"/>
          </a:xfrm>
        </p:spPr>
        <p:txBody>
          <a:bodyPr/>
          <a:lstStyle/>
          <a:p>
            <a:r>
              <a:rPr lang="en-US" altLang="ko-KR" dirty="0"/>
              <a:t>Lap-08-2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3DAC98-6961-44BF-B7BA-85F62596D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643453"/>
            <a:ext cx="6831673" cy="10862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Multi Layer Perceptron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9207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1DFA9-5633-4AA2-9514-60829DD2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19D2B-9ADB-488E-87E6-1F0C4F123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 Layer Perceptron ( </a:t>
            </a:r>
            <a:r>
              <a:rPr lang="ko-KR" altLang="en-US" dirty="0"/>
              <a:t>다중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Backpropagation ( </a:t>
            </a:r>
            <a:r>
              <a:rPr lang="ko-KR" altLang="en-US" dirty="0"/>
              <a:t>오차역전파 </a:t>
            </a:r>
            <a:r>
              <a:rPr lang="en-US" altLang="ko-KR" dirty="0"/>
              <a:t>)  ( &lt;-&gt; forward propagation 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80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ED2EF-753C-4397-A4AF-7A444579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dirty="0"/>
              <a:t>Multi Layer Perceptron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B68421A-DDD7-47FC-B44C-A8726A2D9308}"/>
              </a:ext>
            </a:extLst>
          </p:cNvPr>
          <p:cNvCxnSpPr>
            <a:cxnSpLocks/>
          </p:cNvCxnSpPr>
          <p:nvPr/>
        </p:nvCxnSpPr>
        <p:spPr>
          <a:xfrm>
            <a:off x="7170816" y="4082718"/>
            <a:ext cx="0" cy="16523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37FCCFA-16C3-4691-8F53-C9B8B90C1B20}"/>
              </a:ext>
            </a:extLst>
          </p:cNvPr>
          <p:cNvCxnSpPr>
            <a:cxnSpLocks/>
          </p:cNvCxnSpPr>
          <p:nvPr/>
        </p:nvCxnSpPr>
        <p:spPr>
          <a:xfrm flipH="1">
            <a:off x="7170817" y="5727034"/>
            <a:ext cx="18047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090AA7E-1F61-4AF4-B5E7-0BA0718435C0}"/>
              </a:ext>
            </a:extLst>
          </p:cNvPr>
          <p:cNvSpPr txBox="1"/>
          <p:nvPr/>
        </p:nvSpPr>
        <p:spPr>
          <a:xfrm>
            <a:off x="6832409" y="535770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2786B4-3E8D-4E71-852E-B564FB3F703E}"/>
              </a:ext>
            </a:extLst>
          </p:cNvPr>
          <p:cNvSpPr txBox="1"/>
          <p:nvPr/>
        </p:nvSpPr>
        <p:spPr>
          <a:xfrm>
            <a:off x="8666628" y="56766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3A38A-8A4E-4876-B876-282A1E9FA8D7}"/>
              </a:ext>
            </a:extLst>
          </p:cNvPr>
          <p:cNvSpPr txBox="1"/>
          <p:nvPr/>
        </p:nvSpPr>
        <p:spPr>
          <a:xfrm>
            <a:off x="6822865" y="4059294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73D8F7-942B-4ADA-8EB8-F370E4751DF5}"/>
              </a:ext>
            </a:extLst>
          </p:cNvPr>
          <p:cNvSpPr txBox="1"/>
          <p:nvPr/>
        </p:nvSpPr>
        <p:spPr>
          <a:xfrm>
            <a:off x="7186858" y="57525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3FE242-5FF5-4F5B-B4B1-1C2FCF459576}"/>
              </a:ext>
            </a:extLst>
          </p:cNvPr>
          <p:cNvSpPr txBox="1"/>
          <p:nvPr/>
        </p:nvSpPr>
        <p:spPr>
          <a:xfrm>
            <a:off x="7343493" y="53166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65CD81-16A9-4F06-A7D8-A9F41B4B578D}"/>
              </a:ext>
            </a:extLst>
          </p:cNvPr>
          <p:cNvSpPr txBox="1"/>
          <p:nvPr/>
        </p:nvSpPr>
        <p:spPr>
          <a:xfrm>
            <a:off x="7368095" y="41019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0FC809-92A0-45FC-9AB3-1359BE1182E1}"/>
              </a:ext>
            </a:extLst>
          </p:cNvPr>
          <p:cNvSpPr txBox="1"/>
          <p:nvPr/>
        </p:nvSpPr>
        <p:spPr>
          <a:xfrm>
            <a:off x="8531145" y="40778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72DEB9-4CA2-47AC-9C6C-9CB2CD32D187}"/>
              </a:ext>
            </a:extLst>
          </p:cNvPr>
          <p:cNvSpPr txBox="1"/>
          <p:nvPr/>
        </p:nvSpPr>
        <p:spPr>
          <a:xfrm>
            <a:off x="8539166" y="5256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1E7434-C1E2-4BCB-931D-112A1D55C22C}"/>
              </a:ext>
            </a:extLst>
          </p:cNvPr>
          <p:cNvSpPr txBox="1"/>
          <p:nvPr/>
        </p:nvSpPr>
        <p:spPr>
          <a:xfrm>
            <a:off x="7900733" y="6126764"/>
            <a:ext cx="58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XOR</a:t>
            </a:r>
            <a:endParaRPr lang="ko-KR" altLang="en-US" dirty="0"/>
          </a:p>
        </p:txBody>
      </p:sp>
      <p:graphicFrame>
        <p:nvGraphicFramePr>
          <p:cNvPr id="49" name="표 46">
            <a:extLst>
              <a:ext uri="{FF2B5EF4-FFF2-40B4-BE49-F238E27FC236}">
                <a16:creationId xmlns:a16="http://schemas.microsoft.com/office/drawing/2014/main" id="{C7A5C492-D973-4E4B-8C25-5A603857F7E7}"/>
              </a:ext>
            </a:extLst>
          </p:cNvPr>
          <p:cNvGraphicFramePr>
            <a:graphicFrameLocks noGrp="1"/>
          </p:cNvGraphicFramePr>
          <p:nvPr/>
        </p:nvGraphicFramePr>
        <p:xfrm>
          <a:off x="6800850" y="1695391"/>
          <a:ext cx="3883188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396">
                  <a:extLst>
                    <a:ext uri="{9D8B030D-6E8A-4147-A177-3AD203B41FA5}">
                      <a16:colId xmlns:a16="http://schemas.microsoft.com/office/drawing/2014/main" val="1168341864"/>
                    </a:ext>
                  </a:extLst>
                </a:gridCol>
                <a:gridCol w="1294396">
                  <a:extLst>
                    <a:ext uri="{9D8B030D-6E8A-4147-A177-3AD203B41FA5}">
                      <a16:colId xmlns:a16="http://schemas.microsoft.com/office/drawing/2014/main" val="1606454821"/>
                    </a:ext>
                  </a:extLst>
                </a:gridCol>
                <a:gridCol w="1294396">
                  <a:extLst>
                    <a:ext uri="{9D8B030D-6E8A-4147-A177-3AD203B41FA5}">
                      <a16:colId xmlns:a16="http://schemas.microsoft.com/office/drawing/2014/main" val="1883300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29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05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4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13698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7258D9F-63F1-441C-B00A-1EA53A5BB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63" y="2711772"/>
            <a:ext cx="4563112" cy="2657846"/>
          </a:xfrm>
          <a:prstGeom prst="rect">
            <a:avLst/>
          </a:prstGeom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EB5DF3D-C601-4AE5-A135-31E9B18C072B}"/>
              </a:ext>
            </a:extLst>
          </p:cNvPr>
          <p:cNvCxnSpPr>
            <a:cxnSpLocks/>
          </p:cNvCxnSpPr>
          <p:nvPr/>
        </p:nvCxnSpPr>
        <p:spPr>
          <a:xfrm>
            <a:off x="10178143" y="4471263"/>
            <a:ext cx="1011789" cy="105834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6BB74703-1D7B-4DED-9ABC-D9F72871EE1F}"/>
              </a:ext>
            </a:extLst>
          </p:cNvPr>
          <p:cNvSpPr/>
          <p:nvPr/>
        </p:nvSpPr>
        <p:spPr>
          <a:xfrm>
            <a:off x="9274087" y="4848952"/>
            <a:ext cx="952746" cy="4371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60C8F6-7B2F-4917-BA72-41EC2D91BD20}"/>
              </a:ext>
            </a:extLst>
          </p:cNvPr>
          <p:cNvSpPr txBox="1"/>
          <p:nvPr/>
        </p:nvSpPr>
        <p:spPr>
          <a:xfrm>
            <a:off x="9605091" y="539589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88C60E-F431-4147-B276-C7F2D0EC97B3}"/>
              </a:ext>
            </a:extLst>
          </p:cNvPr>
          <p:cNvSpPr txBox="1"/>
          <p:nvPr/>
        </p:nvSpPr>
        <p:spPr>
          <a:xfrm>
            <a:off x="9244147" y="5917262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문제제시 </a:t>
            </a:r>
            <a:r>
              <a:rPr lang="en-US" altLang="ko-KR" dirty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F1F981-2AD4-47DB-AC16-E3A8D387F2FC}"/>
              </a:ext>
            </a:extLst>
          </p:cNvPr>
          <p:cNvSpPr txBox="1"/>
          <p:nvPr/>
        </p:nvSpPr>
        <p:spPr>
          <a:xfrm>
            <a:off x="895968" y="5895981"/>
            <a:ext cx="5671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하나의 레이어를 가지는 </a:t>
            </a:r>
            <a:r>
              <a:rPr lang="ko-KR" altLang="en-US" dirty="0" err="1">
                <a:solidFill>
                  <a:srgbClr val="FF0000"/>
                </a:solidFill>
              </a:rPr>
              <a:t>퍼셉트론으론</a:t>
            </a:r>
            <a:r>
              <a:rPr lang="ko-KR" altLang="en-US" dirty="0">
                <a:solidFill>
                  <a:srgbClr val="FF0000"/>
                </a:solidFill>
              </a:rPr>
              <a:t> 해결이 안된다 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62069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629</Words>
  <Application>Microsoft Office PowerPoint</Application>
  <PresentationFormat>와이드스크린</PresentationFormat>
  <Paragraphs>165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Franklin Gothic Book</vt:lpstr>
      <vt:lpstr>자르기</vt:lpstr>
      <vt:lpstr>Lap-08-1</vt:lpstr>
      <vt:lpstr>목차</vt:lpstr>
      <vt:lpstr>Perceptron</vt:lpstr>
      <vt:lpstr>Perceptron</vt:lpstr>
      <vt:lpstr>Perceptron</vt:lpstr>
      <vt:lpstr>Perceptron</vt:lpstr>
      <vt:lpstr>Lap-08-2</vt:lpstr>
      <vt:lpstr>목차</vt:lpstr>
      <vt:lpstr>Multi Layer Perceptron</vt:lpstr>
      <vt:lpstr>Multi Layer Perceptron</vt:lpstr>
      <vt:lpstr>Backpropagation</vt:lpstr>
      <vt:lpstr>Backpropagation</vt:lpstr>
      <vt:lpstr>Backpropagation</vt:lpstr>
      <vt:lpstr>Backpropagation</vt:lpstr>
      <vt:lpstr>Perceptron</vt:lpstr>
      <vt:lpstr>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Lap-08-1</dc:title>
  <dc:creator>위 영민</dc:creator>
  <cp:lastModifiedBy>위 영민</cp:lastModifiedBy>
  <cp:revision>7</cp:revision>
  <dcterms:created xsi:type="dcterms:W3CDTF">2020-04-18T13:52:12Z</dcterms:created>
  <dcterms:modified xsi:type="dcterms:W3CDTF">2020-04-18T15:04:52Z</dcterms:modified>
</cp:coreProperties>
</file>