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3"/>
    <p:sldMasterId id="2147483684" r:id="rId4"/>
  </p:sldMasterIdLst>
  <p:notesMasterIdLst>
    <p:notesMasterId r:id="rId7"/>
  </p:notesMasterIdLst>
  <p:sldIdLst>
    <p:sldId id="270" r:id="rId5"/>
    <p:sldId id="298" r:id="rId6"/>
    <p:sldId id="385" r:id="rId8"/>
    <p:sldId id="388" r:id="rId9"/>
    <p:sldId id="389" r:id="rId10"/>
    <p:sldId id="392" r:id="rId11"/>
    <p:sldId id="390" r:id="rId12"/>
    <p:sldId id="299" r:id="rId13"/>
    <p:sldId id="391" r:id="rId14"/>
    <p:sldId id="325" r:id="rId15"/>
    <p:sldId id="30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FF1018-7CC0-4829-ADB1-40B148E46571}">
          <p14:sldIdLst>
            <p14:sldId id="270"/>
            <p14:sldId id="298"/>
            <p14:sldId id="385"/>
            <p14:sldId id="388"/>
            <p14:sldId id="392"/>
            <p14:sldId id="390"/>
            <p14:sldId id="299"/>
            <p14:sldId id="391"/>
            <p14:sldId id="325"/>
            <p14:sldId id="304"/>
            <p14:sldId id="3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51"/>
  </p:normalViewPr>
  <p:slideViewPr>
    <p:cSldViewPr snapToGrid="0">
      <p:cViewPr varScale="1">
        <p:scale>
          <a:sx n="105" d="100"/>
          <a:sy n="105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flex</a:t>
            </a:r>
            <a:r>
              <a:rPr kumimoji="1" lang="zh-CN" altLang="en-US" dirty="0"/>
              <a:t>词法分析，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en-US" altLang="zh-CN" dirty="0"/>
              <a:t>AST</a:t>
            </a:r>
            <a:r>
              <a:rPr kumimoji="1" lang="zh-CN" altLang="en-US" dirty="0"/>
              <a:t>：抽象语法树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flex</a:t>
            </a:r>
            <a:r>
              <a:rPr kumimoji="1" lang="zh-CN" altLang="en-US" dirty="0"/>
              <a:t>词法分析，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en-US" altLang="zh-CN" dirty="0"/>
              <a:t>AST</a:t>
            </a:r>
            <a:r>
              <a:rPr kumimoji="1" lang="zh-CN" altLang="en-US" dirty="0"/>
              <a:t>：抽象语法树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flex</a:t>
            </a:r>
            <a:r>
              <a:rPr kumimoji="1" lang="zh-CN" altLang="en-US" dirty="0"/>
              <a:t>词法分析，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en-US" altLang="zh-CN" dirty="0"/>
              <a:t>AST</a:t>
            </a:r>
            <a:r>
              <a:rPr kumimoji="1" lang="zh-CN" altLang="en-US" dirty="0"/>
              <a:t>：抽象语法树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flex</a:t>
            </a:r>
            <a:r>
              <a:rPr kumimoji="1" lang="zh-CN" altLang="en-US" dirty="0"/>
              <a:t>词法分析，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en-US" altLang="zh-CN" dirty="0"/>
              <a:t>AST</a:t>
            </a:r>
            <a:r>
              <a:rPr kumimoji="1" lang="zh-CN" altLang="en-US" dirty="0"/>
              <a:t>：抽象语法树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flex</a:t>
            </a:r>
            <a:r>
              <a:rPr kumimoji="1" lang="zh-CN" altLang="en-US" dirty="0"/>
              <a:t>词法分析，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en-US" altLang="zh-CN" dirty="0"/>
              <a:t>AST</a:t>
            </a:r>
            <a:r>
              <a:rPr kumimoji="1" lang="zh-CN" altLang="en-US" dirty="0"/>
              <a:t>：抽象语法树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3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3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5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4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43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2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0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7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9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4" Type="http://schemas.openxmlformats.org/officeDocument/2006/relationships/tags" Target="../tags/tag318.xml"/><Relationship Id="rId13" Type="http://schemas.openxmlformats.org/officeDocument/2006/relationships/tags" Target="../tags/tag317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56255" y="-442535"/>
            <a:ext cx="12192000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857460" y="2845635"/>
            <a:ext cx="4825365" cy="970915"/>
          </a:xfrm>
        </p:spPr>
        <p:txBody>
          <a:bodyPr vert="horz" wrap="square" lIns="90170" tIns="46990" rIns="9017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defRPr>
            </a:lvl1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56255" y="-442535"/>
            <a:ext cx="12192000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857460" y="2845635"/>
            <a:ext cx="4825365" cy="970915"/>
          </a:xfrm>
        </p:spPr>
        <p:txBody>
          <a:bodyPr vert="horz" wrap="square" lIns="90170" tIns="46990" rIns="9017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defRPr>
            </a:lvl1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141.xml"/><Relationship Id="rId28" Type="http://schemas.openxmlformats.org/officeDocument/2006/relationships/tags" Target="../tags/tag140.xml"/><Relationship Id="rId27" Type="http://schemas.openxmlformats.org/officeDocument/2006/relationships/tags" Target="../tags/tag139.xml"/><Relationship Id="rId26" Type="http://schemas.openxmlformats.org/officeDocument/2006/relationships/tags" Target="../tags/tag138.xml"/><Relationship Id="rId25" Type="http://schemas.openxmlformats.org/officeDocument/2006/relationships/tags" Target="../tags/tag137.xml"/><Relationship Id="rId24" Type="http://schemas.openxmlformats.org/officeDocument/2006/relationships/tags" Target="../tags/tag136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tags" Target="../tags/tag202.xml"/><Relationship Id="rId15" Type="http://schemas.openxmlformats.org/officeDocument/2006/relationships/tags" Target="../tags/tag201.xml"/><Relationship Id="rId14" Type="http://schemas.openxmlformats.org/officeDocument/2006/relationships/tags" Target="../tags/tag200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0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9" Type="http://schemas.openxmlformats.org/officeDocument/2006/relationships/tags" Target="../tags/tag343.xml"/><Relationship Id="rId28" Type="http://schemas.openxmlformats.org/officeDocument/2006/relationships/tags" Target="../tags/tag342.xml"/><Relationship Id="rId27" Type="http://schemas.openxmlformats.org/officeDocument/2006/relationships/tags" Target="../tags/tag341.xml"/><Relationship Id="rId26" Type="http://schemas.openxmlformats.org/officeDocument/2006/relationships/tags" Target="../tags/tag340.xml"/><Relationship Id="rId25" Type="http://schemas.openxmlformats.org/officeDocument/2006/relationships/tags" Target="../tags/tag339.xml"/><Relationship Id="rId24" Type="http://schemas.openxmlformats.org/officeDocument/2006/relationships/tags" Target="../tags/tag338.xml"/><Relationship Id="rId23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72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376.xml"/><Relationship Id="rId1" Type="http://schemas.openxmlformats.org/officeDocument/2006/relationships/tags" Target="../tags/tag3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8.xml"/><Relationship Id="rId1" Type="http://schemas.openxmlformats.org/officeDocument/2006/relationships/tags" Target="../tags/tag3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image" Target="../media/image7.png"/><Relationship Id="rId7" Type="http://schemas.openxmlformats.org/officeDocument/2006/relationships/tags" Target="../tags/tag34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4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3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1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354.xml"/><Relationship Id="rId1" Type="http://schemas.openxmlformats.org/officeDocument/2006/relationships/tags" Target="../tags/tag35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359.xml"/><Relationship Id="rId1" Type="http://schemas.openxmlformats.org/officeDocument/2006/relationships/tags" Target="../tags/tag35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364.xml"/><Relationship Id="rId1" Type="http://schemas.openxmlformats.org/officeDocument/2006/relationships/tags" Target="../tags/tag36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6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3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3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544945" y="4335780"/>
            <a:ext cx="4586605" cy="13195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小组成员：程川洋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顾核金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刘亦晗  汪紫</a:t>
            </a:r>
            <a:r>
              <a:rPr lang="zh-CN" altLang="en-US" dirty="0">
                <a:sym typeface="+mn-ea"/>
              </a:rPr>
              <a:t>菱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       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/>
              <a:t>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5290185" y="2230120"/>
            <a:ext cx="7096125" cy="148463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VQA Based on</a:t>
            </a:r>
            <a:br>
              <a:rPr lang="en-US" altLang="zh-CN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</a:br>
            <a:r>
              <a:rPr lang="zh-CN" altLang="en-US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Stacked </a:t>
            </a:r>
            <a:r>
              <a:rPr lang="en-US" altLang="zh-CN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A</a:t>
            </a:r>
            <a:r>
              <a:rPr lang="zh-CN" altLang="en-US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ttention </a:t>
            </a:r>
            <a:r>
              <a:rPr lang="en-US" altLang="zh-CN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N</a:t>
            </a:r>
            <a:r>
              <a:rPr lang="zh-CN" altLang="en-US" sz="3200" b="1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etworks</a:t>
            </a:r>
            <a:endParaRPr lang="zh-CN" altLang="en-US" sz="3200" b="1" dirty="0">
              <a:latin typeface="Calibri" panose="020F0502020204030204" charset="0"/>
              <a:ea typeface="等线 Light" panose="02010600030101010101" charset="-122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30" y="532765"/>
            <a:ext cx="10663555" cy="546354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1049020" y="1534795"/>
            <a:ext cx="9781540" cy="4461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just" defTabSz="914400" rtl="0" fontAlgn="auto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操作系统：</a:t>
            </a:r>
            <a:r>
              <a:rPr altLang="zh-CN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endParaRPr kumimoji="0" altLang="zh-CN" sz="2000" b="1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 fontAlgn="auto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编译环境：</a:t>
            </a:r>
            <a:endParaRPr kumimoji="0" lang="zh-CN" altLang="en-US" sz="2000" b="1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altLang="zh-CN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Flex</a:t>
            </a:r>
            <a:endParaRPr kumimoji="0" lang="zh-CN" altLang="en-US" sz="2000" b="1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altLang="zh-CN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Bison</a:t>
            </a:r>
            <a:endParaRPr kumimoji="0" lang="zh-CN" altLang="en-US" sz="2000" b="1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altLang="zh-CN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000" b="1" spc="5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LLVM 9.0.0</a:t>
            </a:r>
            <a:endParaRPr kumimoji="0" lang="zh-CN" altLang="en-US" sz="2000" b="1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所用工具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structure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6669623" y="2778042"/>
            <a:ext cx="4572036" cy="1172210"/>
          </a:xfrm>
        </p:spPr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839335" y="3087370"/>
            <a:ext cx="6263640" cy="970915"/>
          </a:xfrm>
        </p:spPr>
        <p:txBody>
          <a:bodyPr/>
          <a:lstStyle/>
          <a:p>
            <a:r>
              <a:rPr lang="en-US" altLang="zh-CN">
                <a:latin typeface="Bahnschrift" panose="020B0502040204020203" charset="0"/>
                <a:ea typeface="华文彩云" panose="02010800040101010101" charset="-122"/>
                <a:cs typeface="Bahnschrift" panose="020B0502040204020203" charset="0"/>
              </a:rPr>
              <a:t>01</a:t>
            </a:r>
            <a:r>
              <a:rPr lang="en-US" altLang="zh-CN"/>
              <a:t> </a:t>
            </a:r>
            <a:r>
              <a:rPr lang="zh-CN" altLang="en-US"/>
              <a:t>算法与</a:t>
            </a:r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整体框架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F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rame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6140" y="1720215"/>
            <a:ext cx="7919720" cy="37191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30" y="2087245"/>
            <a:ext cx="6297930" cy="315468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模型细节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Image M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odel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5625" y="2726055"/>
            <a:ext cx="4252595" cy="1724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325" y="2454910"/>
            <a:ext cx="592137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use </a:t>
            </a:r>
            <a:r>
              <a:rPr lang="zh-CN" altLang="en-US" sz="2000" b="1"/>
              <a:t>VGGNet</a:t>
            </a:r>
            <a:r>
              <a:rPr lang="zh-CN" altLang="en-US" sz="2000"/>
              <a:t> to extract the image feature map 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choose the features from the</a:t>
            </a:r>
            <a:r>
              <a:rPr lang="en-US" altLang="zh-CN" sz="2000"/>
              <a:t> </a:t>
            </a:r>
            <a:r>
              <a:rPr lang="zh-CN" altLang="en-US" sz="2000" b="1"/>
              <a:t>last pooling layer</a:t>
            </a:r>
            <a:r>
              <a:rPr lang="zh-CN" altLang="en-US" sz="2000"/>
              <a:t>，which retains spatial information of  images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use a single layer</a:t>
            </a:r>
            <a:r>
              <a:rPr lang="en-US" altLang="zh-CN" sz="2000"/>
              <a:t> </a:t>
            </a:r>
            <a:r>
              <a:rPr lang="zh-CN" altLang="en-US" sz="2000"/>
              <a:t>perceptron to </a:t>
            </a:r>
            <a:r>
              <a:rPr lang="zh-CN" altLang="en-US" sz="2000" b="1"/>
              <a:t>transform each feature vector</a:t>
            </a:r>
            <a:endParaRPr lang="zh-CN" altLang="en-US" sz="2000" b="1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30" y="2065020"/>
            <a:ext cx="4999990" cy="30460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模型细节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Q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uestion M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odel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950" y="2533015"/>
            <a:ext cx="4983480" cy="1971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400" y="2566035"/>
            <a:ext cx="57740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LSTM unit takes </a:t>
            </a:r>
            <a:r>
              <a:rPr lang="zh-CN" altLang="en-US" sz="2000" b="1"/>
              <a:t>one input vector</a:t>
            </a:r>
            <a:endParaRPr lang="zh-CN" altLang="en-US" sz="20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updates the memory cell 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output a hidden state 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</a:t>
            </a:r>
            <a:r>
              <a:rPr lang="en-US" altLang="zh-CN" sz="2000"/>
              <a:t>use </a:t>
            </a:r>
            <a:r>
              <a:rPr lang="en-US" altLang="zh-CN" sz="2000" b="1"/>
              <a:t>nn.LSTM</a:t>
            </a:r>
            <a:r>
              <a:rPr lang="en-US" altLang="zh-CN" sz="2000"/>
              <a:t> from mindspore</a:t>
            </a:r>
            <a:endParaRPr lang="en-US" altLang="zh-CN" sz="200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30" y="1656715"/>
            <a:ext cx="10663555" cy="195135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模型细节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Q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uestion M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odel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3480" y="1894205"/>
            <a:ext cx="98450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forget gate</a:t>
            </a:r>
            <a:r>
              <a:rPr lang="zh-CN" altLang="en-US" sz="2000"/>
              <a:t> controls how much information from past</a:t>
            </a:r>
            <a:r>
              <a:rPr lang="en-US" altLang="zh-CN" sz="2000"/>
              <a:t> </a:t>
            </a:r>
            <a:r>
              <a:rPr lang="zh-CN" altLang="en-US" sz="2000"/>
              <a:t>state is preserved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input gate</a:t>
            </a:r>
            <a:r>
              <a:rPr lang="zh-CN" altLang="en-US" sz="2000"/>
              <a:t> controls how much</a:t>
            </a:r>
            <a:r>
              <a:rPr lang="en-US" altLang="zh-CN" sz="2000"/>
              <a:t> </a:t>
            </a:r>
            <a:r>
              <a:rPr lang="zh-CN" altLang="en-US" sz="2000"/>
              <a:t>the current input updates the memory cell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output</a:t>
            </a:r>
            <a:r>
              <a:rPr lang="en-US" altLang="zh-CN" sz="2000" b="1"/>
              <a:t> </a:t>
            </a:r>
            <a:r>
              <a:rPr lang="zh-CN" altLang="en-US" sz="2000" b="1"/>
              <a:t>gate</a:t>
            </a:r>
            <a:r>
              <a:rPr lang="zh-CN" altLang="en-US" sz="2000"/>
              <a:t> controls how much info of the memory is</a:t>
            </a:r>
            <a:r>
              <a:rPr lang="en-US" altLang="zh-CN" sz="2000"/>
              <a:t> </a:t>
            </a:r>
            <a:r>
              <a:rPr lang="zh-CN" altLang="en-US" sz="2000"/>
              <a:t>fed to output as hidden state</a:t>
            </a:r>
            <a:endParaRPr lang="zh-CN" altLang="en-US" sz="2000"/>
          </a:p>
        </p:txBody>
      </p:sp>
      <p:pic>
        <p:nvPicPr>
          <p:cNvPr id="5" name="图片 4" descr="(MN)~BAZX@36FHW04`ARX~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355" y="3912235"/>
            <a:ext cx="5286375" cy="1895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236855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10" y="182245"/>
            <a:ext cx="720090" cy="623607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模型细节 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| Stacked A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ttention M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rush Script MT" panose="03060802040406070304" charset="-122"/>
                <a:ea typeface="微软雅黑" panose="020B0503020204020204" charset="-122"/>
                <a:cs typeface="Brush Script MT" panose="03060802040406070304" charset="-122"/>
              </a:rPr>
              <a:t>odel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Brush Script MT" panose="03060802040406070304" charset="-122"/>
              <a:ea typeface="微软雅黑" panose="020B0503020204020204" charset="-122"/>
              <a:cs typeface="Brush Script MT" panose="030608020404060703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046855" y="2630805"/>
            <a:ext cx="7367270" cy="1283970"/>
          </a:xfrm>
        </p:spPr>
        <p:txBody>
          <a:bodyPr/>
          <a:lstStyle/>
          <a:p>
            <a:r>
              <a:rPr lang="en-US" altLang="zh-CN">
                <a:latin typeface="Bahnschrift" panose="020B0502040204020203" charset="0"/>
                <a:ea typeface="华文彩云" panose="02010800040101010101" charset="-122"/>
                <a:cs typeface="Bahnschrift" panose="020B0502040204020203" charset="0"/>
              </a:rPr>
              <a:t>02</a:t>
            </a:r>
            <a:r>
              <a:rPr lang="en-US" altLang="zh-CN"/>
              <a:t> </a:t>
            </a:r>
            <a:r>
              <a:rPr lang="zh-CN" altLang="en-US"/>
              <a:t>主要</a:t>
            </a:r>
            <a:r>
              <a:rPr lang="zh-CN" altLang="en-US"/>
              <a:t>创新点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4792345" y="3008630"/>
            <a:ext cx="7054850" cy="970915"/>
          </a:xfrm>
        </p:spPr>
        <p:txBody>
          <a:bodyPr/>
          <a:lstStyle/>
          <a:p>
            <a:r>
              <a:rPr lang="en-US" altLang="zh-CN">
                <a:latin typeface="Bahnschrift" panose="020B0502040204020203" charset="0"/>
                <a:ea typeface="华文彩云" panose="02010800040101010101" charset="-122"/>
                <a:cs typeface="Bahnschrift" panose="020B0502040204020203" charset="0"/>
              </a:rPr>
              <a:t>03</a:t>
            </a:r>
            <a:r>
              <a:rPr lang="en-US" altLang="zh-CN"/>
              <a:t> </a:t>
            </a:r>
            <a:r>
              <a:rPr lang="zh-CN" altLang="en-US"/>
              <a:t>结果</a:t>
            </a:r>
            <a:r>
              <a:rPr lang="zh-CN" altLang="en-US"/>
              <a:t>展示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344.xml><?xml version="1.0" encoding="utf-8"?>
<p:tagLst xmlns:p="http://schemas.openxmlformats.org/presentationml/2006/main">
  <p:tag name="KSO_WM_TEMPLATE_CATEGORY" val="custom"/>
  <p:tag name="KSO_WM_TEMPLATE_INDEX" val="20204359"/>
</p:tagLst>
</file>

<file path=ppt/tags/tag3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</p:tagLst>
</file>

<file path=ppt/tags/tag3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5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5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6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</p:tagLst>
</file>

<file path=ppt/tags/tag37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37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359"/>
  <p:tag name="KSO_WM_UNIT_ID" val="custom20204359_43*a*1"/>
  <p:tag name="KSO_WM_UNIT_ISNUMDGMTITLE" val="0"/>
</p:tagLst>
</file>

<file path=ppt/tags/tag378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59"/>
  <p:tag name="KSO_WM_SLIDE_ID" val="custom20204359_4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演示</Application>
  <PresentationFormat>宽屏</PresentationFormat>
  <Paragraphs>45</Paragraphs>
  <Slides>11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方正粗黑宋简体</vt:lpstr>
      <vt:lpstr>Wingdings</vt:lpstr>
      <vt:lpstr>Calibri</vt:lpstr>
      <vt:lpstr>等线 Light</vt:lpstr>
      <vt:lpstr>Bahnschrift</vt:lpstr>
      <vt:lpstr>华文彩云</vt:lpstr>
      <vt:lpstr>Segoe UI</vt:lpstr>
      <vt:lpstr>Brush Script MT</vt:lpstr>
      <vt:lpstr>Arial Unicode MS</vt:lpstr>
      <vt:lpstr>Office 主题​​</vt:lpstr>
      <vt:lpstr>自定义设计方案</vt:lpstr>
      <vt:lpstr>1_Office 主题​​</vt:lpstr>
      <vt:lpstr>VQA Based on Stacked Attention Networks</vt:lpstr>
      <vt:lpstr>01 算法与模型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 主要创新点</vt:lpstr>
      <vt:lpstr>03 结果展示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</dc:creator>
  <cp:lastModifiedBy>yihannn</cp:lastModifiedBy>
  <cp:revision>37</cp:revision>
  <dcterms:created xsi:type="dcterms:W3CDTF">2020-11-29T09:16:00Z</dcterms:created>
  <dcterms:modified xsi:type="dcterms:W3CDTF">2021-07-14T08:47:08Z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74C4CF54DAA9469FA50EA3CC9B2C66D1</vt:lpwstr>
  </property>
</Properties>
</file>