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4" r:id="rId7"/>
    <p:sldId id="280" r:id="rId8"/>
    <p:sldId id="262" r:id="rId9"/>
    <p:sldId id="263" r:id="rId10"/>
    <p:sldId id="275" r:id="rId11"/>
    <p:sldId id="269" r:id="rId12"/>
    <p:sldId id="270" r:id="rId13"/>
    <p:sldId id="276" r:id="rId14"/>
    <p:sldId id="277" r:id="rId15"/>
    <p:sldId id="271" r:id="rId16"/>
    <p:sldId id="272" r:id="rId17"/>
    <p:sldId id="278" r:id="rId18"/>
    <p:sldId id="279" r:id="rId19"/>
    <p:sldId id="273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7653CB1-FAF1-44FD-B45C-24DA4B6B7778}"/>
              </a:ext>
            </a:extLst>
          </p:cNvPr>
          <p:cNvGrpSpPr/>
          <p:nvPr/>
        </p:nvGrpSpPr>
        <p:grpSpPr>
          <a:xfrm>
            <a:off x="-969639" y="2106832"/>
            <a:ext cx="19257639" cy="9635353"/>
            <a:chOff x="-969639" y="2106832"/>
            <a:chExt cx="19257639" cy="9635353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969639" y="2106832"/>
              <a:ext cx="11708412" cy="9635353"/>
              <a:chOff x="-969639" y="2106832"/>
              <a:chExt cx="11708412" cy="963535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969639" y="2106832"/>
                <a:ext cx="11708412" cy="9635353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1981199" y="4115229"/>
              <a:ext cx="7991245" cy="235500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8200" kern="0" spc="-300" dirty="0">
                  <a:solidFill>
                    <a:srgbClr val="2FA599"/>
                  </a:solidFill>
                  <a:latin typeface="G마켓 산스 Bold" pitchFamily="34" charset="0"/>
                  <a:cs typeface="G마켓 산스 Bold" pitchFamily="34" charset="0"/>
                </a:rPr>
                <a:t>My</a:t>
              </a:r>
              <a:r>
                <a:rPr lang="en-US" sz="8200" kern="0" spc="-300" dirty="0">
                  <a:solidFill>
                    <a:srgbClr val="1C2F69"/>
                  </a:solidFill>
                  <a:latin typeface="G마켓 산스 Bold" pitchFamily="34" charset="0"/>
                  <a:cs typeface="G마켓 산스 Bold" pitchFamily="34" charset="0"/>
                </a:rPr>
                <a:t> Library</a:t>
              </a:r>
              <a:endParaRPr lang="en-US"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953079" y="5495276"/>
              <a:ext cx="9280471" cy="138913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4800" kern="0" spc="-200" dirty="0">
                  <a:solidFill>
                    <a:srgbClr val="E3401F"/>
                  </a:solidFill>
                  <a:latin typeface="G마켓 산스 Bold" pitchFamily="34" charset="0"/>
                  <a:cs typeface="G마켓 산스 Bold" pitchFamily="34" charset="0"/>
                </a:rPr>
                <a:t>자바 프로젝트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893524" y="8231952"/>
              <a:ext cx="6394476" cy="178834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300" kern="0" spc="-100" dirty="0">
                  <a:solidFill>
                    <a:srgbClr val="1C2F69"/>
                  </a:solidFill>
                  <a:latin typeface="G마켓 산스 Bold" pitchFamily="34" charset="0"/>
                  <a:cs typeface="G마켓 산스 Bold" pitchFamily="34" charset="0"/>
                </a:rPr>
                <a:t>과목명 : 소프트웨어 활용 및 코딩</a:t>
              </a:r>
            </a:p>
            <a:p>
              <a:pPr algn="just"/>
              <a:r>
                <a:rPr lang="en-US" sz="3300" kern="0" spc="-100" dirty="0">
                  <a:solidFill>
                    <a:srgbClr val="1C2F69"/>
                  </a:solidFill>
                  <a:latin typeface="G마켓 산스 Bold" pitchFamily="34" charset="0"/>
                  <a:cs typeface="G마켓 산스 Bold" pitchFamily="34" charset="0"/>
                </a:rPr>
                <a:t>학번 : 2160340092</a:t>
              </a:r>
            </a:p>
            <a:p>
              <a:pPr algn="just"/>
              <a:r>
                <a:rPr lang="en-US" sz="3300" kern="0" spc="-100" dirty="0">
                  <a:solidFill>
                    <a:srgbClr val="1C2F69"/>
                  </a:solidFill>
                  <a:latin typeface="G마켓 산스 Bold" pitchFamily="34" charset="0"/>
                  <a:cs typeface="G마켓 산스 Bold" pitchFamily="34" charset="0"/>
                </a:rPr>
                <a:t>이름 : 김충만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5675798" y="5143500"/>
              <a:ext cx="4296647" cy="493714"/>
              <a:chOff x="3758284" y="5785045"/>
              <a:chExt cx="3835031" cy="4937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58284" y="5785045"/>
                <a:ext cx="3835031" cy="4937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8BF3CF-B5C1-4B41-B73C-A18896092B08}"/>
              </a:ext>
            </a:extLst>
          </p:cNvPr>
          <p:cNvGrpSpPr/>
          <p:nvPr/>
        </p:nvGrpSpPr>
        <p:grpSpPr>
          <a:xfrm>
            <a:off x="412695" y="376314"/>
            <a:ext cx="17948098" cy="9796386"/>
            <a:chOff x="412695" y="376314"/>
            <a:chExt cx="17948098" cy="979638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063158" y="637116"/>
              <a:ext cx="17297635" cy="622842"/>
              <a:chOff x="1063158" y="637116"/>
              <a:chExt cx="17297635" cy="62284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63158" y="637116"/>
                <a:ext cx="17297635" cy="622842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521621" y="751674"/>
              <a:ext cx="4494991" cy="7268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요구사항명세서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2695" y="376314"/>
                <a:ext cx="859607" cy="103016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511511" y="719270"/>
              <a:ext cx="551647" cy="2151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82104" y="846012"/>
              <a:ext cx="600658" cy="61218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02</a:t>
              </a:r>
              <a:endParaRPr 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CE9E85-F351-476A-81BD-D025F9F404A8}"/>
                </a:ext>
              </a:extLst>
            </p:cNvPr>
            <p:cNvSpPr/>
            <p:nvPr/>
          </p:nvSpPr>
          <p:spPr>
            <a:xfrm>
              <a:off x="1122279" y="1443640"/>
              <a:ext cx="4343400" cy="530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관리자메뉴 필요 기능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98CD885-E4A5-4045-9919-E625EE6A5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2279" y="2247900"/>
              <a:ext cx="17013321" cy="28956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275D00-2F3D-415C-8B43-BB9103DF8C64}"/>
                </a:ext>
              </a:extLst>
            </p:cNvPr>
            <p:cNvSpPr/>
            <p:nvPr/>
          </p:nvSpPr>
          <p:spPr>
            <a:xfrm>
              <a:off x="1272302" y="5295900"/>
              <a:ext cx="10767298" cy="4876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사용자 필수 요구기능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회원가입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도서대출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도서반납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도서검색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algn="just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관리자 필수 요구기능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도서등록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도서수정</a:t>
              </a:r>
              <a:r>
                <a:rPr lang="en-US" altLang="ko-KR" sz="2800" dirty="0">
                  <a:solidFill>
                    <a:schemeClr val="tx1"/>
                  </a:solidFill>
                </a:rPr>
                <a:t>/</a:t>
              </a:r>
              <a:r>
                <a:rPr lang="ko-KR" altLang="en-US" sz="2800" dirty="0">
                  <a:solidFill>
                    <a:schemeClr val="tx1"/>
                  </a:solidFill>
                </a:rPr>
                <a:t>도서리스트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회원관리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algn="just"/>
              <a:endParaRPr lang="en-US" altLang="ko-KR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19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A863EB-A7DF-4F7E-99B1-8AC3FA522AB8}"/>
              </a:ext>
            </a:extLst>
          </p:cNvPr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2478510" y="832640"/>
              <a:ext cx="13328695" cy="8660186"/>
              <a:chOff x="2478510" y="832640"/>
              <a:chExt cx="13328695" cy="8660186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78510" y="832640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8817405" y="4361276"/>
              <a:ext cx="5404405" cy="139463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5300" kern="0" spc="-500" dirty="0">
                  <a:solidFill>
                    <a:srgbClr val="568A35"/>
                  </a:solidFill>
                  <a:latin typeface="G마켓 산스 Bold" pitchFamily="34" charset="0"/>
                  <a:cs typeface="G마켓 산스 Bold" pitchFamily="34" charset="0"/>
                </a:rPr>
                <a:t>기능명세서</a:t>
              </a:r>
              <a:endParaRPr lang="en-US"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348633" y="3590751"/>
              <a:ext cx="2799784" cy="109212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800" kern="0" spc="-2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209603" y="4234010"/>
              <a:ext cx="3031509" cy="39256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3600" kern="0" spc="-5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03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1585495" y="3085127"/>
              <a:ext cx="642398" cy="581466"/>
              <a:chOff x="11585495" y="3085127"/>
              <a:chExt cx="642398" cy="58146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585495" y="3085127"/>
                <a:ext cx="642398" cy="58146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585495" y="6027470"/>
              <a:ext cx="642398" cy="581466"/>
              <a:chOff x="11585495" y="6027470"/>
              <a:chExt cx="642398" cy="58146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85495" y="6027470"/>
                <a:ext cx="642398" cy="58146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939256-E34E-4D9B-9295-F0C455AB13BC}"/>
              </a:ext>
            </a:extLst>
          </p:cNvPr>
          <p:cNvGrpSpPr/>
          <p:nvPr/>
        </p:nvGrpSpPr>
        <p:grpSpPr>
          <a:xfrm>
            <a:off x="412695" y="376314"/>
            <a:ext cx="17948098" cy="7256501"/>
            <a:chOff x="412695" y="376314"/>
            <a:chExt cx="17948098" cy="7256501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063158" y="637116"/>
              <a:ext cx="17297635" cy="622842"/>
              <a:chOff x="1063158" y="637116"/>
              <a:chExt cx="17297635" cy="62284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63158" y="637116"/>
                <a:ext cx="17297635" cy="622842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521621" y="751674"/>
              <a:ext cx="4494991" cy="7268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기능명세서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2695" y="376314"/>
                <a:ext cx="859607" cy="103016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511511" y="719270"/>
              <a:ext cx="551647" cy="2151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82105" y="846012"/>
              <a:ext cx="600658" cy="75450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03</a:t>
              </a:r>
              <a:endParaRPr 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4A68B1-7BF5-4621-B6F0-3BAEB395494E}"/>
                </a:ext>
              </a:extLst>
            </p:cNvPr>
            <p:cNvSpPr/>
            <p:nvPr/>
          </p:nvSpPr>
          <p:spPr>
            <a:xfrm>
              <a:off x="1122279" y="1443640"/>
              <a:ext cx="4343400" cy="530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사용자메뉴 세부 기능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24E5B2-7F56-4053-96F7-A4F196706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7041" y="2070215"/>
              <a:ext cx="14916990" cy="2539885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5D2D5BE-5848-4AA2-8D1E-30C9B85FF3BB}"/>
                </a:ext>
              </a:extLst>
            </p:cNvPr>
            <p:cNvSpPr/>
            <p:nvPr/>
          </p:nvSpPr>
          <p:spPr>
            <a:xfrm>
              <a:off x="1857375" y="1974259"/>
              <a:ext cx="990600" cy="530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5967F8-0861-4C24-9A24-CD9079F21325}"/>
                </a:ext>
              </a:extLst>
            </p:cNvPr>
            <p:cNvSpPr/>
            <p:nvPr/>
          </p:nvSpPr>
          <p:spPr>
            <a:xfrm>
              <a:off x="3962400" y="1974258"/>
              <a:ext cx="990600" cy="530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CD60189-8B85-48F0-B028-C64CEB05A10C}"/>
                </a:ext>
              </a:extLst>
            </p:cNvPr>
            <p:cNvSpPr/>
            <p:nvPr/>
          </p:nvSpPr>
          <p:spPr>
            <a:xfrm>
              <a:off x="8410575" y="1974258"/>
              <a:ext cx="1343025" cy="530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241E28F-AAB3-401B-9716-293396C5F9C8}"/>
                </a:ext>
              </a:extLst>
            </p:cNvPr>
            <p:cNvSpPr/>
            <p:nvPr/>
          </p:nvSpPr>
          <p:spPr>
            <a:xfrm>
              <a:off x="14020800" y="1974258"/>
              <a:ext cx="990600" cy="530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257610-5FA2-41EE-81BD-C0D61021525B}"/>
                </a:ext>
              </a:extLst>
            </p:cNvPr>
            <p:cNvSpPr/>
            <p:nvPr/>
          </p:nvSpPr>
          <p:spPr>
            <a:xfrm>
              <a:off x="5257800" y="2857500"/>
              <a:ext cx="2667000" cy="5334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80B2E45-85E2-4B70-8A9D-43F7D04BD991}"/>
                </a:ext>
              </a:extLst>
            </p:cNvPr>
            <p:cNvSpPr/>
            <p:nvPr/>
          </p:nvSpPr>
          <p:spPr>
            <a:xfrm>
              <a:off x="6096000" y="3543300"/>
              <a:ext cx="4724400" cy="5334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7595636-3AE1-4C01-B770-81C4BFA47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0" y="4686300"/>
              <a:ext cx="14828473" cy="294651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68E15F-C916-4C93-A60F-60EB7543A4C2}"/>
                </a:ext>
              </a:extLst>
            </p:cNvPr>
            <p:cNvSpPr/>
            <p:nvPr/>
          </p:nvSpPr>
          <p:spPr>
            <a:xfrm>
              <a:off x="5257800" y="4686300"/>
              <a:ext cx="838200" cy="5334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5BCB9B-BC18-4436-AED0-D60E7F489822}"/>
                </a:ext>
              </a:extLst>
            </p:cNvPr>
            <p:cNvSpPr/>
            <p:nvPr/>
          </p:nvSpPr>
          <p:spPr>
            <a:xfrm>
              <a:off x="5257800" y="5143500"/>
              <a:ext cx="838200" cy="5334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E38F51-D116-46AC-B1F3-5CF4BB571B8F}"/>
              </a:ext>
            </a:extLst>
          </p:cNvPr>
          <p:cNvGrpSpPr/>
          <p:nvPr/>
        </p:nvGrpSpPr>
        <p:grpSpPr>
          <a:xfrm>
            <a:off x="412695" y="376314"/>
            <a:ext cx="17948098" cy="6900786"/>
            <a:chOff x="412695" y="376314"/>
            <a:chExt cx="17948098" cy="690078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063158" y="637116"/>
              <a:ext cx="17297635" cy="622842"/>
              <a:chOff x="1063158" y="637116"/>
              <a:chExt cx="17297635" cy="62284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63158" y="637116"/>
                <a:ext cx="17297635" cy="622842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521621" y="751674"/>
              <a:ext cx="4494991" cy="7268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기능명세서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2695" y="376314"/>
                <a:ext cx="859607" cy="103016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511511" y="719270"/>
              <a:ext cx="551647" cy="2151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82105" y="846012"/>
              <a:ext cx="600658" cy="75450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03</a:t>
              </a:r>
              <a:endParaRPr 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4A68B1-7BF5-4621-B6F0-3BAEB395494E}"/>
                </a:ext>
              </a:extLst>
            </p:cNvPr>
            <p:cNvSpPr/>
            <p:nvPr/>
          </p:nvSpPr>
          <p:spPr>
            <a:xfrm>
              <a:off x="1122279" y="1443640"/>
              <a:ext cx="4343400" cy="530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사용자메뉴 세부 기능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24E5B2-7F56-4053-96F7-A4F196706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7041" y="2070215"/>
              <a:ext cx="14916990" cy="2539885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5D2D5BE-5848-4AA2-8D1E-30C9B85FF3BB}"/>
                </a:ext>
              </a:extLst>
            </p:cNvPr>
            <p:cNvSpPr/>
            <p:nvPr/>
          </p:nvSpPr>
          <p:spPr>
            <a:xfrm>
              <a:off x="1857375" y="1974259"/>
              <a:ext cx="990600" cy="530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5967F8-0861-4C24-9A24-CD9079F21325}"/>
                </a:ext>
              </a:extLst>
            </p:cNvPr>
            <p:cNvSpPr/>
            <p:nvPr/>
          </p:nvSpPr>
          <p:spPr>
            <a:xfrm>
              <a:off x="3962400" y="1974258"/>
              <a:ext cx="990600" cy="530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CD60189-8B85-48F0-B028-C64CEB05A10C}"/>
                </a:ext>
              </a:extLst>
            </p:cNvPr>
            <p:cNvSpPr/>
            <p:nvPr/>
          </p:nvSpPr>
          <p:spPr>
            <a:xfrm>
              <a:off x="8410575" y="1974258"/>
              <a:ext cx="1343025" cy="530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241E28F-AAB3-401B-9716-293396C5F9C8}"/>
                </a:ext>
              </a:extLst>
            </p:cNvPr>
            <p:cNvSpPr/>
            <p:nvPr/>
          </p:nvSpPr>
          <p:spPr>
            <a:xfrm>
              <a:off x="14020800" y="1974258"/>
              <a:ext cx="990600" cy="530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257610-5FA2-41EE-81BD-C0D61021525B}"/>
                </a:ext>
              </a:extLst>
            </p:cNvPr>
            <p:cNvSpPr/>
            <p:nvPr/>
          </p:nvSpPr>
          <p:spPr>
            <a:xfrm>
              <a:off x="12954000" y="5753100"/>
              <a:ext cx="2667000" cy="5334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EA655E0-EF61-4469-B539-7DE06F82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0" y="2533650"/>
              <a:ext cx="14765422" cy="474345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80B2E45-85E2-4B70-8A9D-43F7D04BD991}"/>
                </a:ext>
              </a:extLst>
            </p:cNvPr>
            <p:cNvSpPr/>
            <p:nvPr/>
          </p:nvSpPr>
          <p:spPr>
            <a:xfrm>
              <a:off x="3686175" y="2559646"/>
              <a:ext cx="1495425" cy="11360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5BCB9B-BC18-4436-AED0-D60E7F489822}"/>
                </a:ext>
              </a:extLst>
            </p:cNvPr>
            <p:cNvSpPr/>
            <p:nvPr/>
          </p:nvSpPr>
          <p:spPr>
            <a:xfrm>
              <a:off x="3686174" y="4000499"/>
              <a:ext cx="1495425" cy="113605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96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550114-C66B-489B-8E57-4EDA08B727BC}"/>
              </a:ext>
            </a:extLst>
          </p:cNvPr>
          <p:cNvGrpSpPr/>
          <p:nvPr/>
        </p:nvGrpSpPr>
        <p:grpSpPr>
          <a:xfrm>
            <a:off x="412695" y="376314"/>
            <a:ext cx="17948098" cy="9400885"/>
            <a:chOff x="412695" y="376314"/>
            <a:chExt cx="17948098" cy="940088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0ED415A-F116-447C-9374-2BE9F796A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9224" y="2802534"/>
              <a:ext cx="15801975" cy="6974665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F939256-E34E-4D9B-9295-F0C455AB13BC}"/>
                </a:ext>
              </a:extLst>
            </p:cNvPr>
            <p:cNvGrpSpPr/>
            <p:nvPr/>
          </p:nvGrpSpPr>
          <p:grpSpPr>
            <a:xfrm>
              <a:off x="412695" y="376314"/>
              <a:ext cx="17948098" cy="7129386"/>
              <a:chOff x="412695" y="376314"/>
              <a:chExt cx="17948098" cy="7129386"/>
            </a:xfrm>
          </p:grpSpPr>
          <p:grpSp>
            <p:nvGrpSpPr>
              <p:cNvPr id="1001" name="그룹 1001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pic>
              <p:nvPicPr>
                <p:cNvPr id="3" name="Object 2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63158" y="637116"/>
                  <a:ext cx="17297635" cy="622842"/>
                </a:xfrm>
                <a:prstGeom prst="rect">
                  <a:avLst/>
                </a:prstGeom>
              </p:spPr>
            </p:pic>
          </p:grpSp>
          <p:sp>
            <p:nvSpPr>
              <p:cNvPr id="5" name="Object 5"/>
              <p:cNvSpPr txBox="1"/>
              <p:nvPr/>
            </p:nvSpPr>
            <p:spPr>
              <a:xfrm>
                <a:off x="521621" y="751674"/>
                <a:ext cx="4494991" cy="726886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2500" kern="0" spc="-100" dirty="0">
                    <a:solidFill>
                      <a:srgbClr val="FFFFFF"/>
                    </a:solidFill>
                    <a:latin typeface="G마켓 산스 Bold" pitchFamily="34" charset="0"/>
                    <a:cs typeface="G마켓 산스 Bold" pitchFamily="34" charset="0"/>
                  </a:rPr>
                  <a:t>기능명세서</a:t>
                </a:r>
                <a:endParaRPr lang="en-US" dirty="0"/>
              </a:p>
            </p:txBody>
          </p:sp>
          <p:grpSp>
            <p:nvGrpSpPr>
              <p:cNvPr id="1002" name="그룹 1002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12695" y="376314"/>
                  <a:ext cx="859607" cy="1030160"/>
                </a:xfrm>
                <a:prstGeom prst="rect">
                  <a:avLst/>
                </a:prstGeom>
              </p:spPr>
            </p:pic>
          </p:grpSp>
          <p:sp>
            <p:nvSpPr>
              <p:cNvPr id="9" name="Object 9"/>
              <p:cNvSpPr txBox="1"/>
              <p:nvPr/>
            </p:nvSpPr>
            <p:spPr>
              <a:xfrm>
                <a:off x="511511" y="719270"/>
                <a:ext cx="551647" cy="215183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900" dirty="0">
                    <a:solidFill>
                      <a:srgbClr val="FFFFFF"/>
                    </a:solidFill>
                    <a:latin typeface="G마켓 산스 Bold" pitchFamily="34" charset="0"/>
                    <a:cs typeface="G마켓 산스 Bold" pitchFamily="34" charset="0"/>
                  </a:rPr>
                  <a:t>PART</a:t>
                </a:r>
                <a:endParaRPr lang="en-US" dirty="0"/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482105" y="846012"/>
                <a:ext cx="600658" cy="75450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2700" kern="0" spc="-100" dirty="0">
                    <a:solidFill>
                      <a:srgbClr val="FFFFFF"/>
                    </a:solidFill>
                    <a:latin typeface="G마켓 산스 Bold" pitchFamily="34" charset="0"/>
                    <a:cs typeface="G마켓 산스 Bold" pitchFamily="34" charset="0"/>
                  </a:rPr>
                  <a:t>03</a:t>
                </a:r>
                <a:endParaRPr 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D4A68B1-7BF5-4621-B6F0-3BAEB395494E}"/>
                  </a:ext>
                </a:extLst>
              </p:cNvPr>
              <p:cNvSpPr/>
              <p:nvPr/>
            </p:nvSpPr>
            <p:spPr>
              <a:xfrm>
                <a:off x="1122279" y="1443640"/>
                <a:ext cx="4343400" cy="530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ko-KR" sz="28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2800" dirty="0">
                    <a:solidFill>
                      <a:schemeClr val="tx1"/>
                    </a:solidFill>
                  </a:rPr>
                  <a:t>관리자메뉴 세부 기능</a:t>
                </a:r>
                <a:r>
                  <a:rPr lang="en-US" altLang="ko-KR" sz="2800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6257610-5FA2-41EE-81BD-C0D61021525B}"/>
                  </a:ext>
                </a:extLst>
              </p:cNvPr>
              <p:cNvSpPr/>
              <p:nvPr/>
            </p:nvSpPr>
            <p:spPr>
              <a:xfrm>
                <a:off x="13639800" y="3163169"/>
                <a:ext cx="2667000" cy="5334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80B2E45-85E2-4B70-8A9D-43F7D04BD991}"/>
                  </a:ext>
                </a:extLst>
              </p:cNvPr>
              <p:cNvSpPr/>
              <p:nvPr/>
            </p:nvSpPr>
            <p:spPr>
              <a:xfrm>
                <a:off x="13792200" y="6972300"/>
                <a:ext cx="2057400" cy="5334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D68E15F-C916-4C93-A60F-60EB7543A4C2}"/>
                  </a:ext>
                </a:extLst>
              </p:cNvPr>
              <p:cNvSpPr/>
              <p:nvPr/>
            </p:nvSpPr>
            <p:spPr>
              <a:xfrm>
                <a:off x="5791200" y="3924300"/>
                <a:ext cx="838200" cy="5334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992B527-6038-4269-A8A4-675CCFF7E2C5}"/>
                </a:ext>
              </a:extLst>
            </p:cNvPr>
            <p:cNvSpPr/>
            <p:nvPr/>
          </p:nvSpPr>
          <p:spPr>
            <a:xfrm>
              <a:off x="1419224" y="2178058"/>
              <a:ext cx="16030576" cy="530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2800" dirty="0">
                  <a:solidFill>
                    <a:schemeClr val="tx1"/>
                  </a:solidFill>
                </a:rPr>
                <a:t>         메뉴</a:t>
              </a:r>
              <a:r>
                <a:rPr lang="en-US" altLang="ko-KR" sz="2800" dirty="0">
                  <a:solidFill>
                    <a:schemeClr val="tx1"/>
                  </a:solidFill>
                </a:rPr>
                <a:t>1		   </a:t>
              </a:r>
              <a:r>
                <a:rPr lang="ko-KR" altLang="en-US" sz="2800" dirty="0">
                  <a:solidFill>
                    <a:schemeClr val="tx1"/>
                  </a:solidFill>
                </a:rPr>
                <a:t>메뉴</a:t>
              </a:r>
              <a:r>
                <a:rPr lang="en-US" altLang="ko-KR" sz="2800" dirty="0">
                  <a:solidFill>
                    <a:schemeClr val="tx1"/>
                  </a:solidFill>
                </a:rPr>
                <a:t>2				</a:t>
              </a:r>
              <a:r>
                <a:rPr lang="ko-KR" altLang="en-US" sz="2800" dirty="0">
                  <a:solidFill>
                    <a:schemeClr val="tx1"/>
                  </a:solidFill>
                </a:rPr>
                <a:t>세부기능</a:t>
              </a:r>
              <a:r>
                <a:rPr lang="en-US" altLang="ko-KR" sz="2800" dirty="0">
                  <a:solidFill>
                    <a:schemeClr val="tx1"/>
                  </a:solidFill>
                </a:rPr>
                <a:t>						</a:t>
              </a:r>
              <a:r>
                <a:rPr lang="ko-KR" altLang="en-US" sz="2800" dirty="0">
                  <a:solidFill>
                    <a:schemeClr val="tx1"/>
                  </a:solidFill>
                </a:rPr>
                <a:t>비고</a:t>
              </a:r>
              <a:endParaRPr lang="en-US" altLang="ko-K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790D9D-1804-456F-BB7D-D739A68BC14A}"/>
                </a:ext>
              </a:extLst>
            </p:cNvPr>
            <p:cNvSpPr/>
            <p:nvPr/>
          </p:nvSpPr>
          <p:spPr>
            <a:xfrm>
              <a:off x="13792200" y="7353300"/>
              <a:ext cx="2057400" cy="5334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231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0897BC8-2BE9-44CB-8F76-7AD796357209}"/>
              </a:ext>
            </a:extLst>
          </p:cNvPr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2478510" y="832640"/>
              <a:ext cx="13328695" cy="8660186"/>
              <a:chOff x="2478510" y="832640"/>
              <a:chExt cx="13328695" cy="8660186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78510" y="832640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8817405" y="3970800"/>
              <a:ext cx="5404405" cy="315525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5300" kern="0" spc="-500" dirty="0">
                  <a:solidFill>
                    <a:srgbClr val="FFB352"/>
                  </a:solidFill>
                  <a:latin typeface="G마켓 산스 Bold" pitchFamily="34" charset="0"/>
                  <a:cs typeface="G마켓 산스 Bold" pitchFamily="34" charset="0"/>
                </a:rPr>
                <a:t>클래스, 메소드 리스트</a:t>
              </a:r>
              <a:endParaRPr lang="en-US"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348633" y="3590751"/>
              <a:ext cx="2799784" cy="109212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800" kern="0" spc="-2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209603" y="4234010"/>
              <a:ext cx="3031509" cy="39256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3600" kern="0" spc="-5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04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1585495" y="3085127"/>
              <a:ext cx="642398" cy="581466"/>
              <a:chOff x="11585495" y="3085127"/>
              <a:chExt cx="642398" cy="58146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585495" y="3085127"/>
                <a:ext cx="642398" cy="58146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585495" y="6027470"/>
              <a:ext cx="642398" cy="581466"/>
              <a:chOff x="11585495" y="6027470"/>
              <a:chExt cx="642398" cy="58146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85495" y="6027470"/>
                <a:ext cx="642398" cy="58146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B7BB0AE-23BB-46C2-9590-FDC47965B595}"/>
              </a:ext>
            </a:extLst>
          </p:cNvPr>
          <p:cNvGrpSpPr/>
          <p:nvPr/>
        </p:nvGrpSpPr>
        <p:grpSpPr>
          <a:xfrm>
            <a:off x="153665" y="376314"/>
            <a:ext cx="18207128" cy="8783019"/>
            <a:chOff x="153665" y="376314"/>
            <a:chExt cx="18207128" cy="8783019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063158" y="637116"/>
              <a:ext cx="17297635" cy="622842"/>
              <a:chOff x="1063158" y="637116"/>
              <a:chExt cx="17297635" cy="62284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63158" y="637116"/>
                <a:ext cx="17297635" cy="622842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521621" y="751674"/>
              <a:ext cx="4494991" cy="81617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클래스, 메소드 리스트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2695" y="376314"/>
                <a:ext cx="859607" cy="103016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511511" y="719270"/>
              <a:ext cx="551647" cy="2151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82105" y="846012"/>
              <a:ext cx="600658" cy="75450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04</a:t>
              </a:r>
              <a:endParaRPr 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22EF28-62EA-4E34-B411-5A3CF35EC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65" y="2432301"/>
              <a:ext cx="17980670" cy="672703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4C7516-F7D7-42EB-9762-D230DA6D34CC}"/>
                </a:ext>
              </a:extLst>
            </p:cNvPr>
            <p:cNvSpPr/>
            <p:nvPr/>
          </p:nvSpPr>
          <p:spPr>
            <a:xfrm>
              <a:off x="1122279" y="1443640"/>
              <a:ext cx="4343400" cy="530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인터페이스 메소드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5096735-EA14-4EFF-AE3A-6FC491FBDA5B}"/>
              </a:ext>
            </a:extLst>
          </p:cNvPr>
          <p:cNvGrpSpPr/>
          <p:nvPr/>
        </p:nvGrpSpPr>
        <p:grpSpPr>
          <a:xfrm>
            <a:off x="153665" y="376314"/>
            <a:ext cx="18207128" cy="8783019"/>
            <a:chOff x="153665" y="376314"/>
            <a:chExt cx="18207128" cy="878301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54D612A-659F-4CD5-997E-2288D078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65" y="2470401"/>
              <a:ext cx="18020428" cy="6688932"/>
            </a:xfrm>
            <a:prstGeom prst="rect">
              <a:avLst/>
            </a:prstGeom>
          </p:spPr>
        </p:pic>
        <p:grpSp>
          <p:nvGrpSpPr>
            <p:cNvPr id="1001" name="그룹 1001"/>
            <p:cNvGrpSpPr/>
            <p:nvPr/>
          </p:nvGrpSpPr>
          <p:grpSpPr>
            <a:xfrm>
              <a:off x="1063158" y="637116"/>
              <a:ext cx="17297635" cy="622842"/>
              <a:chOff x="1063158" y="637116"/>
              <a:chExt cx="17297635" cy="62284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3158" y="637116"/>
                <a:ext cx="17297635" cy="622842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521621" y="751674"/>
              <a:ext cx="4494991" cy="81617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클래스, 메소드 리스트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2695" y="376314"/>
                <a:ext cx="859607" cy="103016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511511" y="719270"/>
              <a:ext cx="551647" cy="2151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82105" y="846012"/>
              <a:ext cx="600658" cy="75450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04</a:t>
              </a:r>
              <a:endParaRPr 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4C7516-F7D7-42EB-9762-D230DA6D34CC}"/>
                </a:ext>
              </a:extLst>
            </p:cNvPr>
            <p:cNvSpPr/>
            <p:nvPr/>
          </p:nvSpPr>
          <p:spPr>
            <a:xfrm>
              <a:off x="1122279" y="1443640"/>
              <a:ext cx="4343400" cy="530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클래스 메소드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60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A2CB37-E667-4D5D-A2A7-6FCDB527F9EA}"/>
              </a:ext>
            </a:extLst>
          </p:cNvPr>
          <p:cNvGrpSpPr/>
          <p:nvPr/>
        </p:nvGrpSpPr>
        <p:grpSpPr>
          <a:xfrm>
            <a:off x="158427" y="376314"/>
            <a:ext cx="18202366" cy="7586586"/>
            <a:chOff x="158427" y="376314"/>
            <a:chExt cx="18202366" cy="758658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063158" y="637116"/>
              <a:ext cx="17297635" cy="622842"/>
              <a:chOff x="1063158" y="637116"/>
              <a:chExt cx="17297635" cy="62284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63158" y="637116"/>
                <a:ext cx="17297635" cy="622842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521621" y="751674"/>
              <a:ext cx="4494991" cy="81617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클래스, 메소드 리스트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2695" y="376314"/>
                <a:ext cx="859607" cy="103016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511511" y="719270"/>
              <a:ext cx="551647" cy="2151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82105" y="846012"/>
              <a:ext cx="600658" cy="75450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04</a:t>
              </a:r>
              <a:endParaRPr 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4C7516-F7D7-42EB-9762-D230DA6D34CC}"/>
                </a:ext>
              </a:extLst>
            </p:cNvPr>
            <p:cNvSpPr/>
            <p:nvPr/>
          </p:nvSpPr>
          <p:spPr>
            <a:xfrm>
              <a:off x="1122279" y="1443640"/>
              <a:ext cx="4343400" cy="530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클래스 메소드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D247F1-5DFB-41E4-8EF4-27E8864B9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427" y="2475163"/>
              <a:ext cx="17942544" cy="251593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8C4BC1-7B7A-45E0-B458-B10E06304F8D}"/>
                </a:ext>
              </a:extLst>
            </p:cNvPr>
            <p:cNvSpPr/>
            <p:nvPr/>
          </p:nvSpPr>
          <p:spPr>
            <a:xfrm>
              <a:off x="1122279" y="5162107"/>
              <a:ext cx="4343400" cy="530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메인 클래스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AD46A26-4FC7-4339-AA74-B6EC99166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428" y="5849117"/>
              <a:ext cx="17942544" cy="2113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348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4E379CB-9887-48CF-97D8-FDAA8E448951}"/>
              </a:ext>
            </a:extLst>
          </p:cNvPr>
          <p:cNvGrpSpPr/>
          <p:nvPr/>
        </p:nvGrpSpPr>
        <p:grpSpPr>
          <a:xfrm>
            <a:off x="3141367" y="4217276"/>
            <a:ext cx="10002484" cy="1877276"/>
            <a:chOff x="3141367" y="4217276"/>
            <a:chExt cx="10002484" cy="1877276"/>
          </a:xfrm>
        </p:grpSpPr>
        <p:sp>
          <p:nvSpPr>
            <p:cNvPr id="2" name="Object 2"/>
            <p:cNvSpPr txBox="1"/>
            <p:nvPr/>
          </p:nvSpPr>
          <p:spPr>
            <a:xfrm>
              <a:off x="3141367" y="4217276"/>
              <a:ext cx="10002484" cy="187727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8200" kern="0" spc="-300" dirty="0">
                  <a:solidFill>
                    <a:srgbClr val="2FA599"/>
                  </a:solidFill>
                  <a:latin typeface="G마켓 산스 Bold" pitchFamily="34" charset="0"/>
                  <a:cs typeface="G마켓 산스 Bold" pitchFamily="34" charset="0"/>
                </a:rPr>
                <a:t>Thank</a:t>
              </a:r>
              <a:r>
                <a:rPr lang="en-US" sz="8200" kern="0" spc="-300" dirty="0">
                  <a:solidFill>
                    <a:srgbClr val="1C2F69"/>
                  </a:solidFill>
                  <a:latin typeface="G마켓 산스 Bold" pitchFamily="34" charset="0"/>
                  <a:cs typeface="G마켓 산스 Bold" pitchFamily="34" charset="0"/>
                </a:rPr>
                <a:t> You!</a:t>
              </a:r>
              <a:endParaRPr lang="en-US" dirty="0"/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5956770" y="5415275"/>
              <a:ext cx="6372173" cy="493714"/>
              <a:chOff x="5956770" y="5415275"/>
              <a:chExt cx="6372173" cy="493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956770" y="5415275"/>
                <a:ext cx="6372173" cy="493714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12328944" y="4936710"/>
              <a:ext cx="719110" cy="798125"/>
              <a:chOff x="12328944" y="4936710"/>
              <a:chExt cx="719110" cy="79812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328944" y="4936710"/>
                <a:ext cx="719110" cy="79812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8F9FDBE-DD06-445C-911F-7FA84D90EC85}"/>
              </a:ext>
            </a:extLst>
          </p:cNvPr>
          <p:cNvGrpSpPr/>
          <p:nvPr/>
        </p:nvGrpSpPr>
        <p:grpSpPr>
          <a:xfrm>
            <a:off x="1140815" y="1440898"/>
            <a:ext cx="16016404" cy="6021944"/>
            <a:chOff x="1140815" y="1440898"/>
            <a:chExt cx="16016404" cy="6021944"/>
          </a:xfrm>
        </p:grpSpPr>
        <p:sp>
          <p:nvSpPr>
            <p:cNvPr id="2" name="Object 2"/>
            <p:cNvSpPr txBox="1"/>
            <p:nvPr/>
          </p:nvSpPr>
          <p:spPr>
            <a:xfrm>
              <a:off x="6911566" y="1440898"/>
              <a:ext cx="6693873" cy="157553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900" kern="0" spc="-300" dirty="0">
                  <a:solidFill>
                    <a:srgbClr val="1C2F69"/>
                  </a:solidFill>
                  <a:latin typeface="G마켓 산스 Bold" pitchFamily="34" charset="0"/>
                  <a:cs typeface="G마켓 산스 Bold" pitchFamily="34" charset="0"/>
                </a:rPr>
                <a:t>Contents</a:t>
              </a:r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140815" y="6646674"/>
              <a:ext cx="4494991" cy="7268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E3401F"/>
                  </a:solidFill>
                  <a:latin typeface="G마켓 산스 Bold" pitchFamily="34" charset="0"/>
                  <a:cs typeface="G마켓 산스 Bold" pitchFamily="34" charset="0"/>
                </a:rPr>
                <a:t>프로젝트 개요/구상</a:t>
              </a:r>
              <a:endParaRPr lang="en-US" dirty="0"/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2246977" y="3437184"/>
              <a:ext cx="2282669" cy="2735570"/>
              <a:chOff x="2246977" y="3437184"/>
              <a:chExt cx="2282669" cy="2735570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46977" y="3437184"/>
                <a:ext cx="2282669" cy="2735570"/>
              </a:xfrm>
              <a:prstGeom prst="rect">
                <a:avLst/>
              </a:prstGeom>
            </p:spPr>
          </p:pic>
        </p:grpSp>
        <p:sp>
          <p:nvSpPr>
            <p:cNvPr id="7" name="Object 7"/>
            <p:cNvSpPr txBox="1"/>
            <p:nvPr/>
          </p:nvSpPr>
          <p:spPr>
            <a:xfrm>
              <a:off x="2509379" y="4347896"/>
              <a:ext cx="1464887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542435" y="4684457"/>
              <a:ext cx="1409794" cy="16256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100" kern="0" spc="-3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01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929807" y="6959800"/>
              <a:ext cx="2917009" cy="326400"/>
              <a:chOff x="1929807" y="6959800"/>
              <a:chExt cx="2917009" cy="32640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29807" y="6959800"/>
                <a:ext cx="2917009" cy="326400"/>
              </a:xfrm>
              <a:prstGeom prst="rect">
                <a:avLst/>
              </a:prstGeom>
            </p:spPr>
          </p:pic>
        </p:grpSp>
        <p:sp>
          <p:nvSpPr>
            <p:cNvPr id="12" name="Object 12"/>
            <p:cNvSpPr txBox="1"/>
            <p:nvPr/>
          </p:nvSpPr>
          <p:spPr>
            <a:xfrm>
              <a:off x="4978997" y="6646672"/>
              <a:ext cx="4494991" cy="81617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2FA599"/>
                  </a:solidFill>
                  <a:latin typeface="G마켓 산스 Bold" pitchFamily="34" charset="0"/>
                  <a:cs typeface="G마켓 산스 Bold" pitchFamily="34" charset="0"/>
                </a:rPr>
                <a:t>요구사항명세서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6083341" y="3437184"/>
              <a:ext cx="2282669" cy="2735570"/>
              <a:chOff x="6083341" y="3437184"/>
              <a:chExt cx="2282669" cy="273557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83341" y="3437184"/>
                <a:ext cx="2282669" cy="273557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6345743" y="4347896"/>
              <a:ext cx="1464887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193949" y="4684457"/>
              <a:ext cx="1749539" cy="16256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100" kern="0" spc="-3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02</a:t>
              </a:r>
              <a:endParaRPr lang="en-US" dirty="0"/>
            </a:p>
          </p:txBody>
        </p:sp>
        <p:grpSp>
          <p:nvGrpSpPr>
            <p:cNvPr id="1004" name="그룹 1004"/>
            <p:cNvGrpSpPr/>
            <p:nvPr/>
          </p:nvGrpSpPr>
          <p:grpSpPr>
            <a:xfrm>
              <a:off x="5769363" y="6959800"/>
              <a:ext cx="2910624" cy="326400"/>
              <a:chOff x="5769363" y="6959800"/>
              <a:chExt cx="2910624" cy="32640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69363" y="6959800"/>
                <a:ext cx="2910624" cy="326400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8885657" y="6647245"/>
              <a:ext cx="4494991" cy="7268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358A3C"/>
                  </a:solidFill>
                  <a:latin typeface="G마켓 산스 Bold" pitchFamily="34" charset="0"/>
                  <a:cs typeface="G마켓 산스 Bold" pitchFamily="34" charset="0"/>
                </a:rPr>
                <a:t>기능명세서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9919704" y="3437184"/>
              <a:ext cx="2282669" cy="2735570"/>
              <a:chOff x="9919704" y="3437184"/>
              <a:chExt cx="2282669" cy="273557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19704" y="3437184"/>
                <a:ext cx="2282669" cy="2735570"/>
              </a:xfrm>
              <a:prstGeom prst="rect">
                <a:avLst/>
              </a:prstGeom>
            </p:spPr>
          </p:pic>
        </p:grpSp>
        <p:sp>
          <p:nvSpPr>
            <p:cNvPr id="25" name="Object 25"/>
            <p:cNvSpPr txBox="1"/>
            <p:nvPr/>
          </p:nvSpPr>
          <p:spPr>
            <a:xfrm>
              <a:off x="10182107" y="4347896"/>
              <a:ext cx="1464887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0015464" y="4684457"/>
              <a:ext cx="1741729" cy="16256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100" kern="0" spc="-3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03</a:t>
              </a:r>
              <a:endParaRPr lang="en-US" dirty="0"/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9597246" y="6959800"/>
              <a:ext cx="2927586" cy="326400"/>
              <a:chOff x="9597246" y="6959800"/>
              <a:chExt cx="2927586" cy="32640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597246" y="6959800"/>
                <a:ext cx="2927586" cy="326400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12662228" y="6663946"/>
              <a:ext cx="4494991" cy="7268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B352"/>
                  </a:solidFill>
                  <a:latin typeface="G마켓 산스 Bold" pitchFamily="34" charset="0"/>
                  <a:cs typeface="G마켓 산스 Bold" pitchFamily="34" charset="0"/>
                </a:rPr>
                <a:t>클래스, 메소드 리스트</a:t>
              </a:r>
              <a:endParaRPr lang="en-US" dirty="0"/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13756068" y="3437184"/>
              <a:ext cx="2282669" cy="2735570"/>
              <a:chOff x="13756068" y="3437184"/>
              <a:chExt cx="2282669" cy="273557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756068" y="3437184"/>
                <a:ext cx="2282669" cy="2735570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14018471" y="4347896"/>
              <a:ext cx="1464887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3849286" y="4684457"/>
              <a:ext cx="1741190" cy="16256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100" kern="0" spc="-3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04</a:t>
              </a:r>
              <a:endParaRPr lang="en-US" dirty="0"/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13438898" y="6959800"/>
              <a:ext cx="2917009" cy="326400"/>
              <a:chOff x="13438898" y="6959800"/>
              <a:chExt cx="2917009" cy="32640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438898" y="6959800"/>
                <a:ext cx="2917009" cy="3264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B22835-2CD3-442E-AA57-FDE621E88677}"/>
              </a:ext>
            </a:extLst>
          </p:cNvPr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2478510" y="832640"/>
              <a:ext cx="13328695" cy="8660186"/>
              <a:chOff x="2478510" y="832640"/>
              <a:chExt cx="13328695" cy="8660186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78510" y="832640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9220200" y="4037467"/>
              <a:ext cx="5404405" cy="278459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5300" kern="0" spc="-500" dirty="0">
                  <a:solidFill>
                    <a:srgbClr val="E3401F"/>
                  </a:solidFill>
                  <a:latin typeface="G마켓 산스 Bold" pitchFamily="34" charset="0"/>
                  <a:cs typeface="G마켓 산스 Bold" pitchFamily="34" charset="0"/>
                </a:rPr>
                <a:t>프로젝트</a:t>
              </a:r>
            </a:p>
            <a:p>
              <a:pPr algn="ctr"/>
              <a:r>
                <a:rPr lang="en-US" sz="5300" kern="0" spc="-500" dirty="0">
                  <a:solidFill>
                    <a:srgbClr val="E3401F"/>
                  </a:solidFill>
                  <a:latin typeface="G마켓 산스 Bold" pitchFamily="34" charset="0"/>
                  <a:cs typeface="G마켓 산스 Bold" pitchFamily="34" charset="0"/>
                </a:rPr>
                <a:t>개요/구상</a:t>
              </a:r>
              <a:endParaRPr lang="en-US"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348633" y="3590751"/>
              <a:ext cx="2799784" cy="109212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800" kern="0" spc="-2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411812" y="4234009"/>
              <a:ext cx="2694487" cy="31070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3600" kern="0" spc="-5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01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1585495" y="3085127"/>
              <a:ext cx="642398" cy="581466"/>
              <a:chOff x="11585495" y="3085127"/>
              <a:chExt cx="642398" cy="58146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585495" y="3085127"/>
                <a:ext cx="642398" cy="58146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585495" y="6027470"/>
              <a:ext cx="642398" cy="581466"/>
              <a:chOff x="11585495" y="6027470"/>
              <a:chExt cx="642398" cy="58146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85495" y="6027470"/>
                <a:ext cx="642398" cy="58146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CDDCED-521E-470A-8275-434A34B83A4E}"/>
              </a:ext>
            </a:extLst>
          </p:cNvPr>
          <p:cNvGrpSpPr/>
          <p:nvPr/>
        </p:nvGrpSpPr>
        <p:grpSpPr>
          <a:xfrm>
            <a:off x="304800" y="376314"/>
            <a:ext cx="18055993" cy="7523809"/>
            <a:chOff x="304800" y="376314"/>
            <a:chExt cx="18055993" cy="7523809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063158" y="637116"/>
              <a:ext cx="17297635" cy="622842"/>
              <a:chOff x="1063158" y="637116"/>
              <a:chExt cx="17297635" cy="62284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63158" y="637116"/>
                <a:ext cx="17297635" cy="622842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521621" y="751674"/>
              <a:ext cx="4494991" cy="81617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프로젝트 개요/구상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2695" y="376314"/>
                <a:ext cx="859607" cy="103016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511511" y="719270"/>
              <a:ext cx="551647" cy="2151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23959" y="846012"/>
              <a:ext cx="530900" cy="61218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01</a:t>
              </a:r>
              <a:endParaRPr lang="en-US" dirty="0"/>
            </a:p>
          </p:txBody>
        </p:sp>
        <p:pic>
          <p:nvPicPr>
            <p:cNvPr id="13" name="Object 2">
              <a:extLst>
                <a:ext uri="{FF2B5EF4-FFF2-40B4-BE49-F238E27FC236}">
                  <a16:creationId xmlns:a16="http://schemas.microsoft.com/office/drawing/2014/main" id="{220D247F-083E-4925-8F7C-8166A36BE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1195306"/>
              <a:ext cx="3837179" cy="341479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0524C259-7B7C-455E-BD1D-9BDE2985ADD1}"/>
                </a:ext>
              </a:extLst>
            </p:cNvPr>
            <p:cNvSpPr txBox="1"/>
            <p:nvPr/>
          </p:nvSpPr>
          <p:spPr>
            <a:xfrm>
              <a:off x="660174" y="2349674"/>
              <a:ext cx="2895600" cy="15746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4400" kern="0" spc="-600" dirty="0">
                  <a:solidFill>
                    <a:srgbClr val="1C2F69"/>
                  </a:solidFill>
                  <a:latin typeface="G마켓 산스 Bold" pitchFamily="34" charset="0"/>
                </a:rPr>
                <a:t>프로젝트</a:t>
              </a:r>
              <a:endParaRPr lang="en-US" altLang="ko-KR" sz="4400" kern="0" spc="-600" dirty="0">
                <a:solidFill>
                  <a:srgbClr val="1C2F69"/>
                </a:solidFill>
                <a:latin typeface="G마켓 산스 Bold" pitchFamily="34" charset="0"/>
              </a:endParaRPr>
            </a:p>
            <a:p>
              <a:pPr algn="ctr"/>
              <a:r>
                <a:rPr lang="ko-KR" altLang="en-US" sz="4400" kern="0" spc="-600" dirty="0">
                  <a:solidFill>
                    <a:srgbClr val="1C2F69"/>
                  </a:solidFill>
                  <a:latin typeface="G마켓 산스 Bold" pitchFamily="34" charset="0"/>
                </a:rPr>
                <a:t>개요</a:t>
              </a:r>
              <a:endParaRPr lang="en-US" sz="4400" dirty="0"/>
            </a:p>
          </p:txBody>
        </p:sp>
        <p:pic>
          <p:nvPicPr>
            <p:cNvPr id="15" name="Object 27">
              <a:extLst>
                <a:ext uri="{FF2B5EF4-FFF2-40B4-BE49-F238E27FC236}">
                  <a16:creationId xmlns:a16="http://schemas.microsoft.com/office/drawing/2014/main" id="{028686A5-0011-4A32-BF6E-804C96ED5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416" y="1989519"/>
              <a:ext cx="399835" cy="369872"/>
            </a:xfrm>
            <a:prstGeom prst="rect">
              <a:avLst/>
            </a:prstGeom>
          </p:spPr>
        </p:pic>
        <p:pic>
          <p:nvPicPr>
            <p:cNvPr id="16" name="Object 30">
              <a:extLst>
                <a:ext uri="{FF2B5EF4-FFF2-40B4-BE49-F238E27FC236}">
                  <a16:creationId xmlns:a16="http://schemas.microsoft.com/office/drawing/2014/main" id="{1E25CDC4-C0FD-41DD-9A87-602CAFA9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5966" y="3372172"/>
              <a:ext cx="408852" cy="37511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3E0A601-C94E-42F0-853C-B1C95A421082}"/>
                </a:ext>
              </a:extLst>
            </p:cNvPr>
            <p:cNvSpPr/>
            <p:nvPr/>
          </p:nvSpPr>
          <p:spPr>
            <a:xfrm>
              <a:off x="4129263" y="2207341"/>
              <a:ext cx="10029473" cy="5692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2800" dirty="0">
                  <a:solidFill>
                    <a:schemeClr val="tx1"/>
                  </a:solidFill>
                </a:rPr>
                <a:t>지금까지 수업시간에 배운 것들을 활용해 초기구상부터 클래스</a:t>
              </a:r>
              <a:r>
                <a:rPr lang="en-US" altLang="ko-KR" sz="2800" dirty="0">
                  <a:solidFill>
                    <a:schemeClr val="tx1"/>
                  </a:solidFill>
                </a:rPr>
                <a:t>, </a:t>
              </a:r>
              <a:r>
                <a:rPr lang="ko-KR" altLang="en-US" sz="2800" dirty="0">
                  <a:solidFill>
                    <a:schemeClr val="tx1"/>
                  </a:solidFill>
                </a:rPr>
                <a:t>메소드 구현까지 본인만의 도서관 프로그램을 구성해본다</a:t>
              </a:r>
              <a:r>
                <a:rPr lang="en-US" altLang="ko-KR" sz="2800" dirty="0">
                  <a:solidFill>
                    <a:schemeClr val="tx1"/>
                  </a:solidFill>
                </a:rPr>
                <a:t>.</a:t>
              </a:r>
              <a:r>
                <a:rPr lang="ko-KR" altLang="en-US" sz="2800" dirty="0">
                  <a:solidFill>
                    <a:schemeClr val="tx1"/>
                  </a:solidFill>
                </a:rPr>
                <a:t>  </a:t>
              </a:r>
              <a:endParaRPr lang="en-US" altLang="ko-KR" sz="2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410ADE-B27E-4442-8990-F31CB80A7FF8}"/>
              </a:ext>
            </a:extLst>
          </p:cNvPr>
          <p:cNvGrpSpPr/>
          <p:nvPr/>
        </p:nvGrpSpPr>
        <p:grpSpPr>
          <a:xfrm>
            <a:off x="201421" y="376314"/>
            <a:ext cx="18159372" cy="9697968"/>
            <a:chOff x="201421" y="376314"/>
            <a:chExt cx="18159372" cy="9697968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201421" y="1347706"/>
              <a:ext cx="3837179" cy="3414794"/>
              <a:chOff x="1420620" y="2255901"/>
              <a:chExt cx="6171429" cy="6171429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20620" y="2255901"/>
                <a:ext cx="6171429" cy="6171429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1063158" y="637116"/>
              <a:ext cx="17297635" cy="622842"/>
              <a:chOff x="1063158" y="637116"/>
              <a:chExt cx="17297635" cy="622842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3158" y="637116"/>
                <a:ext cx="17297635" cy="622842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21621" y="751674"/>
              <a:ext cx="4494991" cy="7268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프로젝트 개요/구상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2695" y="376314"/>
                <a:ext cx="859607" cy="1030160"/>
              </a:xfrm>
              <a:prstGeom prst="rect">
                <a:avLst/>
              </a:prstGeom>
            </p:spPr>
          </p:pic>
        </p:grpSp>
        <p:sp>
          <p:nvSpPr>
            <p:cNvPr id="12" name="Object 12"/>
            <p:cNvSpPr txBox="1"/>
            <p:nvPr/>
          </p:nvSpPr>
          <p:spPr>
            <a:xfrm>
              <a:off x="511511" y="719270"/>
              <a:ext cx="551647" cy="2151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23959" y="846012"/>
              <a:ext cx="530900" cy="61218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01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25362" y="2578274"/>
              <a:ext cx="2895600" cy="76668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400" kern="0" spc="-600" dirty="0">
                  <a:solidFill>
                    <a:srgbClr val="1C2F69"/>
                  </a:solidFill>
                  <a:latin typeface="G마켓 산스 Bold" pitchFamily="34" charset="0"/>
                  <a:cs typeface="G마켓 산스 Bold" pitchFamily="34" charset="0"/>
                </a:rPr>
                <a:t>초기구상도</a:t>
              </a:r>
              <a:endParaRPr lang="en-US" sz="4400" dirty="0"/>
            </a:p>
          </p:txBody>
        </p:sp>
        <p:grpSp>
          <p:nvGrpSpPr>
            <p:cNvPr id="1004" name="그룹 1004"/>
            <p:cNvGrpSpPr/>
            <p:nvPr/>
          </p:nvGrpSpPr>
          <p:grpSpPr>
            <a:xfrm>
              <a:off x="8826258" y="2305590"/>
              <a:ext cx="633198" cy="2671304"/>
              <a:chOff x="8826258" y="2305590"/>
              <a:chExt cx="633198" cy="26713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26258" y="2305590"/>
                <a:ext cx="633198" cy="267130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072897" y="2305590"/>
              <a:ext cx="633198" cy="2671304"/>
              <a:chOff x="16072897" y="2305590"/>
              <a:chExt cx="633198" cy="267130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072897" y="2305590"/>
                <a:ext cx="633198" cy="267130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826258" y="6743700"/>
              <a:ext cx="633198" cy="2671304"/>
              <a:chOff x="8826258" y="5873029"/>
              <a:chExt cx="633198" cy="267130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826258" y="5873029"/>
                <a:ext cx="633198" cy="267130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072897" y="6743700"/>
              <a:ext cx="633198" cy="2671304"/>
              <a:chOff x="16072897" y="5873029"/>
              <a:chExt cx="633198" cy="267130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072897" y="5873029"/>
                <a:ext cx="633198" cy="267130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9864" y="2142267"/>
              <a:ext cx="399835" cy="369872"/>
              <a:chOff x="1848888" y="2749645"/>
              <a:chExt cx="684547" cy="61961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48888" y="2749645"/>
                <a:ext cx="684547" cy="61961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275966" y="3223533"/>
              <a:ext cx="408852" cy="375115"/>
              <a:chOff x="6982548" y="6071786"/>
              <a:chExt cx="684547" cy="61961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982548" y="6071786"/>
                <a:ext cx="684547" cy="619618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57E713A-1801-44BF-8B7F-0A4D91C5B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53599" y="1350954"/>
              <a:ext cx="6171429" cy="459969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F5B208-8D72-4CC2-8FDD-E86F51F82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459456" y="6273666"/>
              <a:ext cx="6613441" cy="36315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5537B55-7BCE-4064-9122-B2A8A054D48B}"/>
                </a:ext>
              </a:extLst>
            </p:cNvPr>
            <p:cNvSpPr/>
            <p:nvPr/>
          </p:nvSpPr>
          <p:spPr>
            <a:xfrm>
              <a:off x="3991327" y="4381500"/>
              <a:ext cx="4201733" cy="5692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클래스 구성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interface : Library</a:t>
              </a:r>
            </a:p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abstract class : Member</a:t>
              </a:r>
            </a:p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Class : User, Manager, Book</a:t>
              </a:r>
            </a:p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Main Class : </a:t>
              </a:r>
              <a:r>
                <a:rPr lang="en-US" altLang="ko-KR" sz="2800" dirty="0" err="1">
                  <a:solidFill>
                    <a:schemeClr val="tx1"/>
                  </a:solidFill>
                </a:rPr>
                <a:t>LibraryMain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algn="just"/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메뉴구성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도서검색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도서신청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대출</a:t>
              </a:r>
              <a:r>
                <a:rPr lang="en-US" altLang="ko-KR" sz="2800" dirty="0">
                  <a:solidFill>
                    <a:schemeClr val="tx1"/>
                  </a:solidFill>
                </a:rPr>
                <a:t>/</a:t>
              </a:r>
              <a:r>
                <a:rPr lang="ko-KR" altLang="en-US" sz="2800" dirty="0">
                  <a:solidFill>
                    <a:schemeClr val="tx1"/>
                  </a:solidFill>
                </a:rPr>
                <a:t>반납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en-US" altLang="ko-KR" sz="2800" dirty="0">
                  <a:solidFill>
                    <a:schemeClr val="tx1"/>
                  </a:solidFill>
                </a:rPr>
                <a:t>My Library </a:t>
              </a:r>
              <a:r>
                <a:rPr lang="ko-KR" altLang="en-US" sz="2800" dirty="0">
                  <a:solidFill>
                    <a:schemeClr val="tx1"/>
                  </a:solidFill>
                </a:rPr>
                <a:t>정보수정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로그아웃</a:t>
              </a:r>
              <a:r>
                <a:rPr lang="en-US" altLang="ko-KR" sz="2800" dirty="0">
                  <a:solidFill>
                    <a:schemeClr val="tx1"/>
                  </a:solidFill>
                </a:rPr>
                <a:t> 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B4874E-C5A4-4BA0-B183-231DB59B6536}"/>
              </a:ext>
            </a:extLst>
          </p:cNvPr>
          <p:cNvGrpSpPr/>
          <p:nvPr/>
        </p:nvGrpSpPr>
        <p:grpSpPr>
          <a:xfrm>
            <a:off x="201421" y="376314"/>
            <a:ext cx="18159372" cy="9482391"/>
            <a:chOff x="201421" y="376314"/>
            <a:chExt cx="18159372" cy="948239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410ADE-B27E-4442-8990-F31CB80A7FF8}"/>
                </a:ext>
              </a:extLst>
            </p:cNvPr>
            <p:cNvGrpSpPr/>
            <p:nvPr/>
          </p:nvGrpSpPr>
          <p:grpSpPr>
            <a:xfrm>
              <a:off x="201421" y="376314"/>
              <a:ext cx="18159372" cy="9038690"/>
              <a:chOff x="201421" y="376314"/>
              <a:chExt cx="18159372" cy="9038690"/>
            </a:xfrm>
          </p:grpSpPr>
          <p:grpSp>
            <p:nvGrpSpPr>
              <p:cNvPr id="1001" name="그룹 1001"/>
              <p:cNvGrpSpPr/>
              <p:nvPr/>
            </p:nvGrpSpPr>
            <p:grpSpPr>
              <a:xfrm>
                <a:off x="201421" y="1347706"/>
                <a:ext cx="3837179" cy="3414794"/>
                <a:chOff x="1420620" y="2255901"/>
                <a:chExt cx="6171429" cy="6171429"/>
              </a:xfrm>
            </p:grpSpPr>
            <p:pic>
              <p:nvPicPr>
                <p:cNvPr id="3" name="Object 2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20620" y="2255901"/>
                  <a:ext cx="6171429" cy="6171429"/>
                </a:xfrm>
                <a:prstGeom prst="rect">
                  <a:avLst/>
                </a:prstGeom>
              </p:spPr>
            </p:pic>
          </p:grpSp>
          <p:grpSp>
            <p:nvGrpSpPr>
              <p:cNvPr id="1002" name="그룹 1002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63158" y="637116"/>
                  <a:ext cx="17297635" cy="622842"/>
                </a:xfrm>
                <a:prstGeom prst="rect">
                  <a:avLst/>
                </a:prstGeom>
              </p:spPr>
            </p:pic>
          </p:grpSp>
          <p:sp>
            <p:nvSpPr>
              <p:cNvPr id="8" name="Object 8"/>
              <p:cNvSpPr txBox="1"/>
              <p:nvPr/>
            </p:nvSpPr>
            <p:spPr>
              <a:xfrm>
                <a:off x="521621" y="751674"/>
                <a:ext cx="4494991" cy="726886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2500" kern="0" spc="-100" dirty="0">
                    <a:solidFill>
                      <a:srgbClr val="FFFFFF"/>
                    </a:solidFill>
                    <a:latin typeface="G마켓 산스 Bold" pitchFamily="34" charset="0"/>
                    <a:cs typeface="G마켓 산스 Bold" pitchFamily="34" charset="0"/>
                  </a:rPr>
                  <a:t>프로젝트 개요/구상</a:t>
                </a:r>
                <a:endParaRPr lang="en-US" dirty="0"/>
              </a:p>
            </p:txBody>
          </p:sp>
          <p:grpSp>
            <p:nvGrpSpPr>
              <p:cNvPr id="1003" name="그룹 1003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12695" y="376314"/>
                  <a:ext cx="859607" cy="1030160"/>
                </a:xfrm>
                <a:prstGeom prst="rect">
                  <a:avLst/>
                </a:prstGeom>
              </p:spPr>
            </p:pic>
          </p:grpSp>
          <p:sp>
            <p:nvSpPr>
              <p:cNvPr id="12" name="Object 12"/>
              <p:cNvSpPr txBox="1"/>
              <p:nvPr/>
            </p:nvSpPr>
            <p:spPr>
              <a:xfrm>
                <a:off x="511511" y="719270"/>
                <a:ext cx="551647" cy="215183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900" dirty="0">
                    <a:solidFill>
                      <a:srgbClr val="FFFFFF"/>
                    </a:solidFill>
                    <a:latin typeface="G마켓 산스 Bold" pitchFamily="34" charset="0"/>
                    <a:cs typeface="G마켓 산스 Bold" pitchFamily="34" charset="0"/>
                  </a:rPr>
                  <a:t>PART</a:t>
                </a:r>
                <a:endParaRPr lang="en-US" dirty="0"/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523959" y="846012"/>
                <a:ext cx="530900" cy="612189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2700" kern="0" spc="-100" dirty="0">
                    <a:solidFill>
                      <a:srgbClr val="FFFFFF"/>
                    </a:solidFill>
                    <a:latin typeface="G마켓 산스 Bold" pitchFamily="34" charset="0"/>
                    <a:cs typeface="G마켓 산스 Bold" pitchFamily="34" charset="0"/>
                  </a:rPr>
                  <a:t>01</a:t>
                </a:r>
                <a:endParaRPr lang="en-US" dirty="0"/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625362" y="2578274"/>
                <a:ext cx="2895600" cy="766682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ko-KR" altLang="en-US" sz="4400" kern="0" spc="-600" dirty="0">
                    <a:solidFill>
                      <a:srgbClr val="1C2F69"/>
                    </a:solidFill>
                    <a:latin typeface="G마켓 산스 Bold" pitchFamily="34" charset="0"/>
                  </a:rPr>
                  <a:t>결과물</a:t>
                </a:r>
                <a:endParaRPr lang="en-US" sz="4400" dirty="0"/>
              </a:p>
            </p:txBody>
          </p:sp>
          <p:grpSp>
            <p:nvGrpSpPr>
              <p:cNvPr id="1004" name="그룹 1004"/>
              <p:cNvGrpSpPr/>
              <p:nvPr/>
            </p:nvGrpSpPr>
            <p:grpSpPr>
              <a:xfrm>
                <a:off x="8826258" y="2305590"/>
                <a:ext cx="633198" cy="2671304"/>
                <a:chOff x="8826258" y="2305590"/>
                <a:chExt cx="633198" cy="2671304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8826258" y="2305590"/>
                  <a:ext cx="633198" cy="2671304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6969002" y="2305590"/>
                <a:ext cx="633198" cy="2671304"/>
                <a:chOff x="16969002" y="2305590"/>
                <a:chExt cx="633198" cy="2671304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6969002" y="2305590"/>
                  <a:ext cx="633198" cy="2671304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8826258" y="6743700"/>
                <a:ext cx="633198" cy="2671304"/>
                <a:chOff x="8826258" y="5873029"/>
                <a:chExt cx="633198" cy="2671304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826258" y="5873029"/>
                  <a:ext cx="633198" cy="2671304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6969002" y="6743700"/>
                <a:ext cx="633198" cy="2671304"/>
                <a:chOff x="16969002" y="5873029"/>
                <a:chExt cx="633198" cy="2671304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969002" y="5873029"/>
                  <a:ext cx="633198" cy="2671304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269864" y="2142267"/>
                <a:ext cx="399835" cy="369872"/>
                <a:chOff x="1848888" y="2749645"/>
                <a:chExt cx="684547" cy="619618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848888" y="2749645"/>
                  <a:ext cx="684547" cy="619618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3275966" y="3223533"/>
                <a:ext cx="408852" cy="375115"/>
                <a:chOff x="6982548" y="6071786"/>
                <a:chExt cx="684547" cy="619618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982548" y="6071786"/>
                  <a:ext cx="684547" cy="619618"/>
                </a:xfrm>
                <a:prstGeom prst="rect">
                  <a:avLst/>
                </a:prstGeom>
              </p:spPr>
            </p:pic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5537B55-7BCE-4064-9122-B2A8A054D48B}"/>
                  </a:ext>
                </a:extLst>
              </p:cNvPr>
              <p:cNvSpPr/>
              <p:nvPr/>
            </p:nvSpPr>
            <p:spPr>
              <a:xfrm>
                <a:off x="3720652" y="1725084"/>
                <a:ext cx="5305073" cy="2514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2800" dirty="0">
                    <a:solidFill>
                      <a:schemeClr val="tx1"/>
                    </a:solidFill>
                  </a:rPr>
                  <a:t>클래스 구성</a:t>
                </a:r>
                <a:r>
                  <a:rPr lang="en-US" altLang="ko-KR" sz="2800" dirty="0">
                    <a:solidFill>
                      <a:schemeClr val="tx1"/>
                    </a:solidFill>
                  </a:rPr>
                  <a:t>&gt;</a:t>
                </a:r>
              </a:p>
              <a:p>
                <a:pPr algn="just"/>
                <a:r>
                  <a:rPr lang="en-US" altLang="ko-KR" sz="2800" dirty="0">
                    <a:solidFill>
                      <a:schemeClr val="tx1"/>
                    </a:solidFill>
                  </a:rPr>
                  <a:t>interface : Library, Book, Member</a:t>
                </a:r>
              </a:p>
              <a:p>
                <a:pPr algn="just"/>
                <a:r>
                  <a:rPr lang="en-US" altLang="ko-KR" sz="2800" dirty="0">
                    <a:solidFill>
                      <a:schemeClr val="tx1"/>
                    </a:solidFill>
                  </a:rPr>
                  <a:t>Class : </a:t>
                </a:r>
                <a:r>
                  <a:rPr lang="en-US" altLang="ko-KR" sz="2800" dirty="0" err="1">
                    <a:solidFill>
                      <a:schemeClr val="tx1"/>
                    </a:solidFill>
                  </a:rPr>
                  <a:t>BookData</a:t>
                </a:r>
                <a:r>
                  <a:rPr lang="en-US" altLang="ko-KR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800" dirty="0" err="1">
                    <a:solidFill>
                      <a:schemeClr val="tx1"/>
                    </a:solidFill>
                  </a:rPr>
                  <a:t>ManagerData</a:t>
                </a:r>
                <a:r>
                  <a:rPr lang="en-US" altLang="ko-KR" sz="28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just"/>
                <a:r>
                  <a:rPr lang="en-US" altLang="ko-KR" sz="2800" dirty="0">
                    <a:solidFill>
                      <a:schemeClr val="tx1"/>
                    </a:solidFill>
                  </a:rPr>
                  <a:t>            </a:t>
                </a:r>
                <a:r>
                  <a:rPr lang="en-US" altLang="ko-KR" sz="2800" dirty="0" err="1">
                    <a:solidFill>
                      <a:schemeClr val="tx1"/>
                    </a:solidFill>
                  </a:rPr>
                  <a:t>BookInfo</a:t>
                </a:r>
                <a:r>
                  <a:rPr lang="en-US" altLang="ko-KR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800" dirty="0" err="1">
                    <a:solidFill>
                      <a:schemeClr val="tx1"/>
                    </a:solidFill>
                  </a:rPr>
                  <a:t>ManagerInfo</a:t>
                </a:r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/>
                    </a:solidFill>
                  </a:rPr>
                  <a:t>Main Class : </a:t>
                </a:r>
                <a:r>
                  <a:rPr lang="en-US" altLang="ko-KR" sz="2800" dirty="0" err="1">
                    <a:solidFill>
                      <a:schemeClr val="tx1"/>
                    </a:solidFill>
                  </a:rPr>
                  <a:t>LibraryMain</a:t>
                </a:r>
                <a:endParaRPr lang="en-US" altLang="ko-KR" sz="28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040D17-7F79-4DAA-993D-C073C6CC1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34603" y="1745144"/>
              <a:ext cx="2971997" cy="370700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BE1A3DE-23B6-46CF-AF70-758A8E74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2654" y="5937337"/>
              <a:ext cx="6493504" cy="3921368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EF4397A-43A7-4160-933D-ECFC3DA81739}"/>
                </a:ext>
              </a:extLst>
            </p:cNvPr>
            <p:cNvSpPr/>
            <p:nvPr/>
          </p:nvSpPr>
          <p:spPr>
            <a:xfrm>
              <a:off x="412695" y="4762500"/>
              <a:ext cx="9417105" cy="4911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메뉴 구성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사용자메뉴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					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관리자메뉴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도서대여</a:t>
              </a:r>
              <a:r>
                <a:rPr lang="en-US" altLang="ko-KR" sz="2800" dirty="0">
                  <a:solidFill>
                    <a:schemeClr val="tx1"/>
                  </a:solidFill>
                </a:rPr>
                <a:t>					1. </a:t>
              </a:r>
              <a:r>
                <a:rPr lang="ko-KR" altLang="en-US" sz="2800" dirty="0">
                  <a:solidFill>
                    <a:schemeClr val="tx1"/>
                  </a:solidFill>
                </a:rPr>
                <a:t>도서관리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도서반납</a:t>
              </a:r>
              <a:r>
                <a:rPr lang="en-US" altLang="ko-KR" sz="2800" dirty="0">
                  <a:solidFill>
                    <a:schemeClr val="tx1"/>
                  </a:solidFill>
                </a:rPr>
                <a:t>					2. </a:t>
              </a:r>
              <a:r>
                <a:rPr lang="ko-KR" altLang="en-US" sz="2800" dirty="0">
                  <a:solidFill>
                    <a:schemeClr val="tx1"/>
                  </a:solidFill>
                </a:rPr>
                <a:t>회원관리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도서검색</a:t>
              </a:r>
              <a:r>
                <a:rPr lang="en-US" altLang="ko-KR" sz="2800" dirty="0">
                  <a:solidFill>
                    <a:schemeClr val="tx1"/>
                  </a:solidFill>
                </a:rPr>
                <a:t>					3. </a:t>
              </a:r>
              <a:r>
                <a:rPr lang="ko-KR" altLang="en-US" sz="2800" dirty="0">
                  <a:solidFill>
                    <a:schemeClr val="tx1"/>
                  </a:solidFill>
                </a:rPr>
                <a:t>로그아웃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정보수정</a:t>
              </a:r>
              <a:r>
                <a:rPr lang="en-US" altLang="ko-KR" sz="2800" dirty="0">
                  <a:solidFill>
                    <a:schemeClr val="tx1"/>
                  </a:solidFill>
                </a:rPr>
                <a:t>					4. </a:t>
              </a:r>
              <a:r>
                <a:rPr lang="ko-KR" altLang="en-US" sz="2800" dirty="0">
                  <a:solidFill>
                    <a:schemeClr val="tx1"/>
                  </a:solidFill>
                </a:rPr>
                <a:t>종료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로그아웃 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회원탈퇴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marL="514350" indent="-514350" algn="just">
                <a:buAutoNum type="arabicPeriod"/>
              </a:pPr>
              <a:r>
                <a:rPr lang="ko-KR" altLang="en-US" sz="2800" dirty="0">
                  <a:solidFill>
                    <a:schemeClr val="tx1"/>
                  </a:solidFill>
                </a:rPr>
                <a:t>종료</a:t>
              </a:r>
              <a:endParaRPr lang="en-US" altLang="ko-KR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01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CB770D4-7F75-4F72-A29B-CDC899341907}"/>
              </a:ext>
            </a:extLst>
          </p:cNvPr>
          <p:cNvGrpSpPr/>
          <p:nvPr/>
        </p:nvGrpSpPr>
        <p:grpSpPr>
          <a:xfrm>
            <a:off x="139458" y="376314"/>
            <a:ext cx="18221335" cy="9450988"/>
            <a:chOff x="139458" y="376314"/>
            <a:chExt cx="18221335" cy="945098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9B4874E-C5A4-4BA0-B183-231DB59B6536}"/>
                </a:ext>
              </a:extLst>
            </p:cNvPr>
            <p:cNvGrpSpPr/>
            <p:nvPr/>
          </p:nvGrpSpPr>
          <p:grpSpPr>
            <a:xfrm>
              <a:off x="139458" y="376314"/>
              <a:ext cx="18221335" cy="9450988"/>
              <a:chOff x="139458" y="376314"/>
              <a:chExt cx="18221335" cy="945098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2410ADE-B27E-4442-8990-F31CB80A7FF8}"/>
                  </a:ext>
                </a:extLst>
              </p:cNvPr>
              <p:cNvGrpSpPr/>
              <p:nvPr/>
            </p:nvGrpSpPr>
            <p:grpSpPr>
              <a:xfrm>
                <a:off x="139458" y="376314"/>
                <a:ext cx="18221335" cy="9038690"/>
                <a:chOff x="139458" y="376314"/>
                <a:chExt cx="18221335" cy="9038690"/>
              </a:xfrm>
            </p:grpSpPr>
            <p:grpSp>
              <p:nvGrpSpPr>
                <p:cNvPr id="1001" name="그룹 1001"/>
                <p:cNvGrpSpPr/>
                <p:nvPr/>
              </p:nvGrpSpPr>
              <p:grpSpPr>
                <a:xfrm>
                  <a:off x="201421" y="1347706"/>
                  <a:ext cx="3837179" cy="3414794"/>
                  <a:chOff x="1420620" y="2255901"/>
                  <a:chExt cx="6171429" cy="6171429"/>
                </a:xfrm>
              </p:grpSpPr>
              <p:pic>
                <p:nvPicPr>
                  <p:cNvPr id="3" name="Object 2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420620" y="2255901"/>
                    <a:ext cx="6171429" cy="617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2" name="그룹 1002"/>
                <p:cNvGrpSpPr/>
                <p:nvPr/>
              </p:nvGrpSpPr>
              <p:grpSpPr>
                <a:xfrm>
                  <a:off x="1063158" y="637116"/>
                  <a:ext cx="17297635" cy="622842"/>
                  <a:chOff x="1063158" y="637116"/>
                  <a:chExt cx="17297635" cy="622842"/>
                </a:xfrm>
              </p:grpSpPr>
              <p:pic>
                <p:nvPicPr>
                  <p:cNvPr id="6" name="Object 5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1063158" y="637116"/>
                    <a:ext cx="17297635" cy="6228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Object 8"/>
                <p:cNvSpPr txBox="1"/>
                <p:nvPr/>
              </p:nvSpPr>
              <p:spPr>
                <a:xfrm>
                  <a:off x="521621" y="751674"/>
                  <a:ext cx="4494991" cy="726886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ctr"/>
                  <a:r>
                    <a:rPr lang="en-US" sz="2500" kern="0" spc="-100" dirty="0">
                      <a:solidFill>
                        <a:srgbClr val="FFFFFF"/>
                      </a:solidFill>
                      <a:latin typeface="G마켓 산스 Bold" pitchFamily="34" charset="0"/>
                      <a:cs typeface="G마켓 산스 Bold" pitchFamily="34" charset="0"/>
                    </a:rPr>
                    <a:t>프로젝트 개요/구상</a:t>
                  </a:r>
                  <a:endParaRPr lang="en-US" dirty="0"/>
                </a:p>
              </p:txBody>
            </p:sp>
            <p:grpSp>
              <p:nvGrpSpPr>
                <p:cNvPr id="1003" name="그룹 1003"/>
                <p:cNvGrpSpPr/>
                <p:nvPr/>
              </p:nvGrpSpPr>
              <p:grpSpPr>
                <a:xfrm>
                  <a:off x="412695" y="376314"/>
                  <a:ext cx="859607" cy="1030160"/>
                  <a:chOff x="412695" y="376314"/>
                  <a:chExt cx="859607" cy="1030160"/>
                </a:xfrm>
              </p:grpSpPr>
              <p:pic>
                <p:nvPicPr>
                  <p:cNvPr id="10" name="Object 9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412695" y="376314"/>
                    <a:ext cx="859607" cy="10301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" name="Object 12"/>
                <p:cNvSpPr txBox="1"/>
                <p:nvPr/>
              </p:nvSpPr>
              <p:spPr>
                <a:xfrm>
                  <a:off x="511511" y="719270"/>
                  <a:ext cx="551647" cy="215183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ctr"/>
                  <a:r>
                    <a:rPr lang="en-US" sz="900" dirty="0">
                      <a:solidFill>
                        <a:srgbClr val="FFFFFF"/>
                      </a:solidFill>
                      <a:latin typeface="G마켓 산스 Bold" pitchFamily="34" charset="0"/>
                      <a:cs typeface="G마켓 산스 Bold" pitchFamily="34" charset="0"/>
                    </a:rPr>
                    <a:t>PART</a:t>
                  </a:r>
                  <a:endParaRPr lang="en-US" dirty="0"/>
                </a:p>
              </p:txBody>
            </p:sp>
            <p:sp>
              <p:nvSpPr>
                <p:cNvPr id="13" name="Object 13"/>
                <p:cNvSpPr txBox="1"/>
                <p:nvPr/>
              </p:nvSpPr>
              <p:spPr>
                <a:xfrm>
                  <a:off x="523959" y="846012"/>
                  <a:ext cx="530900" cy="612189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ctr"/>
                  <a:r>
                    <a:rPr lang="en-US" sz="2700" kern="0" spc="-100" dirty="0">
                      <a:solidFill>
                        <a:srgbClr val="FFFFFF"/>
                      </a:solidFill>
                      <a:latin typeface="G마켓 산스 Bold" pitchFamily="34" charset="0"/>
                      <a:cs typeface="G마켓 산스 Bold" pitchFamily="34" charset="0"/>
                    </a:rPr>
                    <a:t>01</a:t>
                  </a:r>
                  <a:endParaRPr lang="en-US" dirty="0"/>
                </a:p>
              </p:txBody>
            </p:sp>
            <p:sp>
              <p:nvSpPr>
                <p:cNvPr id="14" name="Object 14"/>
                <p:cNvSpPr txBox="1"/>
                <p:nvPr/>
              </p:nvSpPr>
              <p:spPr>
                <a:xfrm>
                  <a:off x="625362" y="2578274"/>
                  <a:ext cx="2895600" cy="766682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ctr"/>
                  <a:r>
                    <a:rPr lang="ko-KR" altLang="en-US" sz="4400" kern="0" spc="-600" dirty="0">
                      <a:solidFill>
                        <a:srgbClr val="1C2F69"/>
                      </a:solidFill>
                      <a:latin typeface="G마켓 산스 Bold" pitchFamily="34" charset="0"/>
                    </a:rPr>
                    <a:t>결과물</a:t>
                  </a:r>
                  <a:endParaRPr lang="en-US" sz="4400" dirty="0"/>
                </a:p>
              </p:txBody>
            </p:sp>
            <p:grpSp>
              <p:nvGrpSpPr>
                <p:cNvPr id="1004" name="그룹 1004"/>
                <p:cNvGrpSpPr/>
                <p:nvPr/>
              </p:nvGrpSpPr>
              <p:grpSpPr>
                <a:xfrm>
                  <a:off x="8826258" y="3538996"/>
                  <a:ext cx="633198" cy="2671304"/>
                  <a:chOff x="8826258" y="3538996"/>
                  <a:chExt cx="633198" cy="2671304"/>
                </a:xfrm>
              </p:grpSpPr>
              <p:pic>
                <p:nvPicPr>
                  <p:cNvPr id="16" name="Object 15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8826258" y="3538996"/>
                    <a:ext cx="633198" cy="26713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5" name="그룹 1005"/>
                <p:cNvGrpSpPr/>
                <p:nvPr/>
              </p:nvGrpSpPr>
              <p:grpSpPr>
                <a:xfrm>
                  <a:off x="17426202" y="3538996"/>
                  <a:ext cx="633198" cy="2671304"/>
                  <a:chOff x="17426202" y="3538996"/>
                  <a:chExt cx="633198" cy="2671304"/>
                </a:xfrm>
              </p:grpSpPr>
              <p:pic>
                <p:nvPicPr>
                  <p:cNvPr id="19" name="Object 18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17426202" y="3538996"/>
                    <a:ext cx="633198" cy="26713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6" name="그룹 1006"/>
                <p:cNvGrpSpPr/>
                <p:nvPr/>
              </p:nvGrpSpPr>
              <p:grpSpPr>
                <a:xfrm>
                  <a:off x="139458" y="6743700"/>
                  <a:ext cx="633198" cy="2671304"/>
                  <a:chOff x="139458" y="5873029"/>
                  <a:chExt cx="633198" cy="2671304"/>
                </a:xfrm>
              </p:grpSpPr>
              <p:pic>
                <p:nvPicPr>
                  <p:cNvPr id="22" name="Object 21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139458" y="5873029"/>
                    <a:ext cx="633198" cy="26713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7" name="그룹 1007"/>
                <p:cNvGrpSpPr/>
                <p:nvPr/>
              </p:nvGrpSpPr>
              <p:grpSpPr>
                <a:xfrm>
                  <a:off x="8282202" y="6743700"/>
                  <a:ext cx="633198" cy="2671304"/>
                  <a:chOff x="8282202" y="5873029"/>
                  <a:chExt cx="633198" cy="2671304"/>
                </a:xfrm>
              </p:grpSpPr>
              <p:pic>
                <p:nvPicPr>
                  <p:cNvPr id="25" name="Object 24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8282202" y="5873029"/>
                    <a:ext cx="633198" cy="26713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8" name="그룹 1008"/>
                <p:cNvGrpSpPr/>
                <p:nvPr/>
              </p:nvGrpSpPr>
              <p:grpSpPr>
                <a:xfrm>
                  <a:off x="269864" y="2142267"/>
                  <a:ext cx="399835" cy="369872"/>
                  <a:chOff x="1848888" y="2749645"/>
                  <a:chExt cx="684547" cy="619618"/>
                </a:xfrm>
              </p:grpSpPr>
              <p:pic>
                <p:nvPicPr>
                  <p:cNvPr id="28" name="Object 2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848888" y="2749645"/>
                    <a:ext cx="684547" cy="6196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9" name="그룹 1009"/>
                <p:cNvGrpSpPr/>
                <p:nvPr/>
              </p:nvGrpSpPr>
              <p:grpSpPr>
                <a:xfrm>
                  <a:off x="3275966" y="3223533"/>
                  <a:ext cx="408852" cy="375115"/>
                  <a:chOff x="6982548" y="6071786"/>
                  <a:chExt cx="684547" cy="619618"/>
                </a:xfrm>
              </p:grpSpPr>
              <p:pic>
                <p:nvPicPr>
                  <p:cNvPr id="31" name="Object 3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6982548" y="6071786"/>
                    <a:ext cx="684547" cy="61961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BE1A3DE-23B6-46CF-AF70-758A8E740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677" y="5905934"/>
                <a:ext cx="6493504" cy="3921368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F07265E-8A73-41D2-982E-BA5C76C7E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692925" y="1520760"/>
              <a:ext cx="7649058" cy="8129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53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03854CE-B9AA-48D5-B35D-DECD19463FB4}"/>
              </a:ext>
            </a:extLst>
          </p:cNvPr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2478510" y="832640"/>
              <a:ext cx="13328695" cy="8660186"/>
              <a:chOff x="2478510" y="832640"/>
              <a:chExt cx="13328695" cy="8660186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78510" y="832640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8817405" y="4361276"/>
              <a:ext cx="5404405" cy="139463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5300" kern="0" spc="-500" dirty="0">
                  <a:solidFill>
                    <a:srgbClr val="2FA599"/>
                  </a:solidFill>
                  <a:latin typeface="G마켓 산스 Bold" pitchFamily="34" charset="0"/>
                  <a:cs typeface="G마켓 산스 Bold" pitchFamily="34" charset="0"/>
                </a:rPr>
                <a:t>요구사항명세서</a:t>
              </a:r>
              <a:endParaRPr lang="en-US"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348633" y="3590751"/>
              <a:ext cx="2799784" cy="109212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800" kern="0" spc="-2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209599" y="4234009"/>
              <a:ext cx="3031509" cy="31070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3600" kern="0" spc="-5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02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11585495" y="3085127"/>
              <a:ext cx="642398" cy="581466"/>
              <a:chOff x="11585495" y="3085127"/>
              <a:chExt cx="642398" cy="58146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585495" y="3085127"/>
                <a:ext cx="642398" cy="58146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585495" y="6027470"/>
              <a:ext cx="642398" cy="581466"/>
              <a:chOff x="11585495" y="6027470"/>
              <a:chExt cx="642398" cy="58146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85495" y="6027470"/>
                <a:ext cx="642398" cy="58146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6CDFB97-C426-4C5A-8C74-1BF2D3810D43}"/>
              </a:ext>
            </a:extLst>
          </p:cNvPr>
          <p:cNvGrpSpPr/>
          <p:nvPr/>
        </p:nvGrpSpPr>
        <p:grpSpPr>
          <a:xfrm>
            <a:off x="412695" y="376314"/>
            <a:ext cx="17948098" cy="9671685"/>
            <a:chOff x="412695" y="376314"/>
            <a:chExt cx="17948098" cy="9671685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063158" y="637116"/>
              <a:ext cx="17297635" cy="622842"/>
              <a:chOff x="1063158" y="637116"/>
              <a:chExt cx="17297635" cy="62284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63158" y="637116"/>
                <a:ext cx="17297635" cy="622842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521621" y="751674"/>
              <a:ext cx="4494991" cy="7268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요구사항명세서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2695" y="376314"/>
                <a:ext cx="859607" cy="103016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511511" y="719270"/>
              <a:ext cx="551647" cy="21518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PART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82104" y="846012"/>
              <a:ext cx="600658" cy="61218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700" kern="0" spc="-100" dirty="0">
                  <a:solidFill>
                    <a:srgbClr val="FFFFFF"/>
                  </a:solidFill>
                  <a:latin typeface="G마켓 산스 Bold" pitchFamily="34" charset="0"/>
                  <a:cs typeface="G마켓 산스 Bold" pitchFamily="34" charset="0"/>
                </a:rPr>
                <a:t>02</a:t>
              </a:r>
              <a:endParaRPr 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0E69D3C-98A0-42B4-B950-2ED159FE6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00" y="2009739"/>
              <a:ext cx="11539059" cy="374336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CE9E85-F351-476A-81BD-D025F9F404A8}"/>
                </a:ext>
              </a:extLst>
            </p:cNvPr>
            <p:cNvSpPr/>
            <p:nvPr/>
          </p:nvSpPr>
          <p:spPr>
            <a:xfrm>
              <a:off x="1122279" y="1443640"/>
              <a:ext cx="4343400" cy="530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요구사항명세서 개요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93B928-E450-4F38-8514-5716A1A8A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200" y="6304638"/>
              <a:ext cx="17297635" cy="374336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254310-C81B-43AA-B2C4-0E060A1CEA97}"/>
                </a:ext>
              </a:extLst>
            </p:cNvPr>
            <p:cNvSpPr/>
            <p:nvPr/>
          </p:nvSpPr>
          <p:spPr>
            <a:xfrm>
              <a:off x="1272302" y="5753100"/>
              <a:ext cx="4343400" cy="530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800" dirty="0">
                  <a:solidFill>
                    <a:schemeClr val="tx1"/>
                  </a:solidFill>
                </a:rPr>
                <a:t>&lt;</a:t>
              </a:r>
              <a:r>
                <a:rPr lang="ko-KR" altLang="en-US" sz="2800" dirty="0">
                  <a:solidFill>
                    <a:schemeClr val="tx1"/>
                  </a:solidFill>
                </a:rPr>
                <a:t>사용자메뉴 필요 기능</a:t>
              </a:r>
              <a:r>
                <a:rPr lang="en-US" altLang="ko-KR" sz="2800" dirty="0">
                  <a:solidFill>
                    <a:schemeClr val="tx1"/>
                  </a:solidFill>
                </a:rPr>
                <a:t>&gt;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330</Words>
  <Application>Microsoft Office PowerPoint</Application>
  <PresentationFormat>사용자 지정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G마켓 산스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김충만</cp:lastModifiedBy>
  <cp:revision>10</cp:revision>
  <dcterms:created xsi:type="dcterms:W3CDTF">2021-05-05T16:23:07Z</dcterms:created>
  <dcterms:modified xsi:type="dcterms:W3CDTF">2021-05-05T08:40:11Z</dcterms:modified>
</cp:coreProperties>
</file>