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aaa6ccb98_1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4aaa6ccb98_1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aaa6ccb98_1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6efc6375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4a6efc6375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4a6efc6375_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aa6ccb9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4aaa6ccb9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aaa6ccb98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aa6ccb98_1_4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4aaa6ccb98_1_4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4aaa6ccb98_1_4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aa6ccb98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4aaa6ccb98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4aaa6ccb98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aaa6ccb98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4aaa6ccb98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4aaa6ccb98_0_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aa6ccb98_1_3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4aaa6ccb98_1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4aaa6ccb98_1_3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aaa6ccb98_1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4aaa6ccb98_1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4aaa6ccb98_1_5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/>
          <p:nvPr/>
        </p:nvCxnSpPr>
        <p:spPr>
          <a:xfrm>
            <a:off x="1162423" y="3047710"/>
            <a:ext cx="0" cy="1626300"/>
          </a:xfrm>
          <a:prstGeom prst="straightConnector1">
            <a:avLst/>
          </a:prstGeom>
          <a:noFill/>
          <a:ln cap="flat" cmpd="sng" w="9525">
            <a:solidFill>
              <a:srgbClr val="272123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1272025" y="2995350"/>
            <a:ext cx="2702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r>
              <a:rPr i="0" lang="ko-KR" sz="1600" u="none" cap="none" strike="noStrike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i="0" sz="1600" u="none" cap="none" strike="noStrike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i="0" sz="1600" u="none" cap="none" strike="noStrike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과정</a:t>
            </a:r>
            <a:endParaRPr sz="1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sz="1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123"/>
              </a:buClr>
              <a:buSzPts val="1600"/>
              <a:buFont typeface="Malgun Gothic"/>
              <a:buChar char="•"/>
            </a:pPr>
            <a:r>
              <a:rPr lang="ko-KR" sz="1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-10507" y="0"/>
            <a:ext cx="12202500" cy="2013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-10507" y="6656850"/>
            <a:ext cx="12202507" cy="20115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062353" y="1210400"/>
            <a:ext cx="256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SSlarm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62425" y="5165713"/>
            <a:ext cx="39468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72123"/>
                </a:solidFill>
              </a:rPr>
              <a:t>#bot_7</a:t>
            </a:r>
            <a:endParaRPr b="1" sz="16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72123"/>
                </a:solidFill>
              </a:rPr>
              <a:t>김택환, 김동언, 박동익</a:t>
            </a:r>
            <a:endParaRPr b="1" sz="16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72123"/>
              </a:solidFill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000" y="1575213"/>
            <a:ext cx="7912777" cy="380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850" y="1150239"/>
            <a:ext cx="792948" cy="7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8330475" y="5540988"/>
            <a:ext cx="34263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Slack : elice-saffy-seoul-5</a:t>
            </a:r>
            <a:endParaRPr sz="12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Group 7</a:t>
            </a:r>
            <a:endParaRPr sz="12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app_name : bot_7</a:t>
            </a:r>
            <a:endParaRPr sz="1200">
              <a:solidFill>
                <a:srgbClr val="27212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72123"/>
                </a:solidFill>
              </a:rPr>
              <a:t>SSAFY 교육생을 위한 공지 알림 및 출결 서비스</a:t>
            </a:r>
            <a:endParaRPr sz="1200">
              <a:solidFill>
                <a:srgbClr val="27212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p22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22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22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769848" y="853450"/>
            <a:ext cx="442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272123"/>
                </a:solidFill>
              </a:rPr>
              <a:t> 추가 및 개선사항</a:t>
            </a:r>
            <a:endParaRPr b="1" sz="40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4510350" y="2413375"/>
            <a:ext cx="68874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현재 </a:t>
            </a:r>
            <a:r>
              <a:rPr b="1" lang="ko-KR" sz="1800" u="sng">
                <a:solidFill>
                  <a:schemeClr val="dk1"/>
                </a:solidFill>
              </a:rPr>
              <a:t>ID, Password가 미리 입력</a:t>
            </a:r>
            <a:r>
              <a:rPr lang="ko-KR" sz="1800">
                <a:solidFill>
                  <a:schemeClr val="dk1"/>
                </a:solidFill>
              </a:rPr>
              <a:t>되어 있는 상태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&lt;-&gt; 챗봇에 </a:t>
            </a:r>
            <a:r>
              <a:rPr b="1" lang="ko-KR" sz="1800" u="sng">
                <a:solidFill>
                  <a:schemeClr val="dk1"/>
                </a:solidFill>
              </a:rPr>
              <a:t>ID, Password 입력 후, 개인별 공지</a:t>
            </a:r>
            <a:r>
              <a:rPr lang="ko-KR" sz="1800">
                <a:solidFill>
                  <a:schemeClr val="dk1"/>
                </a:solidFill>
              </a:rPr>
              <a:t> 및 알림 제공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3" name="Google Shape;3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25" y="2124200"/>
            <a:ext cx="1217851" cy="121783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4510350" y="3692800"/>
            <a:ext cx="68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 u="sng">
                <a:solidFill>
                  <a:schemeClr val="dk1"/>
                </a:solidFill>
              </a:rPr>
              <a:t>필요한 정보</a:t>
            </a:r>
            <a:r>
              <a:rPr lang="ko-KR" sz="1800">
                <a:solidFill>
                  <a:schemeClr val="dk1"/>
                </a:solidFill>
              </a:rPr>
              <a:t>에 맞는 공지사항 제공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&lt;-&gt; 예) “서류 제출”과 관련된 </a:t>
            </a:r>
            <a:r>
              <a:rPr b="1" lang="ko-KR" sz="1800" u="sng">
                <a:solidFill>
                  <a:schemeClr val="dk1"/>
                </a:solidFill>
              </a:rPr>
              <a:t>공지사항 선별</a:t>
            </a:r>
            <a:r>
              <a:rPr lang="ko-KR" sz="1800">
                <a:solidFill>
                  <a:schemeClr val="dk1"/>
                </a:solidFill>
              </a:rPr>
              <a:t> 후 알림</a:t>
            </a: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5" name="Google Shape;3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225" y="3552254"/>
            <a:ext cx="1217850" cy="12178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/>
          <p:nvPr/>
        </p:nvSpPr>
        <p:spPr>
          <a:xfrm>
            <a:off x="4510350" y="4976525"/>
            <a:ext cx="688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불필요한 중복 </a:t>
            </a:r>
            <a:r>
              <a:rPr b="1" lang="ko-KR" sz="1800" u="sng">
                <a:solidFill>
                  <a:schemeClr val="dk1"/>
                </a:solidFill>
              </a:rPr>
              <a:t>크롤링</a:t>
            </a:r>
            <a:r>
              <a:rPr lang="ko-KR" sz="1800">
                <a:solidFill>
                  <a:schemeClr val="dk1"/>
                </a:solidFill>
              </a:rPr>
              <a:t> 방지, 시간 줄이기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&lt;-&gt; DB를 통한 데이터 관리 및 flask와의 연동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7" name="Google Shape;3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637" y="5009531"/>
            <a:ext cx="935027" cy="93501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2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22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400" name="Google Shape;400;p22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123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/>
        </p:nvSpPr>
        <p:spPr>
          <a:xfrm>
            <a:off x="2359968" y="3056007"/>
            <a:ext cx="333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2359969" y="2858854"/>
            <a:ext cx="33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2F2F2"/>
                </a:solidFill>
              </a:rPr>
              <a:t>CAFE FINDER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953678" y="5280425"/>
            <a:ext cx="385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600">
                <a:solidFill>
                  <a:schemeClr val="lt1"/>
                </a:solidFill>
              </a:rPr>
              <a:t>김택환, 김동언, 박동익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1769862" y="853450"/>
            <a:ext cx="365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 SSlarm</a:t>
            </a:r>
            <a:r>
              <a:rPr b="1" lang="ko-KR" sz="4800">
                <a:solidFill>
                  <a:srgbClr val="272123"/>
                </a:solidFill>
              </a:rPr>
              <a:t>?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4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108" name="Google Shape;108;p14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10988" y="2163247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051000" y="1910500"/>
            <a:ext cx="2258175" cy="2093551"/>
            <a:chOff x="1051000" y="1910500"/>
            <a:chExt cx="2258175" cy="2093551"/>
          </a:xfrm>
        </p:grpSpPr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1000" y="1910500"/>
              <a:ext cx="2258175" cy="209355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7" name="Google Shape;117;p14"/>
            <p:cNvSpPr/>
            <p:nvPr/>
          </p:nvSpPr>
          <p:spPr>
            <a:xfrm>
              <a:off x="1956413" y="2233520"/>
              <a:ext cx="447300" cy="179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1051000" y="4459175"/>
            <a:ext cx="2258176" cy="2093549"/>
            <a:chOff x="1051000" y="4459175"/>
            <a:chExt cx="2258176" cy="2093549"/>
          </a:xfrm>
        </p:grpSpPr>
        <p:pic>
          <p:nvPicPr>
            <p:cNvPr id="119" name="Google Shape;11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1000" y="4459175"/>
              <a:ext cx="2258176" cy="209354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20" name="Google Shape;120;p14"/>
            <p:cNvSpPr/>
            <p:nvPr/>
          </p:nvSpPr>
          <p:spPr>
            <a:xfrm>
              <a:off x="1956413" y="4761351"/>
              <a:ext cx="447300" cy="179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1"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225" y="2440375"/>
            <a:ext cx="2840625" cy="237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4"/>
          <p:cNvCxnSpPr>
            <a:stCxn id="117" idx="3"/>
            <a:endCxn id="126" idx="1"/>
          </p:cNvCxnSpPr>
          <p:nvPr/>
        </p:nvCxnSpPr>
        <p:spPr>
          <a:xfrm>
            <a:off x="2403713" y="2323220"/>
            <a:ext cx="2666400" cy="130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4"/>
          <p:cNvCxnSpPr>
            <a:stCxn id="120" idx="3"/>
            <a:endCxn id="126" idx="1"/>
          </p:cNvCxnSpPr>
          <p:nvPr/>
        </p:nvCxnSpPr>
        <p:spPr>
          <a:xfrm flipH="1" rot="10800000">
            <a:off x="2403713" y="3627051"/>
            <a:ext cx="2666400" cy="122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4"/>
          <p:cNvSpPr/>
          <p:nvPr/>
        </p:nvSpPr>
        <p:spPr>
          <a:xfrm>
            <a:off x="8572500" y="2514100"/>
            <a:ext cx="3429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 sz="20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알람 메세지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손쉽게 확인하고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입,퇴실 기능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지원하는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Chatbot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5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5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5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b="1"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8" name="Google Shape;148;p15"/>
          <p:cNvGrpSpPr/>
          <p:nvPr/>
        </p:nvGrpSpPr>
        <p:grpSpPr>
          <a:xfrm>
            <a:off x="1580914" y="1797148"/>
            <a:ext cx="1847191" cy="2155442"/>
            <a:chOff x="5589228" y="1841363"/>
            <a:chExt cx="2053804" cy="2401072"/>
          </a:xfrm>
        </p:grpSpPr>
        <p:sp>
          <p:nvSpPr>
            <p:cNvPr id="149" name="Google Shape;149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rgbClr val="FCBD3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 rot="2700000">
              <a:off x="5890004" y="2142135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4198335" y="1838969"/>
            <a:ext cx="1847191" cy="2155443"/>
            <a:chOff x="5589228" y="1841362"/>
            <a:chExt cx="2053803" cy="2401073"/>
          </a:xfrm>
        </p:grpSpPr>
        <p:sp>
          <p:nvSpPr>
            <p:cNvPr id="152" name="Google Shape;152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rgbClr val="58ACB4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rot="2700000">
              <a:off x="5890003" y="2142134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6907309" y="1838969"/>
            <a:ext cx="1847191" cy="2155443"/>
            <a:chOff x="5589228" y="1841362"/>
            <a:chExt cx="2053803" cy="2401073"/>
          </a:xfrm>
        </p:grpSpPr>
        <p:sp>
          <p:nvSpPr>
            <p:cNvPr id="155" name="Google Shape;155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rgbClr val="7F7F7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rot="2700000">
              <a:off x="5890003" y="2142134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1656397" y="2392043"/>
            <a:ext cx="15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챗봇의 용도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4592923" y="2575025"/>
            <a:ext cx="10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차별점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7003757" y="2575025"/>
            <a:ext cx="17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예상 사용 유저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1154350" y="4083157"/>
            <a:ext cx="25878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홈페이지의 </a:t>
            </a: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Chatbot을 통해 손쉽게 확인 할 수 있다.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홈페이지의 </a:t>
            </a: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알림 메세지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Chatbot을 통해 손쉽게 확인 할 수 있다.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입실과 퇴실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Chatbot을 통해 할 수 있다.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1925" lvl="0" marL="2286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ahoma"/>
              <a:buNone/>
            </a:pPr>
            <a:r>
              <a:t/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1" name="Google Shape;161;p15"/>
          <p:cNvGrpSpPr/>
          <p:nvPr/>
        </p:nvGrpSpPr>
        <p:grpSpPr>
          <a:xfrm>
            <a:off x="9467150" y="1797148"/>
            <a:ext cx="1847191" cy="2155442"/>
            <a:chOff x="5589228" y="1841363"/>
            <a:chExt cx="2053804" cy="2401072"/>
          </a:xfrm>
        </p:grpSpPr>
        <p:sp>
          <p:nvSpPr>
            <p:cNvPr id="162" name="Google Shape;162;p15"/>
            <p:cNvSpPr/>
            <p:nvPr/>
          </p:nvSpPr>
          <p:spPr>
            <a:xfrm rot="2700000">
              <a:off x="5890000" y="2489407"/>
              <a:ext cx="1452256" cy="1452256"/>
            </a:xfrm>
            <a:prstGeom prst="roundRect">
              <a:avLst>
                <a:gd fmla="val 6297" name="adj"/>
              </a:avLst>
            </a:pr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 rot="2700000">
              <a:off x="5890004" y="2142135"/>
              <a:ext cx="1452256" cy="1452256"/>
            </a:xfrm>
            <a:prstGeom prst="roundRect">
              <a:avLst>
                <a:gd fmla="val 6297" name="adj"/>
              </a:avLst>
            </a:prstGeom>
            <a:gradFill>
              <a:gsLst>
                <a:gs pos="0">
                  <a:srgbClr val="FFFFFF"/>
                </a:gs>
                <a:gs pos="82000">
                  <a:srgbClr val="D6D7D9"/>
                </a:gs>
                <a:gs pos="100000">
                  <a:srgbClr val="D6D7D9"/>
                </a:gs>
              </a:gsLst>
              <a:lin ang="1350003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15900" sx="99000" rotWithShape="0" algn="tr" dir="7200000" dist="1397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5"/>
          <p:cNvSpPr txBox="1"/>
          <p:nvPr/>
        </p:nvSpPr>
        <p:spPr>
          <a:xfrm>
            <a:off x="9168350" y="2381991"/>
            <a:ext cx="2382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기대 효과</a:t>
            </a:r>
            <a:endParaRPr b="1" sz="20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3800398" y="4083150"/>
            <a:ext cx="2721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홈페이지에서만 가능했던 ‘입실하기’, ‘퇴실하기’ 기능이 Chatbot에게 메세지 한번 보내는 것으로 이루어진다.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월별로 공지사항 확인하기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”, </a:t>
            </a:r>
            <a:b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 읽은 메세지만 확인하기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 등 쌓여있는 수 많은 알림들을 효과적으로 열람할 수 있다. </a:t>
            </a:r>
            <a:endParaRPr sz="12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1925" lvl="0" marL="22860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Tahoma"/>
              <a:buNone/>
            </a:pPr>
            <a:r>
              <a:t/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6599974" y="4083150"/>
            <a:ext cx="2382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SSAFY 1기 교육생</a:t>
            </a: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edu.ssafy.com을 이용하는 전국의 500명</a:t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-5799" y="2161763"/>
            <a:ext cx="834300" cy="3435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 rot="5400000">
            <a:off x="706309" y="2491765"/>
            <a:ext cx="81000" cy="1080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27033" y="215735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2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9357424" y="3994400"/>
            <a:ext cx="2382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Malgun Gothic"/>
              <a:buAutoNum type="arabicPeriod"/>
            </a:pPr>
            <a:r>
              <a:rPr lang="ko-KR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1년뿐만 아니라 앞으로 계속 이용될 예정인 Ssafy 홈페이지를 사용하는 교육생들에게 편의성을 제공이 가능하다.</a:t>
            </a:r>
            <a:endParaRPr b="0" sz="1050">
              <a:solidFill>
                <a:srgbClr val="2626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6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6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6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11000" y="3166777"/>
            <a:ext cx="775200" cy="33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 rot="5400000">
            <a:off x="653679" y="3504601"/>
            <a:ext cx="79500" cy="1005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27033" y="3111787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3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1523187" y="695575"/>
            <a:ext cx="365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 Scenario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1284939" y="924597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894572" y="924597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238" y="2963170"/>
            <a:ext cx="1438757" cy="551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2908419" y="2649072"/>
            <a:ext cx="1628700" cy="177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6"/>
          <p:cNvGrpSpPr/>
          <p:nvPr/>
        </p:nvGrpSpPr>
        <p:grpSpPr>
          <a:xfrm>
            <a:off x="3336834" y="2766027"/>
            <a:ext cx="932186" cy="1053279"/>
            <a:chOff x="3894813" y="2551604"/>
            <a:chExt cx="1989300" cy="1552135"/>
          </a:xfrm>
        </p:grpSpPr>
        <p:pic>
          <p:nvPicPr>
            <p:cNvPr id="197" name="Google Shape;197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3404" y="2551604"/>
              <a:ext cx="1083038" cy="1297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6"/>
            <p:cNvSpPr txBox="1"/>
            <p:nvPr/>
          </p:nvSpPr>
          <p:spPr>
            <a:xfrm>
              <a:off x="3894813" y="3734440"/>
              <a:ext cx="198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FLASK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9" name="Google Shape;1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682" y="2209565"/>
            <a:ext cx="1058342" cy="43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2985607" y="5122315"/>
            <a:ext cx="1990224" cy="1418796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SSAFY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홈페이지 정보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(공지사항, 알림 등)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3233888" y="3886044"/>
            <a:ext cx="932100" cy="40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Crawler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718213" y="3364030"/>
            <a:ext cx="825600" cy="347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Ngrok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6"/>
          <p:cNvCxnSpPr/>
          <p:nvPr/>
        </p:nvCxnSpPr>
        <p:spPr>
          <a:xfrm>
            <a:off x="2544104" y="3639912"/>
            <a:ext cx="36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16"/>
          <p:cNvSpPr txBox="1"/>
          <p:nvPr/>
        </p:nvSpPr>
        <p:spPr>
          <a:xfrm>
            <a:off x="2908420" y="2356948"/>
            <a:ext cx="812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16"/>
          <p:cNvCxnSpPr/>
          <p:nvPr/>
        </p:nvCxnSpPr>
        <p:spPr>
          <a:xfrm rot="10800000">
            <a:off x="2544219" y="3442822"/>
            <a:ext cx="364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16"/>
          <p:cNvCxnSpPr>
            <a:stCxn id="199" idx="2"/>
            <a:endCxn id="202" idx="1"/>
          </p:cNvCxnSpPr>
          <p:nvPr/>
        </p:nvCxnSpPr>
        <p:spPr>
          <a:xfrm flipH="1" rot="-5400000">
            <a:off x="1129553" y="2949381"/>
            <a:ext cx="888900" cy="2883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207" name="Google Shape;2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3125" y="4827968"/>
            <a:ext cx="507411" cy="586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6"/>
          <p:cNvCxnSpPr>
            <a:stCxn id="201" idx="2"/>
          </p:cNvCxnSpPr>
          <p:nvPr/>
        </p:nvCxnSpPr>
        <p:spPr>
          <a:xfrm>
            <a:off x="3699938" y="4294644"/>
            <a:ext cx="0" cy="84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" name="Google Shape;209;p16"/>
          <p:cNvSpPr/>
          <p:nvPr/>
        </p:nvSpPr>
        <p:spPr>
          <a:xfrm>
            <a:off x="4766231" y="1673475"/>
            <a:ext cx="1721844" cy="1312848"/>
          </a:xfrm>
          <a:prstGeom prst="cloud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질의) “새로운 공지사항 알려줘”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210" name="Google Shape;210;p16"/>
          <p:cNvCxnSpPr/>
          <p:nvPr/>
        </p:nvCxnSpPr>
        <p:spPr>
          <a:xfrm>
            <a:off x="3973768" y="3292446"/>
            <a:ext cx="812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1" name="Google Shape;211;p16"/>
          <p:cNvSpPr txBox="1"/>
          <p:nvPr/>
        </p:nvSpPr>
        <p:spPr>
          <a:xfrm>
            <a:off x="8257365" y="2406431"/>
            <a:ext cx="1707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7AB53D"/>
                </a:solidFill>
              </a:rPr>
              <a:t>출결 시스템</a:t>
            </a:r>
            <a:endParaRPr b="1" sz="2000">
              <a:solidFill>
                <a:srgbClr val="7AB5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10066821" y="3747425"/>
            <a:ext cx="17076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F2281E"/>
                </a:solidFill>
              </a:rPr>
              <a:t>공지사항 열람</a:t>
            </a:r>
            <a:endParaRPr b="1" sz="1800">
              <a:solidFill>
                <a:srgbClr val="F228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585771" y="3658775"/>
            <a:ext cx="16032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08009E"/>
                </a:solidFill>
              </a:rPr>
              <a:t>알림 확인</a:t>
            </a:r>
            <a:endParaRPr b="1" sz="2000">
              <a:solidFill>
                <a:srgbClr val="0800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9912800" y="4273358"/>
            <a:ext cx="18444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Today 공지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최신 공지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월별 공지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8309603" y="3007780"/>
            <a:ext cx="1603200" cy="17238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8309602" y="4101220"/>
            <a:ext cx="171000" cy="183900"/>
          </a:xfrm>
          <a:prstGeom prst="ellipse">
            <a:avLst/>
          </a:prstGeom>
          <a:solidFill>
            <a:schemeClr val="dk1"/>
          </a:solidFill>
          <a:ln cap="flat" cmpd="sng" w="50800">
            <a:solidFill>
              <a:srgbClr val="BFBFB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6142550" y="4172400"/>
            <a:ext cx="21648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전체 메세지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새로 온 메세지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9025798" y="2932526"/>
            <a:ext cx="171000" cy="183900"/>
          </a:xfrm>
          <a:prstGeom prst="ellipse">
            <a:avLst/>
          </a:prstGeom>
          <a:solidFill>
            <a:schemeClr val="dk1"/>
          </a:solidFill>
          <a:ln cap="flat" cmpd="sng" w="50800">
            <a:solidFill>
              <a:srgbClr val="BFBFB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9793973" y="4101219"/>
            <a:ext cx="171000" cy="183900"/>
          </a:xfrm>
          <a:prstGeom prst="ellipse">
            <a:avLst/>
          </a:prstGeom>
          <a:solidFill>
            <a:schemeClr val="dk1"/>
          </a:solidFill>
          <a:ln cap="flat" cmpd="sng" w="50800">
            <a:solidFill>
              <a:srgbClr val="BFBFB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8257375" y="1297441"/>
            <a:ext cx="18444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입실하기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-KR" sz="1800">
                <a:solidFill>
                  <a:schemeClr val="dk1"/>
                </a:solidFill>
              </a:rPr>
              <a:t>퇴실하기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17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17"/>
          <p:cNvSpPr txBox="1"/>
          <p:nvPr/>
        </p:nvSpPr>
        <p:spPr>
          <a:xfrm>
            <a:off x="1687018" y="931300"/>
            <a:ext cx="3133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 Today 공지 / 최신 공지 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7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229" name="Google Shape;229;p17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7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900" y="1553550"/>
            <a:ext cx="5115250" cy="3617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17"/>
          <p:cNvSpPr/>
          <p:nvPr/>
        </p:nvSpPr>
        <p:spPr>
          <a:xfrm>
            <a:off x="6436000" y="54091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“새로운 공지 있어?”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최신 공지사항</a:t>
            </a:r>
            <a:r>
              <a:rPr lang="ko-KR">
                <a:solidFill>
                  <a:schemeClr val="dk1"/>
                </a:solidFill>
              </a:rPr>
              <a:t> 및 </a:t>
            </a:r>
            <a:r>
              <a:rPr b="1" lang="ko-KR" u="sng">
                <a:solidFill>
                  <a:schemeClr val="dk1"/>
                </a:solidFill>
              </a:rPr>
              <a:t>해당일 공지사항</a:t>
            </a:r>
            <a:r>
              <a:rPr lang="ko-KR">
                <a:solidFill>
                  <a:schemeClr val="dk1"/>
                </a:solidFill>
              </a:rPr>
              <a:t> 알림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8" name="Google Shape;238;p17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7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243" name="Google Shape;243;p17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246" name="Google Shape;246;p17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6956675" y="1799325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7020300" y="2512125"/>
            <a:ext cx="15396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4">
            <a:alphaModFix/>
          </a:blip>
          <a:srcRect b="0" l="0" r="39161" t="0"/>
          <a:stretch/>
        </p:blipFill>
        <p:spPr>
          <a:xfrm>
            <a:off x="1447150" y="1553550"/>
            <a:ext cx="4405363" cy="36170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0" name="Google Shape;250;p17"/>
          <p:cNvSpPr/>
          <p:nvPr/>
        </p:nvSpPr>
        <p:spPr>
          <a:xfrm>
            <a:off x="1447150" y="54980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“오늘 공지?”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오늘의 공지사항 알림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18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8"/>
          <p:cNvSpPr txBox="1"/>
          <p:nvPr/>
        </p:nvSpPr>
        <p:spPr>
          <a:xfrm>
            <a:off x="1687018" y="931300"/>
            <a:ext cx="3133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월별 공지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8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259" name="Google Shape;259;p18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8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1141325" y="5506525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“이번달 공지 말해줘”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월별로 공지사항</a:t>
            </a:r>
            <a:r>
              <a:rPr lang="ko-KR">
                <a:solidFill>
                  <a:schemeClr val="dk1"/>
                </a:solidFill>
              </a:rPr>
              <a:t> 알림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7" name="Google Shape;267;p18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18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50" y="1883676"/>
            <a:ext cx="5207225" cy="284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18"/>
          <p:cNvSpPr/>
          <p:nvPr/>
        </p:nvSpPr>
        <p:spPr>
          <a:xfrm>
            <a:off x="1444925" y="215735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>
            <a:off x="1399975" y="285585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075" y="1917663"/>
            <a:ext cx="5250800" cy="2714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5" name="Google Shape;275;p18"/>
          <p:cNvSpPr/>
          <p:nvPr/>
        </p:nvSpPr>
        <p:spPr>
          <a:xfrm>
            <a:off x="7044275" y="205375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6989425" y="3817400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6802825" y="535850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“N번째 달 공지 말해줘”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N번째 달에 해당하는</a:t>
            </a:r>
            <a:r>
              <a:rPr lang="ko-KR">
                <a:solidFill>
                  <a:schemeClr val="dk1"/>
                </a:solidFill>
              </a:rPr>
              <a:t> 알림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-5799" y="2161763"/>
            <a:ext cx="834300" cy="3435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/>
          <p:nvPr/>
        </p:nvSpPr>
        <p:spPr>
          <a:xfrm rot="5400000">
            <a:off x="706309" y="2491765"/>
            <a:ext cx="81000" cy="1080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127033" y="2157359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2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19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19"/>
          <p:cNvSpPr txBox="1"/>
          <p:nvPr/>
        </p:nvSpPr>
        <p:spPr>
          <a:xfrm>
            <a:off x="1687028" y="931300"/>
            <a:ext cx="4312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전체 공지/ 공지 내용 확인하기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19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290" name="Google Shape;290;p19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19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6436000" y="54091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“N번 공지”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전체 공지 중 N번째 해당하는 공지 내용 열람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8" name="Google Shape;298;p19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9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350" y="1345500"/>
            <a:ext cx="5255051" cy="371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075" y="1366650"/>
            <a:ext cx="5077700" cy="3695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19"/>
          <p:cNvSpPr/>
          <p:nvPr/>
        </p:nvSpPr>
        <p:spPr>
          <a:xfrm>
            <a:off x="1533875" y="1654975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1533875" y="2570525"/>
            <a:ext cx="1450800" cy="343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1357025" y="5409150"/>
            <a:ext cx="50142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“알림” / “알림 알려줘” / “새로운 공지 있어?” / 공지 사항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현재 등록되어있는 공지사항 모두 </a:t>
            </a:r>
            <a:r>
              <a:rPr lang="ko-KR">
                <a:solidFill>
                  <a:schemeClr val="dk1"/>
                </a:solidFill>
              </a:rPr>
              <a:t>알림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400125" y="3186275"/>
            <a:ext cx="834300" cy="24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6790550" y="2269425"/>
            <a:ext cx="4290900" cy="24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10175" y="3141277"/>
            <a:ext cx="775200" cy="33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5400000">
            <a:off x="653679" y="3504601"/>
            <a:ext cx="79500" cy="100500"/>
          </a:xfrm>
          <a:prstGeom prst="rtTriangl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127033" y="3111787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F2F2F2"/>
                </a:solidFill>
              </a:rPr>
              <a:t>3</a:t>
            </a:r>
            <a:endParaRPr sz="18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127033" y="1226070"/>
            <a:ext cx="5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20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p20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4218650" y="5606500"/>
            <a:ext cx="5224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“입실하기” / “퇴실”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&lt;-&gt; </a:t>
            </a:r>
            <a:r>
              <a:rPr b="1" lang="ko-KR" u="sng">
                <a:solidFill>
                  <a:schemeClr val="dk1"/>
                </a:solidFill>
              </a:rPr>
              <a:t>입실 및 퇴실 가능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5" name="Google Shape;325;p20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0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330" name="Google Shape;330;p20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333" name="Google Shape;333;p20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38" y="1353150"/>
            <a:ext cx="40296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327" y="1747924"/>
            <a:ext cx="5344784" cy="30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0"/>
          <p:cNvSpPr txBox="1"/>
          <p:nvPr/>
        </p:nvSpPr>
        <p:spPr>
          <a:xfrm>
            <a:off x="1687028" y="931300"/>
            <a:ext cx="4312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272123"/>
                </a:solidFill>
              </a:rPr>
              <a:t>입실 / 퇴실</a:t>
            </a:r>
            <a:endParaRPr b="1" sz="1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0"/>
          <p:cNvGrpSpPr/>
          <p:nvPr/>
        </p:nvGrpSpPr>
        <p:grpSpPr>
          <a:xfrm>
            <a:off x="1141322" y="1043924"/>
            <a:ext cx="545776" cy="182211"/>
            <a:chOff x="1141275" y="1043884"/>
            <a:chExt cx="625459" cy="245700"/>
          </a:xfrm>
        </p:grpSpPr>
        <p:sp>
          <p:nvSpPr>
            <p:cNvPr id="338" name="Google Shape;338;p20"/>
            <p:cNvSpPr/>
            <p:nvPr/>
          </p:nvSpPr>
          <p:spPr>
            <a:xfrm>
              <a:off x="1476034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1141275" y="1043884"/>
              <a:ext cx="290700" cy="245700"/>
            </a:xfrm>
            <a:prstGeom prst="chevron">
              <a:avLst>
                <a:gd fmla="val 50000" name="adj"/>
              </a:avLst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0"/>
          <p:cNvSpPr/>
          <p:nvPr/>
        </p:nvSpPr>
        <p:spPr>
          <a:xfrm>
            <a:off x="3629225" y="2581150"/>
            <a:ext cx="680100" cy="71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800" y="4174950"/>
            <a:ext cx="38540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13" y="2138425"/>
            <a:ext cx="4643135" cy="317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1"/>
          <p:cNvCxnSpPr/>
          <p:nvPr/>
        </p:nvCxnSpPr>
        <p:spPr>
          <a:xfrm rot="10800000">
            <a:off x="687055" y="548680"/>
            <a:ext cx="11523600" cy="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21"/>
          <p:cNvSpPr txBox="1"/>
          <p:nvPr/>
        </p:nvSpPr>
        <p:spPr>
          <a:xfrm>
            <a:off x="1769862" y="853450"/>
            <a:ext cx="3653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800">
                <a:solidFill>
                  <a:srgbClr val="272123"/>
                </a:solidFill>
              </a:rPr>
              <a:t> 코드</a:t>
            </a:r>
            <a:endParaRPr b="1" sz="4800">
              <a:solidFill>
                <a:srgbClr val="2721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531614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141247" y="1082472"/>
            <a:ext cx="339000" cy="372900"/>
          </a:xfrm>
          <a:prstGeom prst="chevron">
            <a:avLst>
              <a:gd fmla="val 50000" name="adj"/>
            </a:avLst>
          </a:prstGeom>
          <a:solidFill>
            <a:srgbClr val="27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1006935" y="128463"/>
            <a:ext cx="68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 sz="1600">
              <a:solidFill>
                <a:srgbClr val="D9D9D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1754035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32558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개발과정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48135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결과물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371259" y="128463"/>
            <a:ext cx="1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</a:t>
            </a:r>
            <a:endParaRPr sz="16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7" name="Google Shape;357;p21"/>
          <p:cNvCxnSpPr/>
          <p:nvPr/>
        </p:nvCxnSpPr>
        <p:spPr>
          <a:xfrm>
            <a:off x="687051" y="-27384"/>
            <a:ext cx="0" cy="6885300"/>
          </a:xfrm>
          <a:prstGeom prst="straightConnector1">
            <a:avLst/>
          </a:prstGeom>
          <a:noFill/>
          <a:ln cap="flat" cmpd="sng" w="9525">
            <a:solidFill>
              <a:srgbClr val="A5A5A5">
                <a:alpha val="498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21"/>
          <p:cNvSpPr txBox="1"/>
          <p:nvPr/>
        </p:nvSpPr>
        <p:spPr>
          <a:xfrm>
            <a:off x="110988" y="168445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110988" y="2642042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110988" y="2142834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2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21"/>
          <p:cNvGrpSpPr/>
          <p:nvPr/>
        </p:nvGrpSpPr>
        <p:grpSpPr>
          <a:xfrm>
            <a:off x="-5799" y="1226070"/>
            <a:ext cx="834300" cy="428906"/>
            <a:chOff x="-5799" y="1226070"/>
            <a:chExt cx="834300" cy="428906"/>
          </a:xfrm>
        </p:grpSpPr>
        <p:sp>
          <p:nvSpPr>
            <p:cNvPr id="362" name="Google Shape;362;p21"/>
            <p:cNvSpPr/>
            <p:nvPr/>
          </p:nvSpPr>
          <p:spPr>
            <a:xfrm>
              <a:off x="-5799" y="1230474"/>
              <a:ext cx="834300" cy="3435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 rot="5400000">
              <a:off x="706309" y="1560476"/>
              <a:ext cx="81000" cy="108000"/>
            </a:xfrm>
            <a:prstGeom prst="rtTriangl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 txBox="1"/>
            <p:nvPr/>
          </p:nvSpPr>
          <p:spPr>
            <a:xfrm>
              <a:off x="127033" y="1226070"/>
              <a:ext cx="54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365" name="Google Shape;365;p21"/>
          <p:cNvSpPr txBox="1"/>
          <p:nvPr/>
        </p:nvSpPr>
        <p:spPr>
          <a:xfrm>
            <a:off x="110988" y="3090360"/>
            <a:ext cx="4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800">
                <a:solidFill>
                  <a:srgbClr val="D8D8D8"/>
                </a:solidFill>
              </a:rPr>
              <a:t>3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1340950" y="5455100"/>
            <a:ext cx="43875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 u="sng">
                <a:solidFill>
                  <a:schemeClr val="dk1"/>
                </a:solidFill>
              </a:rPr>
              <a:t>페이지 수 변경</a:t>
            </a:r>
            <a:r>
              <a:rPr lang="ko-KR">
                <a:solidFill>
                  <a:schemeClr val="dk1"/>
                </a:solidFill>
              </a:rPr>
              <a:t> 확인</a:t>
            </a:r>
            <a:endParaRPr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-KR" sz="1000">
                <a:solidFill>
                  <a:schemeClr val="dk1"/>
                </a:solidFill>
              </a:rPr>
              <a:t>“while 1” 문 (무한 반복문) 사용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b="1" lang="ko-KR" sz="1000" u="sng">
                <a:solidFill>
                  <a:schemeClr val="dk1"/>
                </a:solidFill>
              </a:rPr>
              <a:t>다음 버튼</a:t>
            </a:r>
            <a:r>
              <a:rPr lang="ko-KR" sz="1000">
                <a:solidFill>
                  <a:schemeClr val="dk1"/>
                </a:solidFill>
              </a:rPr>
              <a:t>을 누른 후 현재 선택된 페이지 </a:t>
            </a:r>
            <a:r>
              <a:rPr b="1" lang="ko-KR" sz="1000" u="sng">
                <a:solidFill>
                  <a:schemeClr val="dk1"/>
                </a:solidFill>
              </a:rPr>
              <a:t>요소가 바뀌지 않았음</a:t>
            </a:r>
            <a:r>
              <a:rPr lang="ko-KR" sz="1000">
                <a:solidFill>
                  <a:schemeClr val="dk1"/>
                </a:solidFill>
              </a:rPr>
              <a:t>  -&gt; 다음 </a:t>
            </a:r>
            <a:r>
              <a:rPr b="1" lang="ko-KR" sz="1000" u="sng">
                <a:solidFill>
                  <a:schemeClr val="dk1"/>
                </a:solidFill>
              </a:rPr>
              <a:t>페이지가 없다</a:t>
            </a:r>
            <a:r>
              <a:rPr lang="ko-KR" sz="1000">
                <a:solidFill>
                  <a:schemeClr val="dk1"/>
                </a:solidFill>
              </a:rPr>
              <a:t>는 뜻 -&gt; </a:t>
            </a:r>
            <a:r>
              <a:rPr b="1" lang="ko-KR" sz="1000" u="sng">
                <a:solidFill>
                  <a:schemeClr val="dk1"/>
                </a:solidFill>
              </a:rPr>
              <a:t>무한 반복문 탈출</a:t>
            </a:r>
            <a:br>
              <a:rPr lang="ko-K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238" y="1971813"/>
            <a:ext cx="52959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/>
          <p:nvPr/>
        </p:nvSpPr>
        <p:spPr>
          <a:xfrm>
            <a:off x="2590175" y="4590425"/>
            <a:ext cx="1345800" cy="22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4954850" y="3459650"/>
            <a:ext cx="142500" cy="42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6305" y="3183700"/>
            <a:ext cx="704952" cy="7049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/>
          <p:nvPr/>
        </p:nvSpPr>
        <p:spPr>
          <a:xfrm>
            <a:off x="6857975" y="2216175"/>
            <a:ext cx="1281300" cy="22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6816800" y="3797325"/>
            <a:ext cx="5090400" cy="47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6816800" y="3270975"/>
            <a:ext cx="4203000" cy="47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6687250" y="5455100"/>
            <a:ext cx="43875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-KR" u="sng">
                <a:solidFill>
                  <a:schemeClr val="dk1"/>
                </a:solidFill>
              </a:rPr>
              <a:t>쪽지 확인 여부</a:t>
            </a:r>
            <a:r>
              <a:rPr lang="ko-KR">
                <a:solidFill>
                  <a:schemeClr val="dk1"/>
                </a:solidFill>
              </a:rPr>
              <a:t> 확인</a:t>
            </a:r>
            <a:endParaRPr sz="10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-"/>
            </a:pPr>
            <a:r>
              <a:rPr lang="ko-KR" sz="1000">
                <a:solidFill>
                  <a:schemeClr val="dk1"/>
                </a:solidFill>
              </a:rPr>
              <a:t>img 태그의 </a:t>
            </a:r>
            <a:r>
              <a:rPr b="1" lang="ko-KR" sz="1000" u="sng">
                <a:solidFill>
                  <a:schemeClr val="dk1"/>
                </a:solidFill>
              </a:rPr>
              <a:t>alt가 ‘안읽음’</a:t>
            </a:r>
            <a:r>
              <a:rPr lang="ko-KR" sz="1000">
                <a:solidFill>
                  <a:schemeClr val="dk1"/>
                </a:solidFill>
              </a:rPr>
              <a:t>일 경우 -&gt; 다음 </a:t>
            </a:r>
            <a:r>
              <a:rPr b="1" lang="ko-KR" sz="1000" u="sng">
                <a:solidFill>
                  <a:schemeClr val="dk1"/>
                </a:solidFill>
              </a:rPr>
              <a:t>게시글</a:t>
            </a:r>
            <a:r>
              <a:rPr lang="ko-KR" sz="1000">
                <a:solidFill>
                  <a:schemeClr val="dk1"/>
                </a:solidFill>
              </a:rPr>
              <a:t>로 넘어감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