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aaa6ccb98_1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4aaa6ccb98_1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4aaa6ccb98_1_5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bb419e39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4bb419e39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4bb419e39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bb419e394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4bb419e394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4bb419e394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aaa6ccb98_1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4aaa6ccb98_1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4aaa6ccb98_1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6efc6375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4a6efc6375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a6efc6375_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aa6ccb9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aaa6ccb9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aaa6ccb98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aa6ccb98_1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4aaa6ccb98_1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aaa6ccb98_1_4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aaa6ccb98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4aaa6ccb98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aaa6ccb98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aaa6ccb98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4aaa6ccb98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aaa6ccb98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bb419e39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4bb419e39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4bb419e39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aaa6ccb98_1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4aaa6ccb98_1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4aaa6ccb98_1_3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/>
          <p:nvPr/>
        </p:nvCxnSpPr>
        <p:spPr>
          <a:xfrm>
            <a:off x="1162423" y="3047710"/>
            <a:ext cx="0" cy="1626300"/>
          </a:xfrm>
          <a:prstGeom prst="straightConnector1">
            <a:avLst/>
          </a:prstGeom>
          <a:noFill/>
          <a:ln cap="flat" cmpd="sng" w="9525">
            <a:solidFill>
              <a:srgbClr val="272123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1272025" y="2995350"/>
            <a:ext cx="2702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r>
              <a:rPr i="0" lang="ko-KR" sz="1600" u="none" cap="none" strike="noStrike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1600" u="none" cap="none" strike="noStrike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i="0" sz="1600" u="none" cap="none" strike="noStrike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과정</a:t>
            </a:r>
            <a:endParaRPr sz="1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sz="1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10507" y="0"/>
            <a:ext cx="12202500" cy="2013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-10507" y="6656850"/>
            <a:ext cx="12202507" cy="2011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062353" y="1210400"/>
            <a:ext cx="256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SSlarm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62425" y="5165713"/>
            <a:ext cx="3946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72123"/>
                </a:solidFill>
              </a:rPr>
              <a:t>#bot_7</a:t>
            </a:r>
            <a:endParaRPr b="1" sz="16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72123"/>
                </a:solidFill>
              </a:rPr>
              <a:t>김택환, 김동언, 박동익</a:t>
            </a:r>
            <a:endParaRPr b="1" sz="16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72123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000" y="1575213"/>
            <a:ext cx="7912777" cy="380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850" y="1150239"/>
            <a:ext cx="792948" cy="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8330475" y="5540988"/>
            <a:ext cx="34263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Slack : elice-saffy-seoul-5</a:t>
            </a:r>
            <a:endParaRPr sz="12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Group 7</a:t>
            </a:r>
            <a:endParaRPr sz="12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app_name : bot_7</a:t>
            </a:r>
            <a:endParaRPr sz="12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SSAFY 교육생을 위한 공지 알림 및 출결 서비스</a:t>
            </a:r>
            <a:endParaRPr sz="1200">
              <a:solidFill>
                <a:srgbClr val="27212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13" y="2138425"/>
            <a:ext cx="4643135" cy="317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22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2"/>
          <p:cNvSpPr txBox="1"/>
          <p:nvPr/>
        </p:nvSpPr>
        <p:spPr>
          <a:xfrm>
            <a:off x="1769860" y="853450"/>
            <a:ext cx="3653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72123"/>
                </a:solidFill>
              </a:rPr>
              <a:t> 여러 페이지 크롤링</a:t>
            </a:r>
            <a:endParaRPr b="1" sz="30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1531615" y="1006913"/>
            <a:ext cx="339000" cy="249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1141250" y="1006913"/>
            <a:ext cx="339000" cy="249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22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2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417" name="Google Shape;417;p22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420" name="Google Shape;420;p22"/>
          <p:cNvSpPr/>
          <p:nvPr/>
        </p:nvSpPr>
        <p:spPr>
          <a:xfrm>
            <a:off x="1340950" y="5455100"/>
            <a:ext cx="43875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 u="sng">
                <a:solidFill>
                  <a:schemeClr val="dk1"/>
                </a:solidFill>
              </a:rPr>
              <a:t>페이지 수 변경</a:t>
            </a:r>
            <a:r>
              <a:rPr lang="ko-KR">
                <a:solidFill>
                  <a:schemeClr val="dk1"/>
                </a:solidFill>
              </a:rPr>
              <a:t> 확인</a:t>
            </a:r>
            <a:endParaRPr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-KR" sz="1000">
                <a:solidFill>
                  <a:schemeClr val="dk1"/>
                </a:solidFill>
              </a:rPr>
              <a:t>“while 1” 문 (무한 반복문) 사용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ko-KR" sz="1000" u="sng">
                <a:solidFill>
                  <a:schemeClr val="dk1"/>
                </a:solidFill>
              </a:rPr>
              <a:t>다음 버튼</a:t>
            </a:r>
            <a:r>
              <a:rPr lang="ko-KR" sz="1000">
                <a:solidFill>
                  <a:schemeClr val="dk1"/>
                </a:solidFill>
              </a:rPr>
              <a:t>을 누른 후 현재 선택된 페이지 </a:t>
            </a:r>
            <a:r>
              <a:rPr b="1" lang="ko-KR" sz="1000" u="sng">
                <a:solidFill>
                  <a:schemeClr val="dk1"/>
                </a:solidFill>
              </a:rPr>
              <a:t>요소가 바뀌지 않았음</a:t>
            </a:r>
            <a:r>
              <a:rPr lang="ko-KR" sz="1000">
                <a:solidFill>
                  <a:schemeClr val="dk1"/>
                </a:solidFill>
              </a:rPr>
              <a:t>  -&gt; 다음 </a:t>
            </a:r>
            <a:r>
              <a:rPr b="1" lang="ko-KR" sz="1000" u="sng">
                <a:solidFill>
                  <a:schemeClr val="dk1"/>
                </a:solidFill>
              </a:rPr>
              <a:t>페이지가 없다</a:t>
            </a:r>
            <a:r>
              <a:rPr lang="ko-KR" sz="1000">
                <a:solidFill>
                  <a:schemeClr val="dk1"/>
                </a:solidFill>
              </a:rPr>
              <a:t>는 뜻 -&gt; </a:t>
            </a:r>
            <a:r>
              <a:rPr b="1" lang="ko-KR" sz="1000" u="sng">
                <a:solidFill>
                  <a:schemeClr val="dk1"/>
                </a:solidFill>
              </a:rPr>
              <a:t>무한 반복문 탈출</a:t>
            </a:r>
            <a:br>
              <a:rPr lang="ko-K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  <p:pic>
        <p:nvPicPr>
          <p:cNvPr id="421" name="Google Shape;4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238" y="1971813"/>
            <a:ext cx="52959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/>
          <p:nvPr/>
        </p:nvSpPr>
        <p:spPr>
          <a:xfrm>
            <a:off x="2590175" y="4590425"/>
            <a:ext cx="1345800" cy="22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4954850" y="3459650"/>
            <a:ext cx="142500" cy="42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305" y="3183700"/>
            <a:ext cx="704952" cy="70494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2"/>
          <p:cNvSpPr/>
          <p:nvPr/>
        </p:nvSpPr>
        <p:spPr>
          <a:xfrm>
            <a:off x="6857975" y="2216175"/>
            <a:ext cx="1281300" cy="22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6816800" y="3797325"/>
            <a:ext cx="5090400" cy="47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6816800" y="3270975"/>
            <a:ext cx="4203000" cy="47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6687250" y="5455100"/>
            <a:ext cx="43875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 u="sng">
                <a:solidFill>
                  <a:schemeClr val="dk1"/>
                </a:solidFill>
              </a:rPr>
              <a:t>쪽지 확인 여부</a:t>
            </a:r>
            <a:r>
              <a:rPr lang="ko-KR">
                <a:solidFill>
                  <a:schemeClr val="dk1"/>
                </a:solidFill>
              </a:rPr>
              <a:t> 확인</a:t>
            </a:r>
            <a:endParaRPr sz="10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ko-KR" sz="1000">
                <a:solidFill>
                  <a:schemeClr val="dk1"/>
                </a:solidFill>
              </a:rPr>
              <a:t>img 태그의 </a:t>
            </a:r>
            <a:r>
              <a:rPr b="1" lang="ko-KR" sz="1000" u="sng">
                <a:solidFill>
                  <a:schemeClr val="dk1"/>
                </a:solidFill>
              </a:rPr>
              <a:t>alt가 ‘안읽음’</a:t>
            </a:r>
            <a:r>
              <a:rPr lang="ko-KR" sz="1000">
                <a:solidFill>
                  <a:schemeClr val="dk1"/>
                </a:solidFill>
              </a:rPr>
              <a:t>일 경우 -&gt; 다음 </a:t>
            </a:r>
            <a:r>
              <a:rPr b="1" lang="ko-KR" sz="1000" u="sng">
                <a:solidFill>
                  <a:schemeClr val="dk1"/>
                </a:solidFill>
              </a:rPr>
              <a:t>게시글</a:t>
            </a:r>
            <a:r>
              <a:rPr lang="ko-KR" sz="1000">
                <a:solidFill>
                  <a:schemeClr val="dk1"/>
                </a:solidFill>
              </a:rPr>
              <a:t>로 넘어감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429" name="Google Shape;429;p22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430" name="Google Shape;430;p22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1" name="Google Shape;431;p22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432" name="Google Shape;432;p22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A5A5A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latin typeface="Malgun Gothic"/>
                    <a:ea typeface="Malgun Gothic"/>
                    <a:cs typeface="Malgun Gothic"/>
                    <a:sym typeface="Malgun Gothic"/>
                  </a:rPr>
                  <a:t>코드 </a:t>
                </a:r>
                <a:endParaRPr b="1" sz="16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34" name="Google Shape;434;p22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22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3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23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23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447" name="Google Shape;447;p23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8" name="Google Shape;448;p23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449" name="Google Shape;449;p23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A5A5A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23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A5A5A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 </a:t>
                </a:r>
                <a:endParaRPr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1" name="Google Shape;451;p23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23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23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4" name="Google Shape;454;p23"/>
          <p:cNvSpPr/>
          <p:nvPr/>
        </p:nvSpPr>
        <p:spPr>
          <a:xfrm>
            <a:off x="1550722" y="5811900"/>
            <a:ext cx="3648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-KR" u="sng">
                <a:solidFill>
                  <a:schemeClr val="dk1"/>
                </a:solidFill>
              </a:rPr>
              <a:t>동일한 </a:t>
            </a:r>
            <a:r>
              <a:rPr b="1" lang="ko-KR" u="sng">
                <a:solidFill>
                  <a:schemeClr val="dk1"/>
                </a:solidFill>
              </a:rPr>
              <a:t>Class</a:t>
            </a:r>
            <a:r>
              <a:rPr lang="ko-KR">
                <a:solidFill>
                  <a:schemeClr val="dk1"/>
                </a:solidFill>
              </a:rPr>
              <a:t>의 tag가 여러 개인 경우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-&gt; </a:t>
            </a:r>
            <a:r>
              <a:rPr b="1" lang="ko-KR" u="sng">
                <a:solidFill>
                  <a:schemeClr val="dk1"/>
                </a:solidFill>
              </a:rPr>
              <a:t>XPath를 이용</a:t>
            </a:r>
            <a:r>
              <a:rPr lang="ko-KR">
                <a:solidFill>
                  <a:schemeClr val="dk1"/>
                </a:solidFill>
              </a:rPr>
              <a:t>하여 파싱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6274888" y="5811900"/>
            <a:ext cx="5638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2.  “</a:t>
            </a:r>
            <a:r>
              <a:rPr b="1" lang="ko-KR" u="sng">
                <a:solidFill>
                  <a:schemeClr val="dk1"/>
                </a:solidFill>
              </a:rPr>
              <a:t>n번째</a:t>
            </a:r>
            <a:r>
              <a:rPr lang="ko-KR">
                <a:solidFill>
                  <a:schemeClr val="dk1"/>
                </a:solidFill>
              </a:rPr>
              <a:t> 공지사항 내용 보여줘” 처리시 </a:t>
            </a:r>
            <a:r>
              <a:rPr b="1" lang="ko-KR" u="sng">
                <a:solidFill>
                  <a:schemeClr val="dk1"/>
                </a:solidFill>
              </a:rPr>
              <a:t>n 만큼의 intent 생성</a:t>
            </a:r>
            <a:r>
              <a:rPr lang="ko-KR">
                <a:solidFill>
                  <a:schemeClr val="dk1"/>
                </a:solidFill>
              </a:rPr>
              <a:t> 필요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   -&gt; Dialogflow의 </a:t>
            </a:r>
            <a:r>
              <a:rPr b="1" lang="ko-KR" u="sng">
                <a:solidFill>
                  <a:schemeClr val="dk1"/>
                </a:solidFill>
              </a:rPr>
              <a:t>Entity를 활용</a:t>
            </a:r>
            <a:r>
              <a:rPr lang="ko-KR">
                <a:solidFill>
                  <a:schemeClr val="dk1"/>
                </a:solidFill>
              </a:rPr>
              <a:t>, intent </a:t>
            </a:r>
            <a:r>
              <a:rPr b="1" lang="ko-KR" u="sng">
                <a:solidFill>
                  <a:schemeClr val="dk1"/>
                </a:solidFill>
              </a:rPr>
              <a:t>1개로 n개의 질의 처리</a:t>
            </a:r>
            <a:endParaRPr b="1" u="sng">
              <a:solidFill>
                <a:schemeClr val="dk1"/>
              </a:solidFill>
            </a:endParaRPr>
          </a:p>
        </p:txBody>
      </p:sp>
      <p:grpSp>
        <p:nvGrpSpPr>
          <p:cNvPr id="456" name="Google Shape;456;p23"/>
          <p:cNvGrpSpPr/>
          <p:nvPr/>
        </p:nvGrpSpPr>
        <p:grpSpPr>
          <a:xfrm>
            <a:off x="1460202" y="1654963"/>
            <a:ext cx="3829050" cy="1913912"/>
            <a:chOff x="1344065" y="1684438"/>
            <a:chExt cx="3829050" cy="1913912"/>
          </a:xfrm>
        </p:grpSpPr>
        <p:pic>
          <p:nvPicPr>
            <p:cNvPr id="457" name="Google Shape;45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44065" y="1684438"/>
              <a:ext cx="3829050" cy="15811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58" name="Google Shape;458;p23"/>
            <p:cNvSpPr/>
            <p:nvPr/>
          </p:nvSpPr>
          <p:spPr>
            <a:xfrm>
              <a:off x="2538150" y="3259650"/>
              <a:ext cx="144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&lt;예시 - 중복된 class&gt;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23"/>
          <p:cNvGrpSpPr/>
          <p:nvPr/>
        </p:nvGrpSpPr>
        <p:grpSpPr>
          <a:xfrm>
            <a:off x="1425513" y="3568875"/>
            <a:ext cx="4201176" cy="2144775"/>
            <a:chOff x="1344075" y="3741325"/>
            <a:chExt cx="4201176" cy="2144775"/>
          </a:xfrm>
        </p:grpSpPr>
        <p:pic>
          <p:nvPicPr>
            <p:cNvPr id="460" name="Google Shape;46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44075" y="3741325"/>
              <a:ext cx="4201176" cy="1806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Google Shape;461;p23"/>
            <p:cNvSpPr/>
            <p:nvPr/>
          </p:nvSpPr>
          <p:spPr>
            <a:xfrm>
              <a:off x="2622050" y="5547400"/>
              <a:ext cx="134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&lt;해결 - xpath 활용&gt;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462" name="Google Shape;462;p23"/>
          <p:cNvGrpSpPr/>
          <p:nvPr/>
        </p:nvGrpSpPr>
        <p:grpSpPr>
          <a:xfrm>
            <a:off x="6101425" y="1949725"/>
            <a:ext cx="5811977" cy="3673050"/>
            <a:chOff x="6132875" y="1774675"/>
            <a:chExt cx="5811977" cy="3673050"/>
          </a:xfrm>
        </p:grpSpPr>
        <p:pic>
          <p:nvPicPr>
            <p:cNvPr id="463" name="Google Shape;46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32875" y="1774675"/>
              <a:ext cx="5811977" cy="33086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64" name="Google Shape;464;p23"/>
            <p:cNvSpPr/>
            <p:nvPr/>
          </p:nvSpPr>
          <p:spPr>
            <a:xfrm>
              <a:off x="8184400" y="5109025"/>
              <a:ext cx="168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&lt;dialogflow 편집 화면&gt;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1141250" y="853450"/>
            <a:ext cx="4282310" cy="556800"/>
            <a:chOff x="1141250" y="853450"/>
            <a:chExt cx="4282310" cy="556800"/>
          </a:xfrm>
        </p:grpSpPr>
        <p:sp>
          <p:nvSpPr>
            <p:cNvPr id="466" name="Google Shape;466;p23"/>
            <p:cNvSpPr txBox="1"/>
            <p:nvPr/>
          </p:nvSpPr>
          <p:spPr>
            <a:xfrm>
              <a:off x="1769860" y="853450"/>
              <a:ext cx="36537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272123"/>
                  </a:solidFill>
                </a:rPr>
                <a:t> 문제 해결 과정</a:t>
              </a:r>
              <a:endParaRPr b="1" sz="3000">
                <a:solidFill>
                  <a:srgbClr val="27212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531615" y="1006913"/>
              <a:ext cx="339000" cy="2499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141250" y="1006913"/>
              <a:ext cx="339000" cy="2499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3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23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472" name="Google Shape;472;p23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24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4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24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4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485" name="Google Shape;485;p24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487" name="Google Shape;487;p24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A5A5A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A5A5A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 </a:t>
                </a:r>
                <a:endParaRPr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89" name="Google Shape;489;p24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24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2" name="Google Shape;492;p24"/>
          <p:cNvSpPr/>
          <p:nvPr/>
        </p:nvSpPr>
        <p:spPr>
          <a:xfrm>
            <a:off x="6624150" y="5612300"/>
            <a:ext cx="54906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4</a:t>
            </a:r>
            <a:r>
              <a:rPr lang="ko-KR">
                <a:solidFill>
                  <a:schemeClr val="dk1"/>
                </a:solidFill>
              </a:rPr>
              <a:t>.   챗봇의 </a:t>
            </a:r>
            <a:r>
              <a:rPr b="1" lang="ko-KR" u="sng">
                <a:solidFill>
                  <a:schemeClr val="dk1"/>
                </a:solidFill>
              </a:rPr>
              <a:t>응답</a:t>
            </a:r>
            <a:r>
              <a:rPr lang="ko-KR">
                <a:solidFill>
                  <a:schemeClr val="dk1"/>
                </a:solidFill>
              </a:rPr>
              <a:t>이 </a:t>
            </a:r>
            <a:r>
              <a:rPr b="1" lang="ko-KR" u="sng">
                <a:solidFill>
                  <a:schemeClr val="dk1"/>
                </a:solidFill>
              </a:rPr>
              <a:t>유니코드로 출력</a:t>
            </a:r>
            <a:r>
              <a:rPr lang="ko-KR">
                <a:solidFill>
                  <a:schemeClr val="dk1"/>
                </a:solidFill>
              </a:rPr>
              <a:t>되는 문제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   (원인 : 인코딩된 리스트를 전송시 16진수 데이터 출력)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   -&gt; list 내용을 </a:t>
            </a:r>
            <a:r>
              <a:rPr b="1" lang="ko-KR" u="sng">
                <a:solidFill>
                  <a:schemeClr val="dk1"/>
                </a:solidFill>
              </a:rPr>
              <a:t>String으로 이용</a:t>
            </a:r>
            <a:r>
              <a:rPr lang="ko-KR">
                <a:solidFill>
                  <a:schemeClr val="dk1"/>
                </a:solidFill>
              </a:rPr>
              <a:t>해서 전송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-5799" y="2161763"/>
            <a:ext cx="834300" cy="3435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4"/>
          <p:cNvSpPr/>
          <p:nvPr/>
        </p:nvSpPr>
        <p:spPr>
          <a:xfrm rot="5400000">
            <a:off x="706309" y="2491765"/>
            <a:ext cx="81000" cy="1080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4"/>
          <p:cNvSpPr txBox="1"/>
          <p:nvPr/>
        </p:nvSpPr>
        <p:spPr>
          <a:xfrm>
            <a:off x="127033" y="215735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2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4"/>
          <p:cNvGrpSpPr/>
          <p:nvPr/>
        </p:nvGrpSpPr>
        <p:grpSpPr>
          <a:xfrm>
            <a:off x="1141250" y="853450"/>
            <a:ext cx="4282310" cy="556800"/>
            <a:chOff x="1141250" y="853450"/>
            <a:chExt cx="4282310" cy="556800"/>
          </a:xfrm>
        </p:grpSpPr>
        <p:sp>
          <p:nvSpPr>
            <p:cNvPr id="498" name="Google Shape;498;p24"/>
            <p:cNvSpPr txBox="1"/>
            <p:nvPr/>
          </p:nvSpPr>
          <p:spPr>
            <a:xfrm>
              <a:off x="1769860" y="853450"/>
              <a:ext cx="36537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272123"/>
                  </a:solidFill>
                </a:rPr>
                <a:t> 문제 해결 과정</a:t>
              </a:r>
              <a:endParaRPr b="1" sz="3000">
                <a:solidFill>
                  <a:srgbClr val="27212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531615" y="1006913"/>
              <a:ext cx="339000" cy="2499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141250" y="1006913"/>
              <a:ext cx="339000" cy="2499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4"/>
          <p:cNvSpPr/>
          <p:nvPr/>
        </p:nvSpPr>
        <p:spPr>
          <a:xfrm>
            <a:off x="1446775" y="5612300"/>
            <a:ext cx="46293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3.   </a:t>
            </a:r>
            <a:r>
              <a:rPr b="1" lang="ko-KR" u="sng">
                <a:solidFill>
                  <a:schemeClr val="dk1"/>
                </a:solidFill>
              </a:rPr>
              <a:t>하나의 질의</a:t>
            </a:r>
            <a:r>
              <a:rPr lang="ko-KR">
                <a:solidFill>
                  <a:schemeClr val="dk1"/>
                </a:solidFill>
              </a:rPr>
              <a:t>에, </a:t>
            </a:r>
            <a:r>
              <a:rPr b="1" lang="ko-KR" u="sng">
                <a:solidFill>
                  <a:schemeClr val="dk1"/>
                </a:solidFill>
              </a:rPr>
              <a:t>여러 응답</a:t>
            </a:r>
            <a:r>
              <a:rPr lang="ko-KR">
                <a:solidFill>
                  <a:schemeClr val="dk1"/>
                </a:solidFill>
              </a:rPr>
              <a:t>이 오는 문제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    -&gt; </a:t>
            </a:r>
            <a:r>
              <a:rPr b="1" lang="ko-KR" u="sng">
                <a:solidFill>
                  <a:schemeClr val="dk1"/>
                </a:solidFill>
              </a:rPr>
              <a:t>Multiprocessing</a:t>
            </a:r>
            <a:r>
              <a:rPr lang="ko-KR">
                <a:solidFill>
                  <a:schemeClr val="dk1"/>
                </a:solidFill>
              </a:rPr>
              <a:t>이 지원하는 Queue library 활용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p24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4"/>
          <p:cNvGrpSpPr/>
          <p:nvPr/>
        </p:nvGrpSpPr>
        <p:grpSpPr>
          <a:xfrm>
            <a:off x="7456452" y="1684450"/>
            <a:ext cx="3314645" cy="3684375"/>
            <a:chOff x="7318902" y="2093325"/>
            <a:chExt cx="3314645" cy="3684375"/>
          </a:xfrm>
        </p:grpSpPr>
        <p:pic>
          <p:nvPicPr>
            <p:cNvPr id="504" name="Google Shape;50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8902" y="2093325"/>
              <a:ext cx="3314645" cy="334567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05" name="Google Shape;505;p24"/>
            <p:cNvSpPr/>
            <p:nvPr/>
          </p:nvSpPr>
          <p:spPr>
            <a:xfrm>
              <a:off x="8152950" y="5439000"/>
              <a:ext cx="168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&lt;Unicode 출력 문제점&gt;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1243600" y="2304050"/>
            <a:ext cx="5035650" cy="2561650"/>
            <a:chOff x="1243600" y="2304050"/>
            <a:chExt cx="5035650" cy="2561650"/>
          </a:xfrm>
        </p:grpSpPr>
        <p:grpSp>
          <p:nvGrpSpPr>
            <p:cNvPr id="507" name="Google Shape;507;p24"/>
            <p:cNvGrpSpPr/>
            <p:nvPr/>
          </p:nvGrpSpPr>
          <p:grpSpPr>
            <a:xfrm>
              <a:off x="1243600" y="2304050"/>
              <a:ext cx="5035650" cy="1987150"/>
              <a:chOff x="1243600" y="2972175"/>
              <a:chExt cx="5035650" cy="1987150"/>
            </a:xfrm>
          </p:grpSpPr>
          <p:sp>
            <p:nvSpPr>
              <p:cNvPr id="508" name="Google Shape;508;p24"/>
              <p:cNvSpPr/>
              <p:nvPr/>
            </p:nvSpPr>
            <p:spPr>
              <a:xfrm>
                <a:off x="1243600" y="4397125"/>
                <a:ext cx="1509600" cy="562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/>
                  <a:t>챗봇에게 요청</a:t>
                </a: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4348450" y="4493575"/>
                <a:ext cx="1930800" cy="369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/>
                  <a:t>event 하나만 처리</a:t>
                </a:r>
                <a:endParaRPr/>
              </a:p>
            </p:txBody>
          </p:sp>
          <p:pic>
            <p:nvPicPr>
              <p:cNvPr id="510" name="Google Shape;510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09700" y="2979678"/>
                <a:ext cx="1509707" cy="1224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1" name="Google Shape;511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934373" y="2972175"/>
                <a:ext cx="1509707" cy="1224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2" name="Google Shape;51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59057" y="3056142"/>
                <a:ext cx="1302584" cy="10560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3" name="Google Shape;513;p24"/>
            <p:cNvSpPr/>
            <p:nvPr/>
          </p:nvSpPr>
          <p:spPr>
            <a:xfrm>
              <a:off x="2996700" y="4527000"/>
              <a:ext cx="1314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</a:rPr>
                <a:t>&lt;챗봇 event 처리&gt;</a:t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25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5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p25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 txBox="1"/>
          <p:nvPr/>
        </p:nvSpPr>
        <p:spPr>
          <a:xfrm>
            <a:off x="1769848" y="853450"/>
            <a:ext cx="442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272123"/>
                </a:solidFill>
              </a:rPr>
              <a:t> 추가 및 개선사항</a:t>
            </a:r>
            <a:endParaRPr b="1" sz="40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4510350" y="2448050"/>
            <a:ext cx="68874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현재 </a:t>
            </a:r>
            <a:r>
              <a:rPr b="1" lang="ko-KR" sz="1800" u="sng">
                <a:solidFill>
                  <a:schemeClr val="dk1"/>
                </a:solidFill>
              </a:rPr>
              <a:t>ID, Password가 미리 입력</a:t>
            </a:r>
            <a:r>
              <a:rPr lang="ko-KR" sz="1800">
                <a:solidFill>
                  <a:schemeClr val="dk1"/>
                </a:solidFill>
              </a:rPr>
              <a:t>되어 있는 상태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&lt;-&gt; 챗봇에 </a:t>
            </a:r>
            <a:r>
              <a:rPr b="1" lang="ko-KR" sz="1800" u="sng">
                <a:solidFill>
                  <a:schemeClr val="dk1"/>
                </a:solidFill>
              </a:rPr>
              <a:t>ID, Password 입력 후, 개인별 공지</a:t>
            </a:r>
            <a:r>
              <a:rPr lang="ko-KR" sz="1800">
                <a:solidFill>
                  <a:schemeClr val="dk1"/>
                </a:solidFill>
              </a:rPr>
              <a:t> 및 알림 제공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26" name="Google Shape;5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25" y="2124200"/>
            <a:ext cx="1217851" cy="121783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5"/>
          <p:cNvSpPr/>
          <p:nvPr/>
        </p:nvSpPr>
        <p:spPr>
          <a:xfrm>
            <a:off x="4510350" y="3692800"/>
            <a:ext cx="68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 u="sng">
                <a:solidFill>
                  <a:schemeClr val="dk1"/>
                </a:solidFill>
              </a:rPr>
              <a:t>필요한 정보</a:t>
            </a:r>
            <a:r>
              <a:rPr lang="ko-KR" sz="1800">
                <a:solidFill>
                  <a:schemeClr val="dk1"/>
                </a:solidFill>
              </a:rPr>
              <a:t>에 맞는 공지사항 제공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&lt;-&gt; 예) “서류 제출”과 관련된 </a:t>
            </a:r>
            <a:r>
              <a:rPr b="1" lang="ko-KR" sz="1800" u="sng">
                <a:solidFill>
                  <a:schemeClr val="dk1"/>
                </a:solidFill>
              </a:rPr>
              <a:t>공지사항 선별</a:t>
            </a:r>
            <a:r>
              <a:rPr lang="ko-KR" sz="1800">
                <a:solidFill>
                  <a:schemeClr val="dk1"/>
                </a:solidFill>
              </a:rPr>
              <a:t> 후 알림</a:t>
            </a: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28" name="Google Shape;5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225" y="3552254"/>
            <a:ext cx="1217850" cy="121786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5"/>
          <p:cNvSpPr/>
          <p:nvPr/>
        </p:nvSpPr>
        <p:spPr>
          <a:xfrm>
            <a:off x="4510350" y="4976525"/>
            <a:ext cx="68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불필요한 중복 </a:t>
            </a:r>
            <a:r>
              <a:rPr b="1" lang="ko-KR" sz="1800" u="sng">
                <a:solidFill>
                  <a:schemeClr val="dk1"/>
                </a:solidFill>
              </a:rPr>
              <a:t>크롤링</a:t>
            </a:r>
            <a:r>
              <a:rPr lang="ko-KR" sz="1800">
                <a:solidFill>
                  <a:schemeClr val="dk1"/>
                </a:solidFill>
              </a:rPr>
              <a:t> 방지, 시간 줄이기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&lt;-&gt; DB를 통한 데이터 관리 및 flask와의 연동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30" name="Google Shape;5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637" y="5009531"/>
            <a:ext cx="935027" cy="935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25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532" name="Google Shape;532;p25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535" name="Google Shape;535;p25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536" name="Google Shape;536;p25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37" name="Google Shape;537;p25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538" name="Google Shape;538;p25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9" name="Google Shape;539;p25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40" name="Google Shape;540;p25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p25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" name="Google Shape;542;p25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123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 txBox="1"/>
          <p:nvPr/>
        </p:nvSpPr>
        <p:spPr>
          <a:xfrm>
            <a:off x="2359968" y="3056007"/>
            <a:ext cx="333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48" name="Google Shape;548;p26"/>
          <p:cNvSpPr txBox="1"/>
          <p:nvPr/>
        </p:nvSpPr>
        <p:spPr>
          <a:xfrm>
            <a:off x="2359969" y="2858854"/>
            <a:ext cx="33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2F2F2"/>
                </a:solidFill>
              </a:rPr>
              <a:t>CAFE FINDER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6953678" y="5280425"/>
            <a:ext cx="385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600">
                <a:solidFill>
                  <a:schemeClr val="lt1"/>
                </a:solidFill>
              </a:rPr>
              <a:t>김택환, 김동언, 박동익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1769862" y="853450"/>
            <a:ext cx="365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 SSlarm</a:t>
            </a:r>
            <a:r>
              <a:rPr b="1" lang="ko-KR" sz="4800">
                <a:solidFill>
                  <a:srgbClr val="272123"/>
                </a:solidFill>
              </a:rPr>
              <a:t>?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108" name="Google Shape;108;p14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10988" y="2163247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051000" y="1910500"/>
            <a:ext cx="2258175" cy="2093551"/>
            <a:chOff x="1051000" y="1910500"/>
            <a:chExt cx="2258175" cy="2093551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1000" y="1910500"/>
              <a:ext cx="2258175" cy="209355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6" name="Google Shape;116;p14"/>
            <p:cNvSpPr/>
            <p:nvPr/>
          </p:nvSpPr>
          <p:spPr>
            <a:xfrm>
              <a:off x="1956413" y="2233520"/>
              <a:ext cx="447300" cy="179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1051000" y="4459175"/>
            <a:ext cx="2258176" cy="2093549"/>
            <a:chOff x="1051000" y="4459175"/>
            <a:chExt cx="2258176" cy="2093549"/>
          </a:xfrm>
        </p:grpSpPr>
        <p:pic>
          <p:nvPicPr>
            <p:cNvPr id="118" name="Google Shape;11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1000" y="4459175"/>
              <a:ext cx="2258176" cy="209354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9" name="Google Shape;119;p14"/>
            <p:cNvSpPr/>
            <p:nvPr/>
          </p:nvSpPr>
          <p:spPr>
            <a:xfrm>
              <a:off x="1956413" y="4761351"/>
              <a:ext cx="447300" cy="179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" name="Google Shape;12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225" y="2440375"/>
            <a:ext cx="2840625" cy="237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4"/>
          <p:cNvCxnSpPr>
            <a:stCxn id="116" idx="3"/>
            <a:endCxn id="120" idx="1"/>
          </p:cNvCxnSpPr>
          <p:nvPr/>
        </p:nvCxnSpPr>
        <p:spPr>
          <a:xfrm>
            <a:off x="2403713" y="2323220"/>
            <a:ext cx="2666400" cy="130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>
            <a:stCxn id="119" idx="3"/>
            <a:endCxn id="120" idx="1"/>
          </p:cNvCxnSpPr>
          <p:nvPr/>
        </p:nvCxnSpPr>
        <p:spPr>
          <a:xfrm flipH="1" rot="10800000">
            <a:off x="2403713" y="3627051"/>
            <a:ext cx="2666400" cy="122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4"/>
          <p:cNvSpPr/>
          <p:nvPr/>
        </p:nvSpPr>
        <p:spPr>
          <a:xfrm>
            <a:off x="8572500" y="2514100"/>
            <a:ext cx="3429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 sz="2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 메세지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손쉽게 확인하고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입,퇴실 기능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지원하는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Chatbot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125" name="Google Shape;125;p14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127" name="Google Shape;127;p14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9" name="Google Shape;129;p14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5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5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5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5"/>
          <p:cNvGrpSpPr/>
          <p:nvPr/>
        </p:nvGrpSpPr>
        <p:grpSpPr>
          <a:xfrm>
            <a:off x="1580914" y="1797148"/>
            <a:ext cx="1847191" cy="2155442"/>
            <a:chOff x="5589228" y="1841363"/>
            <a:chExt cx="2053804" cy="2401072"/>
          </a:xfrm>
        </p:grpSpPr>
        <p:sp>
          <p:nvSpPr>
            <p:cNvPr id="145" name="Google Shape;145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rgbClr val="FCBD3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 rot="2700000">
              <a:off x="5890004" y="2142135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4198335" y="1838969"/>
            <a:ext cx="1847191" cy="2155443"/>
            <a:chOff x="5589228" y="1841362"/>
            <a:chExt cx="2053803" cy="2401073"/>
          </a:xfrm>
        </p:grpSpPr>
        <p:sp>
          <p:nvSpPr>
            <p:cNvPr id="148" name="Google Shape;148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rgbClr val="58ACB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2700000">
              <a:off x="5890003" y="2142134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6907309" y="1838969"/>
            <a:ext cx="1847191" cy="2155443"/>
            <a:chOff x="5589228" y="1841362"/>
            <a:chExt cx="2053803" cy="2401073"/>
          </a:xfrm>
        </p:grpSpPr>
        <p:sp>
          <p:nvSpPr>
            <p:cNvPr id="151" name="Google Shape;151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rgbClr val="7F7F7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rot="2700000">
              <a:off x="5890003" y="2142134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5"/>
          <p:cNvSpPr txBox="1"/>
          <p:nvPr/>
        </p:nvSpPr>
        <p:spPr>
          <a:xfrm>
            <a:off x="1656397" y="2392043"/>
            <a:ext cx="15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챗봇의 용도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592923" y="2575025"/>
            <a:ext cx="10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차별점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7003757" y="2575025"/>
            <a:ext cx="17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예상 사용 유저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154350" y="4083157"/>
            <a:ext cx="25878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홈페이지의 </a:t>
            </a: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Chatbot을 통해 손쉽게 확인 할 수 있다.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홈페이지의 </a:t>
            </a: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 메세지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Chatbot을 통해 손쉽게 확인 할 수 있다.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입실과 퇴실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Chatbot을 통해 할 수 있다.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1925" lvl="0" marL="2286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ahoma"/>
              <a:buNone/>
            </a:pPr>
            <a:r>
              <a:t/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7" name="Google Shape;157;p15"/>
          <p:cNvGrpSpPr/>
          <p:nvPr/>
        </p:nvGrpSpPr>
        <p:grpSpPr>
          <a:xfrm>
            <a:off x="9467150" y="1797148"/>
            <a:ext cx="1847191" cy="2155442"/>
            <a:chOff x="5589228" y="1841363"/>
            <a:chExt cx="2053804" cy="2401072"/>
          </a:xfrm>
        </p:grpSpPr>
        <p:sp>
          <p:nvSpPr>
            <p:cNvPr id="158" name="Google Shape;158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2700000">
              <a:off x="5890004" y="2142135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5"/>
          <p:cNvSpPr txBox="1"/>
          <p:nvPr/>
        </p:nvSpPr>
        <p:spPr>
          <a:xfrm>
            <a:off x="9168350" y="2381991"/>
            <a:ext cx="2382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기대 효과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800398" y="4083150"/>
            <a:ext cx="2721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홈페이지에서만 가능했던 ‘입실하기’, ‘퇴실하기’ 기능이 Chatbot에게 메세지 한번 보내는 것으로 이루어진다.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월별로 공지사항 확인하기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”, </a:t>
            </a:r>
            <a:b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 읽은 메세지만 확인하기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등 쌓여있는 수 많은 알림들을 효과적으로 열람할 수 있다. 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1925" lvl="0" marL="2286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ahoma"/>
              <a:buNone/>
            </a:pPr>
            <a:r>
              <a:t/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599974" y="4083150"/>
            <a:ext cx="2382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1기 교육생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edu.ssafy.com을 이용하는 전국의 500명</a:t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-5799" y="2161763"/>
            <a:ext cx="834300" cy="3435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 rot="5400000">
            <a:off x="706309" y="2491765"/>
            <a:ext cx="81000" cy="1080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27033" y="215735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2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9357424" y="3994400"/>
            <a:ext cx="2382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1년뿐만 아니라 앞으로 계속 이용될 예정인 Ssafy 홈페이지를 사용하는 교육생들에게 편의성을 제공이 가능하다.</a:t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1754037" y="919225"/>
            <a:ext cx="365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 기획 배경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5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169" name="Google Shape;169;p15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0" name="Google Shape;170;p15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171" name="Google Shape;171;p15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" name="Google Shape;172;p15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3" name="Google Shape;173;p15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16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6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6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1523187" y="695575"/>
            <a:ext cx="365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 Scenario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284939" y="924597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894572" y="924597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238" y="2963170"/>
            <a:ext cx="1438757" cy="551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/>
          <p:nvPr/>
        </p:nvSpPr>
        <p:spPr>
          <a:xfrm>
            <a:off x="2908419" y="2649072"/>
            <a:ext cx="1628700" cy="177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3336834" y="2766027"/>
            <a:ext cx="932186" cy="1053279"/>
            <a:chOff x="3894813" y="2551604"/>
            <a:chExt cx="1989300" cy="1552135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3404" y="2551604"/>
              <a:ext cx="1083038" cy="1297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6"/>
            <p:cNvSpPr txBox="1"/>
            <p:nvPr/>
          </p:nvSpPr>
          <p:spPr>
            <a:xfrm>
              <a:off x="3894813" y="3734440"/>
              <a:ext cx="198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FLASK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" name="Google Shape;19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682" y="2209565"/>
            <a:ext cx="1058342" cy="43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2985607" y="5122315"/>
            <a:ext cx="1990224" cy="1418796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SSAFY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홈페이지 정보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(공지사항, 알림 등)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3233888" y="3886044"/>
            <a:ext cx="932100" cy="40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Crawler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718213" y="3364030"/>
            <a:ext cx="825600" cy="347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Ngrok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2544104" y="3639912"/>
            <a:ext cx="36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16"/>
          <p:cNvSpPr txBox="1"/>
          <p:nvPr/>
        </p:nvSpPr>
        <p:spPr>
          <a:xfrm>
            <a:off x="2908420" y="2356948"/>
            <a:ext cx="81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"/>
          <p:cNvCxnSpPr/>
          <p:nvPr/>
        </p:nvCxnSpPr>
        <p:spPr>
          <a:xfrm rot="10800000">
            <a:off x="2544219" y="3442822"/>
            <a:ext cx="36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16"/>
          <p:cNvCxnSpPr>
            <a:stCxn id="194" idx="2"/>
            <a:endCxn id="197" idx="1"/>
          </p:cNvCxnSpPr>
          <p:nvPr/>
        </p:nvCxnSpPr>
        <p:spPr>
          <a:xfrm flipH="1" rot="-5400000">
            <a:off x="1129553" y="2949381"/>
            <a:ext cx="888900" cy="2883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202" name="Google Shape;2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125" y="4827968"/>
            <a:ext cx="507411" cy="586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6"/>
          <p:cNvCxnSpPr>
            <a:stCxn id="196" idx="2"/>
          </p:cNvCxnSpPr>
          <p:nvPr/>
        </p:nvCxnSpPr>
        <p:spPr>
          <a:xfrm>
            <a:off x="3699938" y="4294644"/>
            <a:ext cx="0" cy="84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4" name="Google Shape;204;p16"/>
          <p:cNvSpPr/>
          <p:nvPr/>
        </p:nvSpPr>
        <p:spPr>
          <a:xfrm>
            <a:off x="4766231" y="1673475"/>
            <a:ext cx="1721844" cy="1312848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질의) “새로운 공지사항 알려줘”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05" name="Google Shape;205;p16"/>
          <p:cNvCxnSpPr/>
          <p:nvPr/>
        </p:nvCxnSpPr>
        <p:spPr>
          <a:xfrm>
            <a:off x="3973768" y="3292446"/>
            <a:ext cx="812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6" name="Google Shape;206;p16"/>
          <p:cNvSpPr txBox="1"/>
          <p:nvPr/>
        </p:nvSpPr>
        <p:spPr>
          <a:xfrm>
            <a:off x="8257365" y="2406431"/>
            <a:ext cx="1707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7AB53D"/>
                </a:solidFill>
              </a:rPr>
              <a:t>출결 시스템</a:t>
            </a:r>
            <a:endParaRPr b="1" sz="2000">
              <a:solidFill>
                <a:srgbClr val="7AB5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0066821" y="3747425"/>
            <a:ext cx="1707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2281E"/>
                </a:solidFill>
              </a:rPr>
              <a:t>공지사항 열람</a:t>
            </a:r>
            <a:endParaRPr b="1" sz="1800">
              <a:solidFill>
                <a:srgbClr val="F22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6585771" y="3658775"/>
            <a:ext cx="1603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8009E"/>
                </a:solidFill>
              </a:rPr>
              <a:t>알림 확인</a:t>
            </a:r>
            <a:endParaRPr b="1" sz="2000">
              <a:solidFill>
                <a:srgbClr val="0800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9912800" y="4273358"/>
            <a:ext cx="18444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Today 공지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최신 공지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월별 공지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8309603" y="3007780"/>
            <a:ext cx="1603200" cy="172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8309602" y="4101220"/>
            <a:ext cx="171000" cy="183900"/>
          </a:xfrm>
          <a:prstGeom prst="ellipse">
            <a:avLst/>
          </a:prstGeom>
          <a:solidFill>
            <a:schemeClr val="dk1"/>
          </a:solidFill>
          <a:ln cap="flat" cmpd="sng" w="50800">
            <a:solidFill>
              <a:srgbClr val="BFBFB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6142550" y="4172400"/>
            <a:ext cx="21648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전체 메세지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새로 온 메세지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9025798" y="2932526"/>
            <a:ext cx="171000" cy="183900"/>
          </a:xfrm>
          <a:prstGeom prst="ellipse">
            <a:avLst/>
          </a:prstGeom>
          <a:solidFill>
            <a:schemeClr val="dk1"/>
          </a:solidFill>
          <a:ln cap="flat" cmpd="sng" w="50800">
            <a:solidFill>
              <a:srgbClr val="BFBFB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9793973" y="4101219"/>
            <a:ext cx="171000" cy="183900"/>
          </a:xfrm>
          <a:prstGeom prst="ellipse">
            <a:avLst/>
          </a:prstGeom>
          <a:solidFill>
            <a:schemeClr val="dk1"/>
          </a:solidFill>
          <a:ln cap="flat" cmpd="sng" w="50800">
            <a:solidFill>
              <a:srgbClr val="BFBFB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8257375" y="1297441"/>
            <a:ext cx="18444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입실하기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퇴실하기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217" name="Google Shape;217;p16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221" name="Google Shape;221;p16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99999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2" name="Google Shape;222;p16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223" name="Google Shape;223;p16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" name="Google Shape;224;p16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25" name="Google Shape;225;p16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17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7"/>
          <p:cNvSpPr txBox="1"/>
          <p:nvPr/>
        </p:nvSpPr>
        <p:spPr>
          <a:xfrm>
            <a:off x="1687018" y="931300"/>
            <a:ext cx="3133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 Today 공지 / 최신 공지 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7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236" name="Google Shape;236;p17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8" name="Google Shape;2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900" y="1553550"/>
            <a:ext cx="5115250" cy="3617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17"/>
          <p:cNvSpPr/>
          <p:nvPr/>
        </p:nvSpPr>
        <p:spPr>
          <a:xfrm>
            <a:off x="6436000" y="54091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“새로운 공지 있어?”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최신 공지사항</a:t>
            </a:r>
            <a:r>
              <a:rPr lang="ko-KR">
                <a:solidFill>
                  <a:schemeClr val="dk1"/>
                </a:solidFill>
              </a:rPr>
              <a:t> 및 </a:t>
            </a:r>
            <a:r>
              <a:rPr b="1" lang="ko-KR" u="sng">
                <a:solidFill>
                  <a:schemeClr val="dk1"/>
                </a:solidFill>
              </a:rPr>
              <a:t>해당일 공지사항</a:t>
            </a:r>
            <a:r>
              <a:rPr lang="ko-KR">
                <a:solidFill>
                  <a:schemeClr val="dk1"/>
                </a:solidFill>
              </a:rPr>
              <a:t> 알림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0" name="Google Shape;240;p17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7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7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245" name="Google Shape;245;p17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248" name="Google Shape;248;p17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6956675" y="1799325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020300" y="2512125"/>
            <a:ext cx="15396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4">
            <a:alphaModFix/>
          </a:blip>
          <a:srcRect b="0" l="0" r="39161" t="0"/>
          <a:stretch/>
        </p:blipFill>
        <p:spPr>
          <a:xfrm>
            <a:off x="1447150" y="1553550"/>
            <a:ext cx="4405363" cy="3617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17"/>
          <p:cNvSpPr/>
          <p:nvPr/>
        </p:nvSpPr>
        <p:spPr>
          <a:xfrm>
            <a:off x="1447150" y="54980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“오늘 공지?”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오늘의 공지사항 알림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53" name="Google Shape;253;p17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254" name="Google Shape;254;p17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5" name="Google Shape;255;p17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256" name="Google Shape;256;p17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b="1" sz="16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" name="Google Shape;257;p17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58" name="Google Shape;258;p17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1" name="Google Shape;261;p17"/>
          <p:cNvSpPr txBox="1"/>
          <p:nvPr/>
        </p:nvSpPr>
        <p:spPr>
          <a:xfrm>
            <a:off x="110988" y="4037885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4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10988" y="4895035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</a:rPr>
              <a:t>ㅊ</a:t>
            </a: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5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799650" y="1697350"/>
            <a:ext cx="1450800" cy="4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8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8"/>
          <p:cNvSpPr txBox="1"/>
          <p:nvPr/>
        </p:nvSpPr>
        <p:spPr>
          <a:xfrm>
            <a:off x="1687018" y="931300"/>
            <a:ext cx="3133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월별 공지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272" name="Google Shape;272;p18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8"/>
          <p:cNvSpPr/>
          <p:nvPr/>
        </p:nvSpPr>
        <p:spPr>
          <a:xfrm>
            <a:off x="1141325" y="5506525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“이번달 공지 말해줘”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월별로 공지사항</a:t>
            </a:r>
            <a:r>
              <a:rPr lang="ko-KR">
                <a:solidFill>
                  <a:schemeClr val="dk1"/>
                </a:solidFill>
              </a:rPr>
              <a:t> 알림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5" name="Google Shape;275;p18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18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50" y="1883676"/>
            <a:ext cx="5207225" cy="284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18"/>
          <p:cNvSpPr/>
          <p:nvPr/>
        </p:nvSpPr>
        <p:spPr>
          <a:xfrm>
            <a:off x="1444925" y="215735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1399975" y="285585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075" y="1917663"/>
            <a:ext cx="5250800" cy="2714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18"/>
          <p:cNvSpPr/>
          <p:nvPr/>
        </p:nvSpPr>
        <p:spPr>
          <a:xfrm>
            <a:off x="7044275" y="205375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6989425" y="381740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6802825" y="535850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“N번째 달 공지 말해줘”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N번째 달에 해당하는</a:t>
            </a:r>
            <a:r>
              <a:rPr lang="ko-KR">
                <a:solidFill>
                  <a:schemeClr val="dk1"/>
                </a:solidFill>
              </a:rPr>
              <a:t> 알림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-5799" y="2161763"/>
            <a:ext cx="834300" cy="3435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 rot="5400000">
            <a:off x="706309" y="2491765"/>
            <a:ext cx="81000" cy="1080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127033" y="215735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2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8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291" name="Google Shape;291;p18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92" name="Google Shape;292;p18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293" name="Google Shape;293;p18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b="1" sz="16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95" name="Google Shape;295;p18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18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8" name="Google Shape;298;p18"/>
          <p:cNvSpPr txBox="1"/>
          <p:nvPr/>
        </p:nvSpPr>
        <p:spPr>
          <a:xfrm>
            <a:off x="110988" y="4023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4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110988" y="4895035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5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19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9"/>
          <p:cNvSpPr txBox="1"/>
          <p:nvPr/>
        </p:nvSpPr>
        <p:spPr>
          <a:xfrm>
            <a:off x="1687028" y="931300"/>
            <a:ext cx="4312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전체 공지/ 공지 내용 확인하기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9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308" name="Google Shape;308;p19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19"/>
          <p:cNvSpPr/>
          <p:nvPr/>
        </p:nvSpPr>
        <p:spPr>
          <a:xfrm>
            <a:off x="6436000" y="54091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“N번 공지”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전체 공지 중 N번째 해당하는 공지 내용 열람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11" name="Google Shape;311;p19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9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350" y="1345500"/>
            <a:ext cx="5255051" cy="37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75" y="1366650"/>
            <a:ext cx="5077700" cy="3695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19"/>
          <p:cNvSpPr/>
          <p:nvPr/>
        </p:nvSpPr>
        <p:spPr>
          <a:xfrm>
            <a:off x="1533875" y="1654975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1533875" y="2570525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1357025" y="54091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“전체 공지/ 전체 공지 알려줘”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현재 등록되어있는 공지사항 모두 </a:t>
            </a:r>
            <a:r>
              <a:rPr lang="ko-KR">
                <a:solidFill>
                  <a:schemeClr val="dk1"/>
                </a:solidFill>
              </a:rPr>
              <a:t>알림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1400125" y="3186275"/>
            <a:ext cx="834300" cy="24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6790550" y="2269425"/>
            <a:ext cx="4290900" cy="24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0175" y="3141277"/>
            <a:ext cx="775200" cy="33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 rot="5400000">
            <a:off x="653679" y="3504601"/>
            <a:ext cx="79500" cy="1005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127033" y="3111787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3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9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327" name="Google Shape;327;p19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8" name="Google Shape;328;p19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329" name="Google Shape;329;p19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b="1" sz="16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" name="Google Shape;330;p19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1" name="Google Shape;331;p19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19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9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19"/>
          <p:cNvSpPr txBox="1"/>
          <p:nvPr/>
        </p:nvSpPr>
        <p:spPr>
          <a:xfrm>
            <a:off x="110988" y="4895035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5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110988" y="4023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4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50" y="1557750"/>
            <a:ext cx="4364376" cy="3585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42" name="Google Shape;342;p20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0"/>
          <p:cNvSpPr txBox="1"/>
          <p:nvPr/>
        </p:nvSpPr>
        <p:spPr>
          <a:xfrm>
            <a:off x="1687028" y="931300"/>
            <a:ext cx="4312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알림 메시지 </a:t>
            </a:r>
            <a:r>
              <a:rPr b="1" lang="ko-KR" sz="1800">
                <a:solidFill>
                  <a:srgbClr val="272123"/>
                </a:solidFill>
              </a:rPr>
              <a:t>확인하기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0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345" name="Google Shape;345;p20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7" name="Google Shape;347;p20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20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533350" y="1557750"/>
            <a:ext cx="1077600" cy="249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6551325" y="53538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“안 읽은 알림 알려줘”/ “새로운 알림 보여줘 “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아직 열람하지 않은, 새로운 알림 확인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2408725" y="2400025"/>
            <a:ext cx="282900" cy="18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2408725" y="3345600"/>
            <a:ext cx="541500" cy="24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463" y="2395051"/>
            <a:ext cx="4733925" cy="1829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20"/>
          <p:cNvSpPr/>
          <p:nvPr/>
        </p:nvSpPr>
        <p:spPr>
          <a:xfrm>
            <a:off x="1762075" y="553390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“알림” / “알림 알려줘”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알림 메시지 확인 (쪽지, 1:1 문의, 출석..)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10175" y="3985027"/>
            <a:ext cx="775200" cy="33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0"/>
          <p:cNvSpPr/>
          <p:nvPr/>
        </p:nvSpPr>
        <p:spPr>
          <a:xfrm rot="5400000">
            <a:off x="653679" y="4348351"/>
            <a:ext cx="79500" cy="1005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127033" y="3955537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4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0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361" name="Google Shape;361;p20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2" name="Google Shape;362;p20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363" name="Google Shape;363;p20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b="1" sz="16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" name="Google Shape;364;p20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5" name="Google Shape;365;p20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20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20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8" name="Google Shape;368;p20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110988" y="4895035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5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21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21"/>
          <p:cNvSpPr/>
          <p:nvPr/>
        </p:nvSpPr>
        <p:spPr>
          <a:xfrm>
            <a:off x="4218650" y="5606500"/>
            <a:ext cx="5224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“입실하기” / “퇴실”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입실 및 퇴실 가능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7" name="Google Shape;377;p21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21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38" y="1353150"/>
            <a:ext cx="40296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327" y="1747924"/>
            <a:ext cx="5344784" cy="30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1"/>
          <p:cNvSpPr txBox="1"/>
          <p:nvPr/>
        </p:nvSpPr>
        <p:spPr>
          <a:xfrm>
            <a:off x="1687028" y="931300"/>
            <a:ext cx="4312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입실 / 퇴실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1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386" name="Google Shape;386;p21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1"/>
          <p:cNvSpPr/>
          <p:nvPr/>
        </p:nvSpPr>
        <p:spPr>
          <a:xfrm>
            <a:off x="3629225" y="2581150"/>
            <a:ext cx="680100" cy="71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800" y="4174950"/>
            <a:ext cx="3854025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21"/>
          <p:cNvGrpSpPr/>
          <p:nvPr/>
        </p:nvGrpSpPr>
        <p:grpSpPr>
          <a:xfrm>
            <a:off x="1006935" y="128463"/>
            <a:ext cx="8033300" cy="338700"/>
            <a:chOff x="1006935" y="128463"/>
            <a:chExt cx="8033300" cy="338700"/>
          </a:xfrm>
        </p:grpSpPr>
        <p:sp>
          <p:nvSpPr>
            <p:cNvPr id="391" name="Google Shape;391;p21"/>
            <p:cNvSpPr txBox="1"/>
            <p:nvPr/>
          </p:nvSpPr>
          <p:spPr>
            <a:xfrm>
              <a:off x="1006935" y="128463"/>
              <a:ext cx="68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소개</a:t>
              </a:r>
              <a:endParaRPr sz="16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2" name="Google Shape;392;p21"/>
            <p:cNvGrpSpPr/>
            <p:nvPr/>
          </p:nvGrpSpPr>
          <p:grpSpPr>
            <a:xfrm>
              <a:off x="3076984" y="128463"/>
              <a:ext cx="2884050" cy="338700"/>
              <a:chOff x="4645809" y="128463"/>
              <a:chExt cx="2884050" cy="338700"/>
            </a:xfrm>
          </p:grpSpPr>
          <p:sp>
            <p:nvSpPr>
              <p:cNvPr id="393" name="Google Shape;393;p21"/>
              <p:cNvSpPr txBox="1"/>
              <p:nvPr/>
            </p:nvSpPr>
            <p:spPr>
              <a:xfrm>
                <a:off x="464580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latin typeface="Malgun Gothic"/>
                    <a:ea typeface="Malgun Gothic"/>
                    <a:cs typeface="Malgun Gothic"/>
                    <a:sym typeface="Malgun Gothic"/>
                  </a:rPr>
                  <a:t>결과</a:t>
                </a:r>
                <a:endParaRPr b="1" sz="16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21"/>
              <p:cNvSpPr txBox="1"/>
              <p:nvPr/>
            </p:nvSpPr>
            <p:spPr>
              <a:xfrm>
                <a:off x="5990259" y="128463"/>
                <a:ext cx="1539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D8D8D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코드</a:t>
                </a:r>
                <a:endParaRPr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95" name="Google Shape;395;p21"/>
            <p:cNvSpPr txBox="1"/>
            <p:nvPr/>
          </p:nvSpPr>
          <p:spPr>
            <a:xfrm>
              <a:off x="59610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디버깅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750063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개선 사항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21"/>
            <p:cNvSpPr txBox="1"/>
            <p:nvPr/>
          </p:nvSpPr>
          <p:spPr>
            <a:xfrm>
              <a:off x="1696084" y="128463"/>
              <a:ext cx="1539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rgbClr val="D8D8D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아키텍처</a:t>
              </a:r>
              <a:endParaRPr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8" name="Google Shape;398;p21"/>
          <p:cNvSpPr txBox="1"/>
          <p:nvPr/>
        </p:nvSpPr>
        <p:spPr>
          <a:xfrm>
            <a:off x="110988" y="4037885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4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23750" y="4924527"/>
            <a:ext cx="775200" cy="33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/>
          <p:nvPr/>
        </p:nvSpPr>
        <p:spPr>
          <a:xfrm rot="5400000">
            <a:off x="667254" y="5287851"/>
            <a:ext cx="79500" cy="1005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140608" y="4895037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5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