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5"/>
  </p:notesMasterIdLst>
  <p:handoutMasterIdLst>
    <p:handoutMasterId r:id="rId16"/>
  </p:handoutMasterIdLst>
  <p:sldIdLst>
    <p:sldId id="3516" r:id="rId5"/>
    <p:sldId id="3557" r:id="rId6"/>
    <p:sldId id="3560" r:id="rId7"/>
    <p:sldId id="3561" r:id="rId8"/>
    <p:sldId id="3564" r:id="rId9"/>
    <p:sldId id="3565" r:id="rId10"/>
    <p:sldId id="3562" r:id="rId11"/>
    <p:sldId id="3563" r:id="rId12"/>
    <p:sldId id="3559" r:id="rId13"/>
    <p:sldId id="354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0061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501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64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7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36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04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645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10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탐색적 데이터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3884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train, test </a:t>
            </a:r>
            <a:r>
              <a:rPr lang="ko-KR" altLang="en-US" sz="2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범주별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빈도수 시각화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6618386" y="2380539"/>
            <a:ext cx="538311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Activity </a:t>
            </a:r>
            <a:r>
              <a:rPr lang="ko-KR" altLang="en-US" sz="2800" b="1" dirty="0" err="1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범주별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빈도수 시각화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A1F7492-272E-4FA4-8215-FC3E4D2FB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F19A37-25FE-4661-B8BC-8043FBFF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951914"/>
            <a:ext cx="5696723" cy="429768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E2EFA2-55DA-4D38-B113-70B92D57A1DD}"/>
              </a:ext>
            </a:extLst>
          </p:cNvPr>
          <p:cNvSpPr/>
          <p:nvPr/>
        </p:nvSpPr>
        <p:spPr>
          <a:xfrm>
            <a:off x="6618386" y="3152064"/>
            <a:ext cx="46061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모델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train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분포와 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test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분포가 유사할 때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안정적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으로 작동합니다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따라서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두 데이터셋의 분포를 시각화 하여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차이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한눈에 비교함으로써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데이터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불균형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이나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편향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사전에 확인했습니다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탐색적 데이터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6933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train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validation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분할 및 모델 생성 시 </a:t>
            </a:r>
            <a:r>
              <a:rPr lang="en-US" altLang="ko-KR" sz="2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random_state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활용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A1F7492-272E-4FA4-8215-FC3E4D2FB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A8B08-33E0-4B66-8851-EC16489F0591}"/>
              </a:ext>
            </a:extLst>
          </p:cNvPr>
          <p:cNvSpPr/>
          <p:nvPr/>
        </p:nvSpPr>
        <p:spPr>
          <a:xfrm>
            <a:off x="450813" y="1991105"/>
            <a:ext cx="460614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800" b="1" dirty="0" err="1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random_state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활용 장점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51A14-F35B-4262-9C04-3CC945ECF563}"/>
              </a:ext>
            </a:extLst>
          </p:cNvPr>
          <p:cNvSpPr/>
          <p:nvPr/>
        </p:nvSpPr>
        <p:spPr>
          <a:xfrm>
            <a:off x="6248400" y="1920598"/>
            <a:ext cx="5645187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결과 재현성 확보</a:t>
            </a:r>
            <a:endParaRPr lang="en-US" altLang="ko-KR" sz="1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2167"/>
              <a:buAutoNum type="arabicParenBoth"/>
            </a:pP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 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같은 코드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같은 데이터라도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랜덤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시드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다르면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학습 결과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정확도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loss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달라질 수 있습니다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Tx/>
              <a:buChar char="-"/>
            </a:pPr>
            <a:r>
              <a:rPr lang="en-US" altLang="ko-KR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random_state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사용해 랜덤 과정이 매번 동일하게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일어나도록 통제하여 프로젝트 공유 시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동일 결과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재현이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가능하도록 했습니다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 비교의 공정성</a:t>
            </a:r>
            <a:endParaRPr lang="en-US" altLang="ko-KR" sz="1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2167"/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두 개 이상의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모델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비교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할 때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만약 데이터 분할이 매번 다르게</a:t>
            </a: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  일어나면 모델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성능 차이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 랜덤 분할 탓인지 모델 차이</a:t>
            </a: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때문인지를 구분하기 어렵습니다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  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따라서</a:t>
            </a:r>
            <a:r>
              <a:rPr lang="en-US" altLang="ko-KR" sz="1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random_state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분할해서 완전히 동일한 데이터셋</a:t>
            </a: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 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기준으로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비교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 가능하도록 했습니다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4E12C4B-35DA-4805-91CF-DC3189D441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44867-241D-40B8-A0A3-419D8C0F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3" y="3276600"/>
            <a:ext cx="549278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기본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52841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train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validation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분할 시 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stratify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옵션 사용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A1F7492-272E-4FA4-8215-FC3E4D2FB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A8B08-33E0-4B66-8851-EC16489F0591}"/>
              </a:ext>
            </a:extLst>
          </p:cNvPr>
          <p:cNvSpPr/>
          <p:nvPr/>
        </p:nvSpPr>
        <p:spPr>
          <a:xfrm>
            <a:off x="315685" y="3715220"/>
            <a:ext cx="460614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stratify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 시 장점</a:t>
            </a: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sz="2800" b="1" dirty="0">
              <a:solidFill>
                <a:schemeClr val="tx2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951A14-F35B-4262-9C04-3CC945ECF563}"/>
              </a:ext>
            </a:extLst>
          </p:cNvPr>
          <p:cNvSpPr/>
          <p:nvPr/>
        </p:nvSpPr>
        <p:spPr>
          <a:xfrm>
            <a:off x="315685" y="4329171"/>
            <a:ext cx="11504840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일반적인 </a:t>
            </a:r>
            <a:r>
              <a:rPr lang="en-US" altLang="ko-KR" sz="1600" b="1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train_test_split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랜덤하게 데이터를 나누기 때문에 클래스가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불균형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 경우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train/test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 비율이 달라질 수 있습니다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 stratify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 시 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train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val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모두 원본 데이터의 클래스 비율을 그대로 유지합니다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이를 통해 학습 데이터와 평가 데이터가 </a:t>
            </a:r>
            <a:r>
              <a:rPr lang="ko-KR" altLang="en-US" sz="16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같은 분포를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가지므로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평가 결과의 </a:t>
            </a:r>
            <a:r>
              <a:rPr lang="ko-KR" altLang="en-US" sz="18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안정성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ko-KR" altLang="en-US" sz="18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신뢰성</a:t>
            </a:r>
            <a:r>
              <a:rPr lang="ko-KR" altLang="en-US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높였습니다</a:t>
            </a:r>
            <a:r>
              <a:rPr lang="en-US" altLang="ko-KR" sz="1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E27B4E-A607-4143-B553-7496226D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6" y="1932864"/>
            <a:ext cx="10052549" cy="14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기본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A8B08-33E0-4B66-8851-EC16489F0591}"/>
              </a:ext>
            </a:extLst>
          </p:cNvPr>
          <p:cNvSpPr/>
          <p:nvPr/>
        </p:nvSpPr>
        <p:spPr>
          <a:xfrm>
            <a:off x="449034" y="1302733"/>
            <a:ext cx="556124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800" b="1" dirty="0" err="1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학습률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6D97C1-AA28-4965-8E54-EB425FE3CE15}"/>
              </a:ext>
            </a:extLst>
          </p:cNvPr>
          <p:cNvSpPr/>
          <p:nvPr/>
        </p:nvSpPr>
        <p:spPr>
          <a:xfrm>
            <a:off x="458559" y="1906689"/>
            <a:ext cx="1144769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학습률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을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너무 크게 설정하면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Global minima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건너뛰고 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loss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튀어버리는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현상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발생했습니다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spcBef>
                <a:spcPts val="615"/>
              </a:spcBef>
              <a:buSzPts val="1800"/>
            </a:pP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학습 곡선의 그래프에 중간중간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Loss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값이 튀는 것을 보아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학습률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너무 커서 발생하는 문제로 예상되었습니다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spcBef>
                <a:spcPts val="615"/>
              </a:spcBef>
              <a:buSzPts val="1800"/>
            </a:pPr>
            <a:r>
              <a:rPr lang="en-US" altLang="ko-KR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learing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rate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0.01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0.001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수정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하였습니다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CC62124-9614-47F0-8B22-EE6741B75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A4D73F-D2AC-4A98-821D-9A2550E6A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083673"/>
            <a:ext cx="5086350" cy="3193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38D7FC-FD35-44AC-A242-16C64EE65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3089802"/>
            <a:ext cx="4010025" cy="31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3" y="26660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기본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CC62124-9614-47F0-8B22-EE6741B75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E8EB01-6132-4D27-87BA-CA31A536E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" y="1960142"/>
            <a:ext cx="6293173" cy="8826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663753-C04C-443A-A628-F825DD53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9" y="2947083"/>
            <a:ext cx="5352155" cy="33298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E0D02A-80AE-48BB-BF70-410A33769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575" y="2947083"/>
            <a:ext cx="4158937" cy="33298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4BD357-932E-46DC-AC9C-C8E832DFCD19}"/>
              </a:ext>
            </a:extLst>
          </p:cNvPr>
          <p:cNvSpPr/>
          <p:nvPr/>
        </p:nvSpPr>
        <p:spPr>
          <a:xfrm>
            <a:off x="449034" y="1302733"/>
            <a:ext cx="556124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800" b="1" dirty="0" err="1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학습률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조정</a:t>
            </a:r>
          </a:p>
        </p:txBody>
      </p:sp>
    </p:spTree>
    <p:extLst>
      <p:ext uri="{BB962C8B-B14F-4D97-AF65-F5344CB8AC3E}">
        <p14:creationId xmlns:p14="http://schemas.microsoft.com/office/powerpoint/2010/main" val="7028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기본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A8B08-33E0-4B66-8851-EC16489F0591}"/>
              </a:ext>
            </a:extLst>
          </p:cNvPr>
          <p:cNvSpPr/>
          <p:nvPr/>
        </p:nvSpPr>
        <p:spPr>
          <a:xfrm>
            <a:off x="353786" y="1457262"/>
            <a:ext cx="55612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mapping vs </a:t>
            </a:r>
            <a:r>
              <a:rPr lang="en-US" altLang="ko-KR" sz="2400" b="1" dirty="0" err="1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LabelEncoding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6D97C1-AA28-4965-8E54-EB425FE3CE15}"/>
              </a:ext>
            </a:extLst>
          </p:cNvPr>
          <p:cNvSpPr/>
          <p:nvPr/>
        </p:nvSpPr>
        <p:spPr>
          <a:xfrm>
            <a:off x="353786" y="2013550"/>
            <a:ext cx="701856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LabelEncoding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방식은 클래스 값에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임의의 정수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자동으로 부여하기 때문에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인코딩 값의 의미나 순서를 명확하게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통제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하기 어려웠습니다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spcBef>
                <a:spcPts val="615"/>
              </a:spcBef>
              <a:buSzPts val="1800"/>
            </a:pP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때문에 각 클래스에 대한 인코딩 값을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직접 정의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하는 </a:t>
            </a:r>
            <a:r>
              <a:rPr lang="ko-KR" altLang="en-US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매핑 방식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</a:t>
            </a:r>
            <a:r>
              <a:rPr lang="ko-KR" altLang="en-US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사용했습니다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spcBef>
                <a:spcPts val="615"/>
              </a:spcBef>
              <a:buSzPts val="1800"/>
            </a:pP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이를 통해 인코딩 과정의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일관성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확보했습니다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4B2FF5-09AA-430C-9F79-EAEBEB5C058A}"/>
              </a:ext>
            </a:extLst>
          </p:cNvPr>
          <p:cNvSpPr/>
          <p:nvPr/>
        </p:nvSpPr>
        <p:spPr>
          <a:xfrm>
            <a:off x="353786" y="3813478"/>
            <a:ext cx="55612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4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데이터 분할 </a:t>
            </a: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8:2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3305C3-C3B7-4DD2-A1E2-BA18A03AF164}"/>
              </a:ext>
            </a:extLst>
          </p:cNvPr>
          <p:cNvSpPr/>
          <p:nvPr/>
        </p:nvSpPr>
        <p:spPr>
          <a:xfrm>
            <a:off x="353786" y="4246576"/>
            <a:ext cx="10018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 분할은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8:2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 진행하였습니다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b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- train data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부족할 경우 모델의 성능을 판단하기 어려울 것이라고 판단하여 </a:t>
            </a:r>
            <a:b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validation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셋을 더 작게 설정하였습니다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E11605-3756-4413-A34B-AA5F0BCF4BD5}"/>
              </a:ext>
            </a:extLst>
          </p:cNvPr>
          <p:cNvSpPr/>
          <p:nvPr/>
        </p:nvSpPr>
        <p:spPr>
          <a:xfrm>
            <a:off x="353786" y="5171532"/>
            <a:ext cx="556124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4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Dense </a:t>
            </a:r>
            <a:endParaRPr lang="ko-KR" altLang="en-US" sz="2400" b="1" dirty="0">
              <a:solidFill>
                <a:schemeClr val="tx2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FAB2D3-4C34-404E-A713-B24792BC88B8}"/>
              </a:ext>
            </a:extLst>
          </p:cNvPr>
          <p:cNvSpPr/>
          <p:nvPr/>
        </p:nvSpPr>
        <p:spPr>
          <a:xfrm>
            <a:off x="353786" y="5596264"/>
            <a:ext cx="10018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Dense -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은닉층에는 </a:t>
            </a:r>
            <a:r>
              <a:rPr lang="en-US" altLang="ko-KR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ReLU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활성화 함수를 사용하였습니다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F5230FE-C4FE-4F81-BE93-049AE7C5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49" y="1489209"/>
            <a:ext cx="2562225" cy="22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단계별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1FB35861-E2BF-4550-A362-14D84CA78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086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160304-6C64-468A-87AF-BC959E5A89D3}"/>
              </a:ext>
            </a:extLst>
          </p:cNvPr>
          <p:cNvSpPr/>
          <p:nvPr/>
        </p:nvSpPr>
        <p:spPr>
          <a:xfrm>
            <a:off x="555912" y="1327060"/>
            <a:ext cx="460614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모델링 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BDD8AD-62E6-43E8-A85C-32D992D6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58" y="2292906"/>
            <a:ext cx="10666642" cy="177522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062FA9-F1D1-49D4-A527-D2FFCE277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99314"/>
              </p:ext>
            </p:extLst>
          </p:nvPr>
        </p:nvGraphicFramePr>
        <p:xfrm>
          <a:off x="534758" y="4528314"/>
          <a:ext cx="11076217" cy="177857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863845">
                  <a:extLst>
                    <a:ext uri="{9D8B030D-6E8A-4147-A177-3AD203B41FA5}">
                      <a16:colId xmlns:a16="http://schemas.microsoft.com/office/drawing/2014/main" val="1588988002"/>
                    </a:ext>
                  </a:extLst>
                </a:gridCol>
                <a:gridCol w="9212372">
                  <a:extLst>
                    <a:ext uri="{9D8B030D-6E8A-4147-A177-3AD203B41FA5}">
                      <a16:colId xmlns:a16="http://schemas.microsoft.com/office/drawing/2014/main" val="2759291888"/>
                    </a:ext>
                  </a:extLst>
                </a:gridCol>
              </a:tblGrid>
              <a:tr h="217106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상황</a:t>
                      </a:r>
                      <a:endParaRPr lang="ko-KR" altLang="en-US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이유</a:t>
                      </a:r>
                      <a:endParaRPr lang="ko-KR" altLang="en-US" sz="14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extLst>
                  <a:ext uri="{0D108BD9-81ED-4DB2-BD59-A6C34878D82A}">
                    <a16:rowId xmlns:a16="http://schemas.microsoft.com/office/drawing/2014/main" val="4274964304"/>
                  </a:ext>
                </a:extLst>
              </a:tr>
              <a:tr h="390771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데이터셋이 작거나 중간 규모</a:t>
                      </a:r>
                      <a:endParaRPr lang="ko-KR" altLang="en-US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Dropout</a:t>
                      </a:r>
                      <a:r>
                        <a:rPr lang="ko-KR" altLang="en-US" sz="1400" dirty="0">
                          <a:effectLst/>
                        </a:rPr>
                        <a:t>을 적용하면 데이터 손실 효과가 커져 학습 불안정성이 증가함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en-US" altLang="ko-KR" sz="1400" dirty="0" err="1">
                          <a:effectLst/>
                        </a:rPr>
                        <a:t>EarlyStopping</a:t>
                      </a:r>
                      <a:r>
                        <a:rPr lang="ko-KR" altLang="en-US" sz="1400" dirty="0">
                          <a:effectLst/>
                        </a:rPr>
                        <a:t>은 불필요한 </a:t>
                      </a:r>
                      <a:r>
                        <a:rPr lang="en-US" altLang="ko-KR" sz="1400" dirty="0">
                          <a:effectLst/>
                        </a:rPr>
                        <a:t>epoch</a:t>
                      </a:r>
                      <a:r>
                        <a:rPr lang="ko-KR" altLang="en-US" sz="1400" dirty="0">
                          <a:effectLst/>
                        </a:rPr>
                        <a:t>를 방지하면서 과적합을 줄임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en-US" altLang="ko-KR" sz="14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extLst>
                  <a:ext uri="{0D108BD9-81ED-4DB2-BD59-A6C34878D82A}">
                    <a16:rowId xmlns:a16="http://schemas.microsoft.com/office/drawing/2014/main" val="3283870371"/>
                  </a:ext>
                </a:extLst>
              </a:tr>
              <a:tr h="338307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모델이 비교적 단순함 </a:t>
                      </a:r>
                      <a:endParaRPr lang="ko-KR" altLang="en-US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Dropout</a:t>
                      </a:r>
                      <a:r>
                        <a:rPr lang="ko-KR" altLang="en-US" sz="1400" dirty="0">
                          <a:effectLst/>
                        </a:rPr>
                        <a:t>의 효과가 크지 않음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대신 </a:t>
                      </a:r>
                      <a:r>
                        <a:rPr lang="en-US" altLang="ko-KR" sz="1400" dirty="0" err="1">
                          <a:effectLst/>
                        </a:rPr>
                        <a:t>EarlyStopping</a:t>
                      </a:r>
                      <a:r>
                        <a:rPr lang="ko-KR" altLang="en-US" sz="1400" dirty="0">
                          <a:effectLst/>
                        </a:rPr>
                        <a:t>으로 “언제 멈출지” 제어하는 게 더 효율적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en-US" altLang="ko-KR" sz="14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extLst>
                  <a:ext uri="{0D108BD9-81ED-4DB2-BD59-A6C34878D82A}">
                    <a16:rowId xmlns:a16="http://schemas.microsoft.com/office/drawing/2014/main" val="3634231807"/>
                  </a:ext>
                </a:extLst>
              </a:tr>
              <a:tr h="67903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정확한 일반화</a:t>
                      </a:r>
                      <a:endParaRPr lang="en-US" altLang="ko-KR" sz="1400" b="1" dirty="0"/>
                    </a:p>
                    <a:p>
                      <a:r>
                        <a:rPr lang="ko-KR" altLang="en-US" sz="1400" b="1" dirty="0"/>
                        <a:t>성능이 중요</a:t>
                      </a:r>
                      <a:br>
                        <a:rPr lang="ko-KR" altLang="en-US" sz="1400" b="1" dirty="0"/>
                      </a:br>
                      <a:endParaRPr lang="ko-KR" altLang="en-US" sz="14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err="1">
                          <a:effectLst/>
                        </a:rPr>
                        <a:t>EarlyStopping</a:t>
                      </a:r>
                      <a:r>
                        <a:rPr lang="ko-KR" altLang="en-US" sz="1400" dirty="0">
                          <a:effectLst/>
                        </a:rPr>
                        <a:t>은 “</a:t>
                      </a:r>
                      <a:r>
                        <a:rPr lang="en-US" altLang="ko-KR" sz="1400" dirty="0" err="1">
                          <a:effectLst/>
                        </a:rPr>
                        <a:t>val_loss</a:t>
                      </a:r>
                      <a:r>
                        <a:rPr lang="ko-KR" altLang="en-US" sz="1400" dirty="0">
                          <a:effectLst/>
                        </a:rPr>
                        <a:t>가 최소일 때의 </a:t>
                      </a:r>
                      <a:r>
                        <a:rPr lang="ko-KR" altLang="en-US" sz="1400" dirty="0" err="1">
                          <a:effectLst/>
                        </a:rPr>
                        <a:t>모델”을</a:t>
                      </a:r>
                      <a:r>
                        <a:rPr lang="ko-KR" altLang="en-US" sz="1400" dirty="0">
                          <a:effectLst/>
                        </a:rPr>
                        <a:t> 자동 선택하므로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 err="1">
                          <a:effectLst/>
                        </a:rPr>
                        <a:t>과적합</a:t>
                      </a:r>
                      <a:r>
                        <a:rPr lang="ko-KR" altLang="en-US" sz="1400" dirty="0">
                          <a:effectLst/>
                        </a:rPr>
                        <a:t> 방지와 일반화 사이의 균형을 가장 잘 맞춤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en-US" altLang="ko-KR" sz="14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370" marR="53370" marT="26685" marB="26685" anchor="ctr"/>
                </a:tc>
                <a:extLst>
                  <a:ext uri="{0D108BD9-81ED-4DB2-BD59-A6C34878D82A}">
                    <a16:rowId xmlns:a16="http://schemas.microsoft.com/office/drawing/2014/main" val="5605733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1EFA814-54D8-4E3A-90AE-41D669BD0C71}"/>
              </a:ext>
            </a:extLst>
          </p:cNvPr>
          <p:cNvSpPr txBox="1"/>
          <p:nvPr/>
        </p:nvSpPr>
        <p:spPr>
          <a:xfrm>
            <a:off x="534758" y="1834897"/>
            <a:ext cx="10344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100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시작했는데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과적합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현상이 보였습니다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early stopping (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혹은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Dropout)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주어서 해결했습니다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AFFF6-0C46-47C5-94F9-A754211F46C3}"/>
              </a:ext>
            </a:extLst>
          </p:cNvPr>
          <p:cNvSpPr txBox="1"/>
          <p:nvPr/>
        </p:nvSpPr>
        <p:spPr>
          <a:xfrm>
            <a:off x="429983" y="4186332"/>
            <a:ext cx="10344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최종적으로 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Dropout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아닌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EarlyStopping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 이유</a:t>
            </a:r>
          </a:p>
        </p:txBody>
      </p:sp>
    </p:spTree>
    <p:extLst>
      <p:ext uri="{BB962C8B-B14F-4D97-AF65-F5344CB8AC3E}">
        <p14:creationId xmlns:p14="http://schemas.microsoft.com/office/powerpoint/2010/main" val="90059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842090-25A9-485A-B078-9ECD7CD1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23391"/>
              </p:ext>
            </p:extLst>
          </p:nvPr>
        </p:nvGraphicFramePr>
        <p:xfrm>
          <a:off x="761998" y="3663912"/>
          <a:ext cx="6362284" cy="257490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381056">
                  <a:extLst>
                    <a:ext uri="{9D8B030D-6E8A-4147-A177-3AD203B41FA5}">
                      <a16:colId xmlns:a16="http://schemas.microsoft.com/office/drawing/2014/main" val="3230023355"/>
                    </a:ext>
                  </a:extLst>
                </a:gridCol>
                <a:gridCol w="2381056">
                  <a:extLst>
                    <a:ext uri="{9D8B030D-6E8A-4147-A177-3AD203B41FA5}">
                      <a16:colId xmlns:a16="http://schemas.microsoft.com/office/drawing/2014/main" val="3630744044"/>
                    </a:ext>
                  </a:extLst>
                </a:gridCol>
                <a:gridCol w="1600172">
                  <a:extLst>
                    <a:ext uri="{9D8B030D-6E8A-4147-A177-3AD203B41FA5}">
                      <a16:colId xmlns:a16="http://schemas.microsoft.com/office/drawing/2014/main" val="2756438987"/>
                    </a:ext>
                  </a:extLst>
                </a:gridCol>
              </a:tblGrid>
              <a:tr h="304147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StandardScaler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MinMaxScaler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567813"/>
                  </a:ext>
                </a:extLst>
              </a:tr>
              <a:tr h="746542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스케일링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평균 </a:t>
                      </a:r>
                      <a:r>
                        <a:rPr lang="en-US" altLang="ko-KR" sz="1400" dirty="0"/>
                        <a:t>0, </a:t>
                      </a:r>
                      <a:r>
                        <a:rPr lang="ko-KR" altLang="en-US" sz="1400" dirty="0"/>
                        <a:t>표준편차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로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최소값 </a:t>
                      </a:r>
                      <a:r>
                        <a:rPr lang="en-US" altLang="ko-KR" sz="1400" dirty="0"/>
                        <a:t>0,</a:t>
                      </a:r>
                    </a:p>
                    <a:p>
                      <a:r>
                        <a:rPr lang="ko-KR" altLang="en-US" sz="1400" dirty="0"/>
                        <a:t>최대값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로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864535"/>
                  </a:ext>
                </a:extLst>
              </a:tr>
              <a:tr h="525344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이상치 영향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이상치</a:t>
                      </a:r>
                      <a:r>
                        <a:rPr lang="en-US" altLang="ko-KR" sz="1400" dirty="0"/>
                        <a:t>(outlier)</a:t>
                      </a:r>
                      <a:r>
                        <a:rPr lang="ko-KR" altLang="en-US" sz="1400" dirty="0"/>
                        <a:t>에 덜 민감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이상치에 </a:t>
                      </a:r>
                      <a:r>
                        <a:rPr lang="ko-KR" altLang="en-US" sz="1400" dirty="0" err="1"/>
                        <a:t>매우민감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61950"/>
                  </a:ext>
                </a:extLst>
              </a:tr>
              <a:tr h="967740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분포 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정규분포에 가까운 경우 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원래 분포 비율 유지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정규분포와 관계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22875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E945C6-B2B9-4042-BAAC-08CC51F4EF96}"/>
              </a:ext>
            </a:extLst>
          </p:cNvPr>
          <p:cNvSpPr/>
          <p:nvPr/>
        </p:nvSpPr>
        <p:spPr>
          <a:xfrm>
            <a:off x="450813" y="1309272"/>
            <a:ext cx="3878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Standard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2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MinMax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2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스케일러</a:t>
            </a:r>
            <a:endParaRPr lang="ko-KR" altLang="en-US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095BD1-5551-4A61-97FE-3952252E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1" y="3433670"/>
            <a:ext cx="4645174" cy="2834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E78F0-5D0E-4F31-AB58-005552EE6397}"/>
              </a:ext>
            </a:extLst>
          </p:cNvPr>
          <p:cNvSpPr txBox="1"/>
          <p:nvPr/>
        </p:nvSpPr>
        <p:spPr>
          <a:xfrm>
            <a:off x="667220" y="1794316"/>
            <a:ext cx="111797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초기에는 데이터가 이상치에 덜 민감하다는 이유로 </a:t>
            </a:r>
            <a:r>
              <a:rPr lang="en-US" altLang="ko-KR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StandardScaler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사용하여 실험을 진행했습니다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그러나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다양한 모델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반복적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실험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 결과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MinMaxScaler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방식이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더 우수한 성능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보였습니다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이를 통해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 처리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나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모델링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대한 </a:t>
            </a:r>
            <a:r>
              <a:rPr lang="ko-KR" altLang="en-US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이론적 선택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 중요하지만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궁극적으로는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지속적인 </a:t>
            </a:r>
            <a:r>
              <a:rPr lang="ko-KR" altLang="en-US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실험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과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비교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통해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직접 최적의 방법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찾아가는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과정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더 중요하다는 점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깨달았습니다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2" ma:contentTypeDescription="새 문서를 만듭니다." ma:contentTypeScope="" ma:versionID="df186488202f13ed527723022e965c8a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8c4913c47d4635aa34f8e8f17db955c6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4755f7e-2eee-41cd-9fe6-bf774321496a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  <ds:schemaRef ds:uri="cb8fcf1b-9571-4d20-a8ff-81bee2907a75"/>
    <ds:schemaRef ds:uri="e4e13380-6049-4f59-9391-9958b2774ca2"/>
  </ds:schemaRefs>
</ds:datastoreItem>
</file>

<file path=customXml/itemProps2.xml><?xml version="1.0" encoding="utf-8"?>
<ds:datastoreItem xmlns:ds="http://schemas.openxmlformats.org/officeDocument/2006/customXml" ds:itemID="{9BF6DF75-1F6C-4FE2-8EE2-2FFAEA494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13380-6049-4f59-9391-9958b2774ca2"/>
    <ds:schemaRef ds:uri="cb8fcf1b-9571-4d20-a8ff-81bee2907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8659</TotalTime>
  <Words>608</Words>
  <Application>Microsoft Office PowerPoint</Application>
  <PresentationFormat>와이드스크린</PresentationFormat>
  <Paragraphs>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KR</vt:lpstr>
      <vt:lpstr>Noto Sans Symbols</vt:lpstr>
      <vt:lpstr>나눔스퀘어 Bold</vt:lpstr>
      <vt:lpstr>맑은 고딕</vt:lpstr>
      <vt:lpstr>맑은 고딕</vt:lpstr>
      <vt:lpstr>Arial</vt:lpstr>
      <vt:lpstr>Calibri</vt:lpstr>
      <vt:lpstr>Office 테마</vt:lpstr>
      <vt:lpstr>PowerPoint 프레젠테이션</vt:lpstr>
      <vt:lpstr>1. 탐색적 데이터 분석</vt:lpstr>
      <vt:lpstr>1. 탐색적 데이터 분석</vt:lpstr>
      <vt:lpstr>2. 기본 모델링</vt:lpstr>
      <vt:lpstr>2. 기본 모델링</vt:lpstr>
      <vt:lpstr>2. 기본 모델링</vt:lpstr>
      <vt:lpstr>2. 기본 모델링</vt:lpstr>
      <vt:lpstr>3. 단계별 모델링</vt:lpstr>
      <vt:lpstr>3.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이종헌</cp:lastModifiedBy>
  <cp:revision>353</cp:revision>
  <dcterms:modified xsi:type="dcterms:W3CDTF">2025-10-17T02:59:54Z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  <property fmtid="{D5CDD505-2E9C-101B-9397-08002B2CF9AE}" pid="11" name="Order">
    <vt:r8>1289300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