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B2FB70-3B1C-4E68-B2B5-F7B4C0F750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AE54C5-AED5-4367-BAA1-A3E1B8596A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3237F4-3F7A-491B-AA28-C7250F6A3D1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087F03-0D9C-478B-B64C-80CA98D4408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A548A7-3BE2-4ED9-9B28-BF0917E1993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333D1E-0DBE-4FCA-87F7-E9D1F3AB8B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FF64985-F13F-4C54-BFD0-CF7B03BFCD6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74872BB-2820-40AF-BB65-90F9B044D70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6FF37A4-14EE-4450-AB0B-03DC5AB21E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F0041FE-09BF-40F5-8942-63193FCAC0C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0BD64B-5D13-4E13-BC74-60CB09BE586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5F001F-C949-4AD7-B952-AD523C8A0FE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95FAC29-7FAC-4388-8EC1-A02A6B91352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149BC0D-25EA-457A-BA7E-7DBDA1260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C67E225-F8CB-4CA2-8AAB-B2794B90B38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20A72EE-3E4F-41EC-B816-FDB58E7D06A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F6CA22-1357-4A44-BEDE-D4FD1B43A61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10C96E4-5DC4-4BB2-886D-2879F70CC2C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3EFFD7-5F9C-4970-8F63-DDCB84F69E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AD41207-5B36-4624-A205-D0B044F29D9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12E802C-E9DC-4999-9BE2-299BDF6C390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1C6E121-25E3-43E3-BE50-F308B5368B9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A84EB27-725F-4D50-8C69-5A6E27A4527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3A8AE35-6968-427F-8197-E9A1EC4737C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4E38D21-47E2-4F22-A76B-3A4844C922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5C793C4-94C6-4001-AAB4-F7BB16CE8D8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7F6F514-6422-4283-B2A2-385DCC5CB55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81846B9-8E8D-4E67-AAD0-3222E77C5E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9760838-E9B2-4B69-8DAD-9E8A54E5590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E0F4EA7-1A96-441D-B825-578E2932453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5301939-98E2-48B3-BD27-699C806C1A2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B3D1180-D4C8-478A-A95E-90A81A696B3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53AC4C1-D90C-48BB-8F7B-98A5F76C339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FA86B46-11BE-4495-88FE-E696561B261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A563850-58F5-446D-A9E6-D2C5B067BE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1334330-23F3-4EA0-B636-B4BF8495AC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B9E60B0-E7A5-4362-BB48-650484AC852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BF203FC-B7FB-48A1-A75B-AAD6F0E67D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9DF9812-D0A4-4E17-9DA4-BE5EA6A4BCD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F73ACF4-A7AC-4B96-9184-DC5E2F3413B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4B05FB6-3DAB-4393-B09C-13D96EA1D62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E37F469-066D-4B1D-A82A-DF99D2784A5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AD49B31-C94F-468C-BC94-7981DB2D104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DED777-2253-49C2-8AA1-BECEADEC82C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127C37-D37E-4935-A6FE-1D5F0610A6F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C2FF5B-BF27-4CA0-B978-5BB1B7517D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39BB92-1022-4A43-B392-5AB21FF547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DFD7E40-BC61-4062-BCEF-D2A117695E4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6"/>
          <p:cNvPicPr/>
          <p:nvPr/>
        </p:nvPicPr>
        <p:blipFill>
          <a:blip r:embed="rId14"/>
          <a:stretch/>
        </p:blipFill>
        <p:spPr>
          <a:xfrm>
            <a:off x="0" y="6275520"/>
            <a:ext cx="12191040" cy="581400"/>
          </a:xfrm>
          <a:prstGeom prst="rect">
            <a:avLst/>
          </a:prstGeom>
          <a:ln w="0">
            <a:noFill/>
          </a:ln>
        </p:spPr>
      </p:pic>
      <p:pic>
        <p:nvPicPr>
          <p:cNvPr id="21" name="Picture 17"/>
          <p:cNvPicPr/>
          <p:nvPr/>
        </p:nvPicPr>
        <p:blipFill>
          <a:blip r:embed="rId15"/>
          <a:stretch/>
        </p:blipFill>
        <p:spPr>
          <a:xfrm>
            <a:off x="-79200" y="6275520"/>
            <a:ext cx="2224800" cy="5324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18"/>
          <p:cNvPicPr/>
          <p:nvPr/>
        </p:nvPicPr>
        <p:blipFill>
          <a:blip r:embed="rId16"/>
          <a:stretch/>
        </p:blipFill>
        <p:spPr>
          <a:xfrm>
            <a:off x="2005920" y="6323400"/>
            <a:ext cx="1712880" cy="484200"/>
          </a:xfrm>
          <a:prstGeom prst="rect">
            <a:avLst/>
          </a:prstGeom>
          <a:ln w="0">
            <a:noFill/>
          </a:ln>
        </p:spPr>
      </p:pic>
      <p:sp>
        <p:nvSpPr>
          <p:cNvPr id="3" name="Straight Connector 19"/>
          <p:cNvSpPr/>
          <p:nvPr/>
        </p:nvSpPr>
        <p:spPr>
          <a:xfrm>
            <a:off x="2005560" y="6397200"/>
            <a:ext cx="1080" cy="3697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4" name="Picture 20"/>
          <p:cNvPicPr/>
          <p:nvPr/>
        </p:nvPicPr>
        <p:blipFill>
          <a:blip r:embed="rId14"/>
          <a:stretch/>
        </p:blipFill>
        <p:spPr>
          <a:xfrm>
            <a:off x="0" y="0"/>
            <a:ext cx="12191040" cy="581400"/>
          </a:xfrm>
          <a:prstGeom prst="rect">
            <a:avLst/>
          </a:prstGeom>
          <a:ln w="0">
            <a:noFill/>
          </a:ln>
        </p:spPr>
      </p:pic>
      <p:pic>
        <p:nvPicPr>
          <p:cNvPr id="5" name="Picture 16"/>
          <p:cNvPicPr/>
          <p:nvPr/>
        </p:nvPicPr>
        <p:blipFill>
          <a:blip r:embed="rId14"/>
          <a:stretch/>
        </p:blipFill>
        <p:spPr>
          <a:xfrm>
            <a:off x="0" y="6275520"/>
            <a:ext cx="12191040" cy="5814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17"/>
          <p:cNvPicPr/>
          <p:nvPr/>
        </p:nvPicPr>
        <p:blipFill>
          <a:blip r:embed="rId15"/>
          <a:stretch/>
        </p:blipFill>
        <p:spPr>
          <a:xfrm>
            <a:off x="-79200" y="6275520"/>
            <a:ext cx="2224800" cy="532440"/>
          </a:xfrm>
          <a:prstGeom prst="rect">
            <a:avLst/>
          </a:prstGeom>
          <a:ln w="0">
            <a:noFill/>
          </a:ln>
        </p:spPr>
      </p:pic>
      <p:pic>
        <p:nvPicPr>
          <p:cNvPr id="7" name="Picture 18"/>
          <p:cNvPicPr/>
          <p:nvPr/>
        </p:nvPicPr>
        <p:blipFill>
          <a:blip r:embed="rId16"/>
          <a:stretch/>
        </p:blipFill>
        <p:spPr>
          <a:xfrm>
            <a:off x="2005920" y="6323400"/>
            <a:ext cx="1712880" cy="484200"/>
          </a:xfrm>
          <a:prstGeom prst="rect">
            <a:avLst/>
          </a:prstGeom>
          <a:ln w="0">
            <a:noFill/>
          </a:ln>
        </p:spPr>
      </p:pic>
      <p:sp>
        <p:nvSpPr>
          <p:cNvPr id="8" name="Straight Connector 19"/>
          <p:cNvSpPr/>
          <p:nvPr/>
        </p:nvSpPr>
        <p:spPr>
          <a:xfrm>
            <a:off x="2005560" y="6397200"/>
            <a:ext cx="1080" cy="36972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9" name="Picture 20"/>
          <p:cNvPicPr/>
          <p:nvPr/>
        </p:nvPicPr>
        <p:blipFill>
          <a:blip r:embed="rId14"/>
          <a:stretch/>
        </p:blipFill>
        <p:spPr>
          <a:xfrm>
            <a:off x="0" y="0"/>
            <a:ext cx="12191040" cy="581400"/>
          </a:xfrm>
          <a:prstGeom prst="rect">
            <a:avLst/>
          </a:prstGeom>
          <a:ln w="0">
            <a:noFill/>
          </a:ln>
        </p:spPr>
      </p:pic>
      <p:pic>
        <p:nvPicPr>
          <p:cNvPr id="10" name="Picture 9"/>
          <p:cNvPicPr/>
          <p:nvPr/>
        </p:nvPicPr>
        <p:blipFill>
          <a:blip r:embed="rId17"/>
          <a:stretch/>
        </p:blipFill>
        <p:spPr>
          <a:xfrm>
            <a:off x="1440" y="720"/>
            <a:ext cx="12187800" cy="6855120"/>
          </a:xfrm>
          <a:prstGeom prst="rect">
            <a:avLst/>
          </a:prstGeom>
          <a:ln w="0">
            <a:noFill/>
          </a:ln>
        </p:spPr>
      </p:pic>
      <p:sp>
        <p:nvSpPr>
          <p:cNvPr id="11" name="Rectangle 11"/>
          <p:cNvSpPr/>
          <p:nvPr/>
        </p:nvSpPr>
        <p:spPr>
          <a:xfrm>
            <a:off x="1440" y="6687720"/>
            <a:ext cx="12187800" cy="1692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Graphic 7"/>
          <p:cNvPicPr/>
          <p:nvPr/>
        </p:nvPicPr>
        <p:blipFill>
          <a:blip r:embed="rId18"/>
          <a:stretch/>
        </p:blipFill>
        <p:spPr>
          <a:xfrm>
            <a:off x="950400" y="724680"/>
            <a:ext cx="3327120" cy="427320"/>
          </a:xfrm>
          <a:prstGeom prst="rect">
            <a:avLst/>
          </a:prstGeom>
          <a:ln w="0">
            <a:noFill/>
          </a:ln>
        </p:spPr>
      </p:pic>
      <p:sp>
        <p:nvSpPr>
          <p:cNvPr id="13" name="Rectangle 8"/>
          <p:cNvSpPr/>
          <p:nvPr/>
        </p:nvSpPr>
        <p:spPr>
          <a:xfrm>
            <a:off x="950400" y="4169160"/>
            <a:ext cx="4798800" cy="342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0"/>
          <p:cNvPicPr/>
          <p:nvPr/>
        </p:nvPicPr>
        <p:blipFill>
          <a:blip r:embed="rId19"/>
          <a:srcRect t="61050"/>
          <a:stretch/>
        </p:blipFill>
        <p:spPr>
          <a:xfrm>
            <a:off x="-1440" y="4187520"/>
            <a:ext cx="12187800" cy="266940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latin typeface="Arial"/>
              </a:rPr>
              <a:t>单击以编辑标题文本格式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latin typeface="Arial"/>
              </a:rPr>
              <a:t>点击以编辑提纲文本格式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latin typeface="Arial"/>
              </a:rPr>
              <a:t>第二提纲级别</a:t>
            </a:r>
            <a:endParaRPr lang="en-US" sz="1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latin typeface="Arial"/>
              </a:rPr>
              <a:t>第三提纲级别</a:t>
            </a:r>
            <a:endParaRPr lang="en-US" sz="18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latin typeface="Arial"/>
              </a:rPr>
              <a:t>第四提纲级别</a:t>
            </a:r>
            <a:endParaRPr lang="en-US" sz="18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latin typeface="Arial"/>
              </a:rPr>
              <a:t>第五提纲级别</a:t>
            </a:r>
            <a:endParaRPr lang="en-US" sz="18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latin typeface="Arial"/>
              </a:rPr>
              <a:t>第六提纲级别</a:t>
            </a:r>
            <a:endParaRPr lang="en-US" sz="18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latin typeface="Arial"/>
              </a:rPr>
              <a:t>第七提纲级别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lnSpc>
                <a:spcPct val="100000"/>
              </a:lnSpc>
              <a:buNone/>
              <a:defRPr lang="en-US" sz="18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780EDED3-79E1-4272-A2B2-E04D39CF5E90}" type="slidenum">
              <a:rPr lang="en-US" sz="18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traight Connector 6"/>
          <p:cNvSpPr/>
          <p:nvPr/>
        </p:nvSpPr>
        <p:spPr>
          <a:xfrm>
            <a:off x="11907360" y="6345360"/>
            <a:ext cx="360" cy="375840"/>
          </a:xfrm>
          <a:prstGeom prst="line">
            <a:avLst/>
          </a:prstGeom>
          <a:ln w="57150">
            <a:solidFill>
              <a:srgbClr val="D120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Straight Connector 7"/>
          <p:cNvSpPr/>
          <p:nvPr/>
        </p:nvSpPr>
        <p:spPr>
          <a:xfrm>
            <a:off x="314640" y="842040"/>
            <a:ext cx="2980440" cy="360"/>
          </a:xfrm>
          <a:prstGeom prst="line">
            <a:avLst/>
          </a:prstGeom>
          <a:ln w="57150">
            <a:solidFill>
              <a:srgbClr val="D120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sldNum" idx="5"/>
          </p:nvPr>
        </p:nvSpPr>
        <p:spPr>
          <a:xfrm>
            <a:off x="907236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6F9FB5-9505-448C-B35D-5F0049777B69}" type="slidenum">
              <a:rPr lang="en-US" sz="1000" b="0" strike="noStrike" spc="-1">
                <a:solidFill>
                  <a:srgbClr val="8B8B8B"/>
                </a:solidFill>
                <a:latin typeface="Century Gothic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6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zh-CN" sz="4400" b="0" strike="noStrike" spc="-1">
                <a:latin typeface="Arial"/>
              </a:rPr>
              <a:t>单击以编辑标题文本格式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点击以编辑提纲文本格式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第二提纲级别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latin typeface="Arial"/>
              </a:rPr>
              <a:t>第三提纲级别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第四提纲级别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第五提纲级别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第六提纲级别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第七提纲级别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traight Connector 6"/>
          <p:cNvSpPr/>
          <p:nvPr/>
        </p:nvSpPr>
        <p:spPr>
          <a:xfrm>
            <a:off x="11907360" y="6345360"/>
            <a:ext cx="360" cy="375840"/>
          </a:xfrm>
          <a:prstGeom prst="line">
            <a:avLst/>
          </a:prstGeom>
          <a:ln w="57150">
            <a:solidFill>
              <a:srgbClr val="D120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Connector 7"/>
          <p:cNvSpPr/>
          <p:nvPr/>
        </p:nvSpPr>
        <p:spPr>
          <a:xfrm>
            <a:off x="314640" y="842040"/>
            <a:ext cx="2980440" cy="360"/>
          </a:xfrm>
          <a:prstGeom prst="line">
            <a:avLst/>
          </a:prstGeom>
          <a:ln w="57150">
            <a:solidFill>
              <a:srgbClr val="D120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latin typeface="Arial"/>
              </a:rPr>
              <a:t>单击以编辑标题文本格式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907236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C307AF-A6F6-43EF-97AD-25116BC3FEE4}" type="slidenum">
              <a:rPr lang="en-US" sz="1000" b="0" strike="noStrike" spc="-1">
                <a:solidFill>
                  <a:srgbClr val="8B8B8B"/>
                </a:solidFill>
                <a:latin typeface="Century Gothic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strike="noStrike" spc="-1">
                <a:latin typeface="Arial"/>
              </a:rPr>
              <a:t>点击以编辑提纲文本格式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800" b="0" strike="noStrike" spc="-1">
                <a:latin typeface="Arial"/>
              </a:rPr>
              <a:t>第二提纲级别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400" b="0" strike="noStrike" spc="-1">
                <a:latin typeface="Arial"/>
              </a:rPr>
              <a:t>第三提纲级别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2000" b="0" strike="noStrike" spc="-1">
                <a:latin typeface="Arial"/>
              </a:rPr>
              <a:t>第四提纲级别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第五提纲级别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第六提纲级别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2000" b="0" strike="noStrike" spc="-1">
                <a:latin typeface="Arial"/>
              </a:rPr>
              <a:t>第七提纲级别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traight Connector 6"/>
          <p:cNvSpPr/>
          <p:nvPr/>
        </p:nvSpPr>
        <p:spPr>
          <a:xfrm>
            <a:off x="11907360" y="6345360"/>
            <a:ext cx="360" cy="375840"/>
          </a:xfrm>
          <a:prstGeom prst="line">
            <a:avLst/>
          </a:prstGeom>
          <a:ln w="57150">
            <a:solidFill>
              <a:srgbClr val="D120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Straight Connector 7"/>
          <p:cNvSpPr/>
          <p:nvPr/>
        </p:nvSpPr>
        <p:spPr>
          <a:xfrm>
            <a:off x="314640" y="842040"/>
            <a:ext cx="2980440" cy="360"/>
          </a:xfrm>
          <a:prstGeom prst="line">
            <a:avLst/>
          </a:prstGeom>
          <a:ln w="57150">
            <a:solidFill>
              <a:srgbClr val="D120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latin typeface="Arial"/>
              </a:rPr>
              <a:t>单击以编辑标题文本格式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latin typeface="Arial"/>
              </a:rPr>
              <a:t>点击以编辑提纲文本格式</a:t>
            </a:r>
            <a:endParaRPr lang="en-US" sz="18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latin typeface="Arial"/>
              </a:rPr>
              <a:t>第二提纲级别</a:t>
            </a:r>
            <a:endParaRPr lang="en-US" sz="1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latin typeface="Arial"/>
              </a:rPr>
              <a:t>第三提纲级别</a:t>
            </a:r>
            <a:endParaRPr lang="en-US" sz="18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strike="noStrike" spc="-1">
                <a:latin typeface="Arial"/>
              </a:rPr>
              <a:t>第四提纲级别</a:t>
            </a:r>
            <a:endParaRPr lang="en-US" sz="18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latin typeface="Arial"/>
              </a:rPr>
              <a:t>第五提纲级别</a:t>
            </a:r>
            <a:endParaRPr lang="en-US" sz="18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latin typeface="Arial"/>
              </a:rPr>
              <a:t>第六提纲级别</a:t>
            </a:r>
            <a:endParaRPr lang="en-US" sz="18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strike="noStrike" spc="-1">
                <a:latin typeface="Arial"/>
              </a:rPr>
              <a:t>第七提纲级别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sldNum" idx="11"/>
          </p:nvPr>
        </p:nvSpPr>
        <p:spPr>
          <a:xfrm>
            <a:off x="907236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000" b="0" strike="noStrike" spc="-1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48BDE1-39D6-4BE0-8A42-65CA627ABC2C}" type="slidenum">
              <a:rPr lang="en-US" sz="1000" b="0" strike="noStrike" spc="-1">
                <a:solidFill>
                  <a:srgbClr val="8B8B8B"/>
                </a:solidFill>
                <a:latin typeface="Century Gothic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9"/>
          <p:cNvPicPr/>
          <p:nvPr/>
        </p:nvPicPr>
        <p:blipFill>
          <a:blip r:embed="rId2"/>
          <a:stretch/>
        </p:blipFill>
        <p:spPr>
          <a:xfrm>
            <a:off x="-1440" y="360"/>
            <a:ext cx="12189240" cy="6856200"/>
          </a:xfrm>
          <a:prstGeom prst="rect">
            <a:avLst/>
          </a:prstGeom>
          <a:ln w="0">
            <a:noFill/>
          </a:ln>
        </p:spPr>
      </p:pic>
      <p:sp>
        <p:nvSpPr>
          <p:cNvPr id="186" name="Rectangle 7"/>
          <p:cNvSpPr/>
          <p:nvPr/>
        </p:nvSpPr>
        <p:spPr>
          <a:xfrm>
            <a:off x="0" y="6687360"/>
            <a:ext cx="12191040" cy="1692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7" name="Picture 6"/>
          <p:cNvPicPr/>
          <p:nvPr/>
        </p:nvPicPr>
        <p:blipFill>
          <a:blip r:embed="rId3"/>
          <a:srcRect t="61050"/>
          <a:stretch/>
        </p:blipFill>
        <p:spPr>
          <a:xfrm>
            <a:off x="-720" y="4186440"/>
            <a:ext cx="12190680" cy="2670120"/>
          </a:xfrm>
          <a:prstGeom prst="rect">
            <a:avLst/>
          </a:prstGeom>
          <a:ln w="0">
            <a:noFill/>
          </a:ln>
        </p:spPr>
      </p:pic>
      <p:pic>
        <p:nvPicPr>
          <p:cNvPr id="188" name="Graphic 4"/>
          <p:cNvPicPr/>
          <p:nvPr/>
        </p:nvPicPr>
        <p:blipFill>
          <a:blip r:embed="rId4"/>
          <a:stretch/>
        </p:blipFill>
        <p:spPr>
          <a:xfrm>
            <a:off x="950400" y="725040"/>
            <a:ext cx="3327120" cy="427320"/>
          </a:xfrm>
          <a:prstGeom prst="rect">
            <a:avLst/>
          </a:prstGeom>
          <a:ln w="0">
            <a:noFill/>
          </a:ln>
        </p:spPr>
      </p:pic>
      <p:sp>
        <p:nvSpPr>
          <p:cNvPr id="189" name="Rectangle 5"/>
          <p:cNvSpPr/>
          <p:nvPr/>
        </p:nvSpPr>
        <p:spPr>
          <a:xfrm>
            <a:off x="950400" y="4168800"/>
            <a:ext cx="4798800" cy="342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950400" y="1679760"/>
            <a:ext cx="9142920" cy="1973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7200" b="1" strike="noStrike" spc="-1">
                <a:solidFill>
                  <a:srgbClr val="FFFFFF"/>
                </a:solidFill>
                <a:latin typeface="Calibri Light"/>
              </a:rPr>
              <a:t>ModeFlow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950400" y="430560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Oct 26, 2021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192" name="TextBox 1"/>
          <p:cNvSpPr/>
          <p:nvPr/>
        </p:nvSpPr>
        <p:spPr>
          <a:xfrm>
            <a:off x="5373000" y="3450600"/>
            <a:ext cx="4968720" cy="3639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The Tiny SW Framework started in Rivian R1 project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14640" y="0"/>
            <a:ext cx="11592000" cy="84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154679"/>
                </a:solidFill>
                <a:latin typeface="Century Gothic"/>
              </a:rPr>
              <a:t>ModeFlow framework Core features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14280" y="944640"/>
            <a:ext cx="7554960" cy="530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High productivity.(supported </a:t>
            </a:r>
            <a:r>
              <a:rPr lang="en-US" sz="1800" b="0" strike="noStrike" spc="-1">
                <a:solidFill>
                  <a:srgbClr val="FF0000"/>
                </a:solidFill>
                <a:latin typeface="Century Gothic"/>
              </a:rPr>
              <a:t>10 thousand</a:t>
            </a: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 lines of source code in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R1 project. Also supported MD project.)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High stability.(auto recoverable and No Crash in R1 modeflow)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Highly isolated SW modules(Easy for unit development/debug/test)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Support Concise logic.(Regular Expression supported event/mode matching.)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Intelligent Message dispatching by caching logic.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High configurability for modules to be either processes or threads.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Support Replaying by using logs to simulate input.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Cross Platform design.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Automatically generated logs from SW internal/IPC messages.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Automatically generated internal/IPC messages from modeflow APIs.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Threads resources can be flexibly shared between modules.(Shared threads)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5" name="Picture 4"/>
          <p:cNvPicPr/>
          <p:nvPr/>
        </p:nvPicPr>
        <p:blipFill>
          <a:blip r:embed="rId2"/>
          <a:stretch/>
        </p:blipFill>
        <p:spPr>
          <a:xfrm>
            <a:off x="7734600" y="1214640"/>
            <a:ext cx="4325760" cy="3942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CC43A29-8FB9-441D-97CB-B65621F7BF0F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14640" y="0"/>
            <a:ext cx="11592000" cy="84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154679"/>
                </a:solidFill>
                <a:latin typeface="Century Gothic"/>
              </a:rPr>
              <a:t>Meta-Model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97" name="Picture 7"/>
          <p:cNvPicPr/>
          <p:nvPr/>
        </p:nvPicPr>
        <p:blipFill>
          <a:blip r:embed="rId2"/>
          <a:stretch/>
        </p:blipFill>
        <p:spPr>
          <a:xfrm>
            <a:off x="874440" y="3307320"/>
            <a:ext cx="5389920" cy="1675440"/>
          </a:xfrm>
          <a:prstGeom prst="rect">
            <a:avLst/>
          </a:prstGeom>
          <a:ln w="0">
            <a:noFill/>
          </a:ln>
        </p:spPr>
      </p:pic>
      <p:sp>
        <p:nvSpPr>
          <p:cNvPr id="198" name="Straight Arrow Connector 11"/>
          <p:cNvSpPr/>
          <p:nvPr/>
        </p:nvSpPr>
        <p:spPr>
          <a:xfrm>
            <a:off x="661320" y="3808080"/>
            <a:ext cx="5603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1202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TextBox 12"/>
          <p:cNvSpPr/>
          <p:nvPr/>
        </p:nvSpPr>
        <p:spPr>
          <a:xfrm>
            <a:off x="6474240" y="3568680"/>
            <a:ext cx="1044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Flow</a:t>
            </a: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TextBox 13"/>
          <p:cNvSpPr/>
          <p:nvPr/>
        </p:nvSpPr>
        <p:spPr>
          <a:xfrm>
            <a:off x="2250720" y="3372840"/>
            <a:ext cx="597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IPC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1" name="Picture 14"/>
          <p:cNvPicPr/>
          <p:nvPr/>
        </p:nvPicPr>
        <p:blipFill>
          <a:blip r:embed="rId3"/>
          <a:stretch/>
        </p:blipFill>
        <p:spPr>
          <a:xfrm>
            <a:off x="7767360" y="2484720"/>
            <a:ext cx="3835080" cy="2203560"/>
          </a:xfrm>
          <a:prstGeom prst="rect">
            <a:avLst/>
          </a:prstGeom>
          <a:ln w="0">
            <a:noFill/>
          </a:ln>
        </p:spPr>
      </p:pic>
      <p:sp>
        <p:nvSpPr>
          <p:cNvPr id="202" name="TextBox 15"/>
          <p:cNvSpPr/>
          <p:nvPr/>
        </p:nvSpPr>
        <p:spPr>
          <a:xfrm>
            <a:off x="8578080" y="2699640"/>
            <a:ext cx="978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Mode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TextBox 16"/>
          <p:cNvSpPr/>
          <p:nvPr/>
        </p:nvSpPr>
        <p:spPr>
          <a:xfrm>
            <a:off x="1098360" y="2671920"/>
            <a:ext cx="1151280" cy="912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Module(Thread/Process)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Straight Arrow Connector 17"/>
          <p:cNvSpPr/>
          <p:nvPr/>
        </p:nvSpPr>
        <p:spPr>
          <a:xfrm>
            <a:off x="661320" y="4047480"/>
            <a:ext cx="5603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1202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TextBox 18"/>
          <p:cNvSpPr/>
          <p:nvPr/>
        </p:nvSpPr>
        <p:spPr>
          <a:xfrm>
            <a:off x="6474240" y="3808080"/>
            <a:ext cx="1044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Flow 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6" name="TextBox 19"/>
          <p:cNvSpPr/>
          <p:nvPr/>
        </p:nvSpPr>
        <p:spPr>
          <a:xfrm>
            <a:off x="2887200" y="2699640"/>
            <a:ext cx="1151280" cy="912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Module(Thread/Process)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7" name="TextBox 20"/>
          <p:cNvSpPr/>
          <p:nvPr/>
        </p:nvSpPr>
        <p:spPr>
          <a:xfrm>
            <a:off x="4641840" y="2688840"/>
            <a:ext cx="1151280" cy="912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Module(Thread/Process)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Straight Arrow Connector 22"/>
          <p:cNvSpPr/>
          <p:nvPr/>
        </p:nvSpPr>
        <p:spPr>
          <a:xfrm flipV="1">
            <a:off x="5889240" y="4046040"/>
            <a:ext cx="2818440" cy="47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D12027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24"/>
          <p:cNvSpPr/>
          <p:nvPr/>
        </p:nvSpPr>
        <p:spPr>
          <a:xfrm>
            <a:off x="9201240" y="1561320"/>
            <a:ext cx="1151280" cy="912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Module(Thread/Process)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4640" y="0"/>
            <a:ext cx="11592000" cy="84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154679"/>
                </a:solidFill>
                <a:latin typeface="Century Gothic"/>
              </a:rPr>
              <a:t>Meta-Model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314280" y="944640"/>
            <a:ext cx="11592360" cy="530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Basic: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entury Gothic"/>
              </a:rPr>
              <a:t>mode(event) &gt;</a:t>
            </a: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modechangeEvent</a:t>
            </a:r>
            <a:r>
              <a:rPr lang="fr-FR" sz="1800" b="0" strike="noStrike" spc="-1">
                <a:solidFill>
                  <a:srgbClr val="000000"/>
                </a:solidFill>
                <a:latin typeface="Century Gothic"/>
              </a:rPr>
              <a:t>(ModuleName::modex2modey)-&gt; &lt;action&gt;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entury Gothic"/>
              </a:rPr>
              <a:t>mode(event) -&gt;event(ModuleName::eventx)-&gt; &lt;Action</a:t>
            </a: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&gt;</a:t>
            </a:r>
            <a:r>
              <a:rPr lang="fr-FR" sz="1800" b="0" strike="noStrike" spc="-1">
                <a:solidFill>
                  <a:srgbClr val="000000"/>
                </a:solidFill>
                <a:latin typeface="Century Gothic"/>
              </a:rPr>
              <a:t>:Flow Focus 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entury Gothic"/>
              </a:rPr>
              <a:t>mode(event)-&gt;action-&gt;&lt;event(ModuleName::eventx) &gt; :Action Focus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entury Gothic"/>
              </a:rPr>
              <a:t>Module connection: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entury Gothic"/>
              </a:rPr>
              <a:t>ModuleName1::event (+ mode) -&gt;ModuleName2::event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entury Gothic"/>
              </a:rPr>
              <a:t>Delay:</a:t>
            </a: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entury Gothic"/>
              </a:rPr>
              <a:t>Event/Action be issued after a delay.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entury Gothic"/>
              </a:rPr>
              <a:t>Extra Event Generation: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F0F727E-97D1-4856-AE32-729BF3BF6C8B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14640" y="0"/>
            <a:ext cx="11592000" cy="84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154679"/>
                </a:solidFill>
                <a:latin typeface="Century Gothic"/>
              </a:rPr>
              <a:t>CodeCheck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14280" y="944640"/>
            <a:ext cx="11592360" cy="530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12027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sourcecheck.sh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14" name="Picture 4"/>
          <p:cNvPicPr/>
          <p:nvPr/>
        </p:nvPicPr>
        <p:blipFill>
          <a:blip r:embed="rId2"/>
          <a:stretch/>
        </p:blipFill>
        <p:spPr>
          <a:xfrm>
            <a:off x="633960" y="1421280"/>
            <a:ext cx="7995960" cy="1266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20E641F-507B-439C-B5F6-7A101788304C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14640" y="0"/>
            <a:ext cx="11592000" cy="84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154679"/>
                </a:solidFill>
                <a:latin typeface="Century Gothic"/>
              </a:rPr>
              <a:t>Log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16" name="Content Placeholder 4"/>
          <p:cNvPicPr/>
          <p:nvPr/>
        </p:nvPicPr>
        <p:blipFill>
          <a:blip r:embed="rId2"/>
          <a:stretch/>
        </p:blipFill>
        <p:spPr>
          <a:xfrm>
            <a:off x="314640" y="1027440"/>
            <a:ext cx="11592360" cy="3834000"/>
          </a:xfrm>
          <a:prstGeom prst="rect">
            <a:avLst/>
          </a:prstGeom>
          <a:ln w="0">
            <a:noFill/>
          </a:ln>
        </p:spPr>
      </p:pic>
      <p:sp>
        <p:nvSpPr>
          <p:cNvPr id="217" name="TextBox 5"/>
          <p:cNvSpPr/>
          <p:nvPr/>
        </p:nvSpPr>
        <p:spPr>
          <a:xfrm>
            <a:off x="390600" y="5286240"/>
            <a:ext cx="7217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Replay: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./r1-modeflow &lt; inEventLog(output of monitormfl.sh in)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8" name="Picture 6"/>
          <p:cNvPicPr/>
          <p:nvPr/>
        </p:nvPicPr>
        <p:blipFill>
          <a:blip r:embed="rId3"/>
          <a:stretch/>
        </p:blipFill>
        <p:spPr>
          <a:xfrm>
            <a:off x="5045760" y="648360"/>
            <a:ext cx="6768720" cy="4592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727AFD-CEFF-4B48-A463-6BC3B504748F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latin typeface="Arial"/>
              </a:rPr>
              <a:t>Coding Rule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5040000" y="3060000"/>
            <a:ext cx="3599640" cy="161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Straight Connector 220"/>
          <p:cNvSpPr/>
          <p:nvPr/>
        </p:nvSpPr>
        <p:spPr>
          <a:xfrm>
            <a:off x="4140000" y="3240000"/>
            <a:ext cx="90000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input()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2" name="Straight Connector 221"/>
          <p:cNvSpPr/>
          <p:nvPr/>
        </p:nvSpPr>
        <p:spPr>
          <a:xfrm>
            <a:off x="8640000" y="3240000"/>
            <a:ext cx="90000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output()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6300000" y="3420000"/>
            <a:ext cx="1259640" cy="719640"/>
          </a:xfrm>
          <a:prstGeom prst="rect">
            <a:avLst/>
          </a:prstGeom>
          <a:solidFill>
            <a:srgbClr val="729FCF"/>
          </a:solidFill>
          <a:ln w="0">
            <a:solidFill>
              <a:srgbClr val="FF4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Internal()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Straight Connector 223"/>
          <p:cNvSpPr/>
          <p:nvPr/>
        </p:nvSpPr>
        <p:spPr>
          <a:xfrm>
            <a:off x="5940000" y="378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Straight Connector 224"/>
          <p:cNvSpPr/>
          <p:nvPr/>
        </p:nvSpPr>
        <p:spPr>
          <a:xfrm>
            <a:off x="7560000" y="378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Rectangle 225"/>
          <p:cNvSpPr/>
          <p:nvPr/>
        </p:nvSpPr>
        <p:spPr>
          <a:xfrm>
            <a:off x="5040000" y="4320000"/>
            <a:ext cx="3599640" cy="179640"/>
          </a:xfrm>
          <a:prstGeom prst="rect">
            <a:avLst/>
          </a:prstGeom>
          <a:solidFill>
            <a:srgbClr val="729FCF"/>
          </a:solidFill>
          <a:ln w="0">
            <a:solidFill>
              <a:srgbClr val="FF4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IOConnector()(no state change)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7" name="Straight Connector 226"/>
          <p:cNvSpPr/>
          <p:nvPr/>
        </p:nvSpPr>
        <p:spPr>
          <a:xfrm>
            <a:off x="8640000" y="4320000"/>
            <a:ext cx="90000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output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2259582" y="2880180"/>
            <a:ext cx="1619640" cy="71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IfConnector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9" name="Straight Connector 228"/>
          <p:cNvSpPr/>
          <p:nvPr/>
        </p:nvSpPr>
        <p:spPr>
          <a:xfrm>
            <a:off x="1800000" y="3240000"/>
            <a:ext cx="90000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External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msg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0" name="Straight Connector 229"/>
          <p:cNvSpPr/>
          <p:nvPr/>
        </p:nvSpPr>
        <p:spPr>
          <a:xfrm>
            <a:off x="1800000" y="3420000"/>
            <a:ext cx="3240000" cy="108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BD91CA6-F6EF-4EEC-AD57-EF9207180D57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7" y="2080582"/>
            <a:ext cx="11820525" cy="3038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latin typeface="Arial"/>
              </a:rPr>
              <a:t>Coding Rule</a:t>
            </a: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72000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latin typeface="Arial"/>
              </a:rPr>
              <a:t>Target: mode changing </a:t>
            </a:r>
            <a:r>
              <a:rPr lang="en-US" sz="3200" b="0" strike="noStrike" spc="-1" dirty="0" smtClean="0">
                <a:latin typeface="Arial"/>
              </a:rPr>
              <a:t>target</a:t>
            </a:r>
          </a:p>
          <a:p>
            <a:pPr marL="997200" lvl="1" indent="-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</a:pPr>
            <a:r>
              <a:rPr lang="en-US" altLang="zh-CN" sz="2800" spc="-1" dirty="0"/>
              <a:t>Sequence: high level flow</a:t>
            </a:r>
          </a:p>
          <a:p>
            <a:pPr marL="1350900" lvl="2" indent="-3429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</a:pPr>
            <a:r>
              <a:rPr lang="en-US" altLang="zh-CN" sz="2400" spc="-1" dirty="0"/>
              <a:t>Lower level flow</a:t>
            </a:r>
          </a:p>
          <a:p>
            <a:pPr marL="1854900" lvl="3" indent="-3429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</a:pPr>
            <a:r>
              <a:rPr lang="en-US" altLang="zh-CN" sz="2000" spc="-1" dirty="0"/>
              <a:t>Flow: lowest level </a:t>
            </a:r>
            <a:r>
              <a:rPr lang="en-US" altLang="zh-CN" sz="2000" spc="-1" dirty="0" smtClean="0"/>
              <a:t>flow</a:t>
            </a:r>
            <a:endParaRPr lang="en-US" sz="3200" b="0" strike="noStrike" spc="-1" dirty="0" smtClean="0"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altLang="zh-CN" sz="3200" dirty="0"/>
              <a:t>Log:  log with below format string</a:t>
            </a:r>
            <a:r>
              <a:rPr lang="en-US" altLang="zh-CN" sz="3200" dirty="0" smtClean="0"/>
              <a:t>:</a:t>
            </a:r>
          </a:p>
          <a:p>
            <a:pPr marL="1022400" lvl="3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altLang="zh-CN" dirty="0"/>
              <a:t>Log::</a:t>
            </a:r>
            <a:r>
              <a:rPr lang="en-US" altLang="zh-CN" dirty="0" err="1"/>
              <a:t>ModuleName:logevent</a:t>
            </a:r>
            <a:endParaRPr lang="en-US" altLang="zh-CN" dirty="0"/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altLang="zh-CN" sz="3200" dirty="0" smtClean="0"/>
              <a:t>Internal </a:t>
            </a:r>
            <a:r>
              <a:rPr lang="en-US" altLang="zh-CN" sz="3200" dirty="0"/>
              <a:t>message</a:t>
            </a:r>
          </a:p>
          <a:p>
            <a:pPr marL="1022400" lvl="1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altLang="zh-CN" sz="2800" dirty="0" err="1" smtClean="0"/>
              <a:t>Modulename</a:t>
            </a:r>
            <a:r>
              <a:rPr lang="en-US" altLang="zh-CN" sz="2800" dirty="0" smtClean="0"/>
              <a:t>::</a:t>
            </a:r>
            <a:r>
              <a:rPr lang="en-US" altLang="zh-CN" sz="2800" dirty="0" err="1" smtClean="0"/>
              <a:t>i:messageName</a:t>
            </a:r>
            <a:endParaRPr lang="en-US" altLang="zh-CN" sz="2800" dirty="0" smtClean="0"/>
          </a:p>
          <a:p>
            <a:pPr marL="565200" lvl="2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endParaRPr lang="en-US" altLang="zh-CN" dirty="0" smtClean="0"/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8E5DC1C-0429-444E-B6AF-7F99456953E1}" type="slidenum"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altLang="zh-CN" dirty="0" smtClean="0"/>
              <a:t>Thread::</a:t>
            </a:r>
            <a:r>
              <a:rPr lang="en-US" altLang="zh-CN" dirty="0" err="1" smtClean="0"/>
              <a:t>Charger:stopCharge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Plan to change to Charger::… in the future, consider as Charger::…</a:t>
            </a:r>
          </a:p>
          <a:p>
            <a:pPr lvl="1"/>
            <a:r>
              <a:rPr lang="en-US" altLang="zh-CN" dirty="0" smtClean="0"/>
              <a:t>In new code, please do not use it. Use em2dme serials API instead.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Other issues with Examples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96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7E6E6"/>
      </a:lt2>
      <a:accent1>
        <a:srgbClr val="D12027"/>
      </a:accent1>
      <a:accent2>
        <a:srgbClr val="154679"/>
      </a:accent2>
      <a:accent3>
        <a:srgbClr val="929293"/>
      </a:accent3>
      <a:accent4>
        <a:srgbClr val="CACACA"/>
      </a:accent4>
      <a:accent5>
        <a:srgbClr val="919191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62743</TotalTime>
  <Words>318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DejaVu Sans</vt:lpstr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ModeFlow</vt:lpstr>
      <vt:lpstr>ModeFlow framework Core features</vt:lpstr>
      <vt:lpstr>Meta-Model</vt:lpstr>
      <vt:lpstr>Meta-Model</vt:lpstr>
      <vt:lpstr>CodeCheck</vt:lpstr>
      <vt:lpstr>Log</vt:lpstr>
      <vt:lpstr>Coding Rule</vt:lpstr>
      <vt:lpstr>Coding Rule</vt:lpstr>
      <vt:lpstr>Other issues with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Ryder Lee (李良晓)</dc:creator>
  <dc:description/>
  <cp:lastModifiedBy>Ryder Lee(李良晓)</cp:lastModifiedBy>
  <cp:revision>860</cp:revision>
  <cp:lastPrinted>2018-06-05T07:59:15Z</cp:lastPrinted>
  <dcterms:created xsi:type="dcterms:W3CDTF">2018-04-04T06:28:40Z</dcterms:created>
  <dcterms:modified xsi:type="dcterms:W3CDTF">2022-04-11T05:54:23Z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