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7" r:id="rId6"/>
    <p:sldId id="269" r:id="rId7"/>
    <p:sldId id="270" r:id="rId8"/>
    <p:sldId id="271" r:id="rId9"/>
    <p:sldId id="272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6216" y="-28997"/>
            <a:ext cx="2346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06" y="2276872"/>
            <a:ext cx="9180717" cy="14401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27" name="제목 5"/>
          <p:cNvSpPr txBox="1">
            <a:spLocks/>
          </p:cNvSpPr>
          <p:nvPr/>
        </p:nvSpPr>
        <p:spPr>
          <a:xfrm>
            <a:off x="282327" y="5157192"/>
            <a:ext cx="1337345" cy="1414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000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</a:t>
            </a:r>
            <a:endParaRPr lang="en-US" altLang="ko-KR" sz="1000" spc="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1000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한민규</a:t>
            </a:r>
            <a:endParaRPr lang="en-US" altLang="ko-KR" sz="1000" spc="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1000" spc="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이은규</a:t>
            </a:r>
            <a:endParaRPr lang="en-US" altLang="ko-KR" sz="1000" spc="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1000" spc="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최신영</a:t>
            </a:r>
            <a:endParaRPr lang="en-US" altLang="ko-KR" sz="1000" spc="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1000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김재환</a:t>
            </a:r>
            <a:endParaRPr lang="ko-KR" altLang="en-US" sz="1000" spc="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제목 5"/>
          <p:cNvSpPr txBox="1">
            <a:spLocks/>
          </p:cNvSpPr>
          <p:nvPr/>
        </p:nvSpPr>
        <p:spPr>
          <a:xfrm>
            <a:off x="1260655" y="2667986"/>
            <a:ext cx="5544616" cy="813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ko-KR" altLang="en-US" sz="4800" dirty="0" smtClean="0">
                <a:solidFill>
                  <a:schemeClr val="bg1"/>
                </a:solidFill>
              </a:rPr>
              <a:t>음성 인식 도어 </a:t>
            </a:r>
            <a:r>
              <a:rPr lang="ko-KR" altLang="en-US" sz="4800" dirty="0" err="1" smtClean="0">
                <a:solidFill>
                  <a:schemeClr val="bg1"/>
                </a:solidFill>
              </a:rPr>
              <a:t>락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pic>
        <p:nvPicPr>
          <p:cNvPr id="11" name="Picture 2" descr="디지털도어락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667986"/>
            <a:ext cx="4613116" cy="307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3102551"/>
            <a:ext cx="7772400" cy="111853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 spc="0" dirty="0" err="1" smtClean="0">
                <a:solidFill>
                  <a:schemeClr val="bg1"/>
                </a:solidFill>
                <a:latin typeface="Noto Sans Korean Medium" pitchFamily="34" charset="-127"/>
                <a:ea typeface="Noto Sans Korean Medium" pitchFamily="34" charset="-127"/>
              </a:rPr>
              <a:t>Thank’s</a:t>
            </a:r>
            <a:r>
              <a:rPr lang="en-US" altLang="ko-KR" sz="1800" spc="0" dirty="0" smtClean="0">
                <a:solidFill>
                  <a:schemeClr val="bg1"/>
                </a:solidFill>
                <a:latin typeface="Noto Sans Korean Medium" pitchFamily="34" charset="-127"/>
                <a:ea typeface="Noto Sans Korean Medium" pitchFamily="34" charset="-127"/>
              </a:rPr>
              <a:t> for listening</a:t>
            </a:r>
            <a:endParaRPr lang="ko-KR" altLang="en-US" sz="1800" spc="0" dirty="0">
              <a:solidFill>
                <a:schemeClr val="bg1"/>
              </a:solidFill>
              <a:latin typeface="Noto Sans Korean Medium" pitchFamily="34" charset="-127"/>
              <a:ea typeface="Noto Sans Korean Medium" pitchFamily="34" charset="-127"/>
            </a:endParaRPr>
          </a:p>
        </p:txBody>
      </p:sp>
      <p:pic>
        <p:nvPicPr>
          <p:cNvPr id="8194" name="Picture 2" descr="C:\Users\madeit-top1\Documents\PPT\icon\일본풍\Yoritsuki_0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998" y="2493946"/>
            <a:ext cx="916004" cy="9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25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604262" y="1539400"/>
            <a:ext cx="3971780" cy="485145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5"/>
          <p:cNvSpPr txBox="1">
            <a:spLocks/>
          </p:cNvSpPr>
          <p:nvPr/>
        </p:nvSpPr>
        <p:spPr>
          <a:xfrm>
            <a:off x="1796339" y="531096"/>
            <a:ext cx="5587626" cy="813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목차</a:t>
            </a:r>
            <a:endParaRPr lang="ko-KR" altLang="en-US" sz="4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제목 5"/>
          <p:cNvSpPr txBox="1">
            <a:spLocks/>
          </p:cNvSpPr>
          <p:nvPr/>
        </p:nvSpPr>
        <p:spPr>
          <a:xfrm>
            <a:off x="2491119" y="1988840"/>
            <a:ext cx="4198066" cy="3737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</a:rPr>
              <a:t>주제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</a:rPr>
              <a:t>개요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</a:rPr>
              <a:t>추진배경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</a:rPr>
              <a:t>기대효과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</a:rPr>
              <a:t>적용기술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</a:rPr>
              <a:t>구성도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</a:rPr>
              <a:t>업무분담 </a:t>
            </a:r>
            <a:r>
              <a:rPr lang="en-US" altLang="ko-KR" sz="2800" dirty="0" smtClean="0">
                <a:solidFill>
                  <a:schemeClr val="bg1"/>
                </a:solidFill>
              </a:rPr>
              <a:t>+ </a:t>
            </a:r>
            <a:r>
              <a:rPr lang="ko-KR" altLang="en-US" sz="2800" dirty="0" smtClean="0">
                <a:solidFill>
                  <a:schemeClr val="bg1"/>
                </a:solidFill>
              </a:rPr>
              <a:t>개발 일정</a:t>
            </a:r>
            <a:endParaRPr lang="en-US" altLang="ko-KR" sz="2800" dirty="0" smtClean="0">
              <a:solidFill>
                <a:schemeClr val="bg1"/>
              </a:solidFill>
            </a:endParaRPr>
          </a:p>
        </p:txBody>
      </p:sp>
      <p:sp>
        <p:nvSpPr>
          <p:cNvPr id="21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796216" y="-28997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2</a:t>
            </a:fld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2604262" y="5013176"/>
            <a:ext cx="397178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액자 2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140"/>
            </a:avLst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8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223" y="116632"/>
            <a:ext cx="8961554" cy="662473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33053" y="323131"/>
            <a:ext cx="1265532" cy="720079"/>
            <a:chOff x="3957386" y="2348881"/>
            <a:chExt cx="1265532" cy="720079"/>
          </a:xfrm>
        </p:grpSpPr>
        <p:sp>
          <p:nvSpPr>
            <p:cNvPr id="7" name="직사각형 6"/>
            <p:cNvSpPr/>
            <p:nvPr/>
          </p:nvSpPr>
          <p:spPr>
            <a:xfrm>
              <a:off x="3957386" y="2366882"/>
              <a:ext cx="1265532" cy="7020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제목 5"/>
            <p:cNvSpPr txBox="1">
              <a:spLocks/>
            </p:cNvSpPr>
            <p:nvPr/>
          </p:nvSpPr>
          <p:spPr>
            <a:xfrm>
              <a:off x="3963986" y="2348881"/>
              <a:ext cx="1216029" cy="6480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800" dirty="0" smtClean="0">
                  <a:solidFill>
                    <a:schemeClr val="bg1"/>
                  </a:solidFill>
                </a:rPr>
                <a:t>주제</a:t>
              </a:r>
              <a:endParaRPr lang="en-US" altLang="ko-KR" sz="2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0" name="제목 5"/>
          <p:cNvSpPr txBox="1">
            <a:spLocks/>
          </p:cNvSpPr>
          <p:nvPr/>
        </p:nvSpPr>
        <p:spPr>
          <a:xfrm>
            <a:off x="1979712" y="323131"/>
            <a:ext cx="6192688" cy="1737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2800" b="1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2800" b="1" dirty="0" smtClean="0">
                <a:solidFill>
                  <a:schemeClr val="bg2">
                    <a:lumMod val="25000"/>
                  </a:schemeClr>
                </a:solidFill>
              </a:rPr>
              <a:t>열려라 참깨</a:t>
            </a:r>
            <a:r>
              <a:rPr lang="en-US" altLang="ko-KR" sz="2800" b="1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en-US" altLang="ko-KR" sz="2800" dirty="0" smtClean="0">
                <a:solidFill>
                  <a:schemeClr val="bg2"/>
                </a:solidFill>
              </a:rPr>
              <a:t> </a:t>
            </a:r>
            <a:endParaRPr lang="ko-KR" altLang="en-US" sz="2800" dirty="0">
              <a:solidFill>
                <a:schemeClr val="bg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843808" y="1916832"/>
            <a:ext cx="397178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5"/>
          <p:cNvSpPr txBox="1">
            <a:spLocks/>
          </p:cNvSpPr>
          <p:nvPr/>
        </p:nvSpPr>
        <p:spPr>
          <a:xfrm>
            <a:off x="1259632" y="2708920"/>
            <a:ext cx="6696744" cy="1178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ko-KR" altLang="en-US" sz="1200" spc="-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492896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 smtClean="0"/>
              <a:t>보이스 </a:t>
            </a:r>
            <a:r>
              <a:rPr lang="ko-KR" altLang="en-US" dirty="0" err="1" smtClean="0"/>
              <a:t>도어락</a:t>
            </a:r>
            <a:r>
              <a:rPr lang="ko-KR" altLang="en-US" dirty="0" smtClean="0"/>
              <a:t> 은 </a:t>
            </a:r>
            <a:r>
              <a:rPr lang="ko-KR" altLang="en-US" dirty="0"/>
              <a:t>좀 더 편리하고 </a:t>
            </a:r>
            <a:r>
              <a:rPr lang="ko-KR" altLang="en-US" dirty="0" smtClean="0"/>
              <a:t>보안 성 을 </a:t>
            </a:r>
            <a:r>
              <a:rPr lang="ko-KR" altLang="en-US" dirty="0"/>
              <a:t>강화했다는 측면을 가지고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보이스 </a:t>
            </a:r>
            <a:r>
              <a:rPr lang="ko-KR" altLang="en-US" dirty="0" err="1" smtClean="0"/>
              <a:t>도어락</a:t>
            </a:r>
            <a:r>
              <a:rPr lang="en-US" altLang="ko-KR" dirty="0" smtClean="0"/>
              <a:t> </a:t>
            </a:r>
            <a:r>
              <a:rPr lang="ko-KR" altLang="en-US" dirty="0"/>
              <a:t>의 편리성이란 기존의 </a:t>
            </a:r>
            <a:r>
              <a:rPr lang="ko-KR" altLang="en-US" dirty="0" smtClean="0"/>
              <a:t>비밀번호 형 </a:t>
            </a:r>
            <a:r>
              <a:rPr lang="ko-KR" altLang="en-US" dirty="0"/>
              <a:t>디지털 </a:t>
            </a:r>
            <a:r>
              <a:rPr lang="ko-KR" altLang="en-US" dirty="0" err="1" smtClean="0"/>
              <a:t>도어락</a:t>
            </a:r>
            <a:r>
              <a:rPr lang="ko-KR" altLang="en-US" dirty="0" smtClean="0"/>
              <a:t> 과는 </a:t>
            </a:r>
            <a:r>
              <a:rPr lang="ko-KR" altLang="en-US" dirty="0"/>
              <a:t>달리 비밀번호를 일일이 설정하거나 누를 필요가 없다는 점이다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즉 </a:t>
            </a:r>
            <a:r>
              <a:rPr lang="ko-KR" altLang="en-US" dirty="0" err="1" smtClean="0"/>
              <a:t>웨어러블</a:t>
            </a:r>
            <a:r>
              <a:rPr lang="ko-KR" altLang="en-US" dirty="0" smtClean="0"/>
              <a:t> 디바이스 혹은 스마트 폰을 휴대하고 있으면</a:t>
            </a:r>
            <a:r>
              <a:rPr lang="en-US" altLang="ko-KR" dirty="0"/>
              <a:t>,</a:t>
            </a:r>
            <a:r>
              <a:rPr lang="ko-KR" altLang="en-US" dirty="0" smtClean="0"/>
              <a:t> 조합된 단어를 말하는 것만으로 자동으로 문이 열리게 된다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보안 성 </a:t>
            </a:r>
            <a:r>
              <a:rPr lang="ko-KR" altLang="en-US" dirty="0"/>
              <a:t>측면에서 보면 </a:t>
            </a:r>
            <a:r>
              <a:rPr lang="en-US" altLang="ko-KR" dirty="0" smtClean="0"/>
              <a:t>OTP </a:t>
            </a:r>
            <a:r>
              <a:rPr lang="ko-KR" altLang="en-US" dirty="0" smtClean="0"/>
              <a:t>기반의 키 값을 이용하기 때문에 비밀번호 노출에 대한 걱정을 하지않아도 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fontAlgn="base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36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223" y="116632"/>
            <a:ext cx="8961554" cy="662473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33053" y="323131"/>
            <a:ext cx="1265532" cy="720079"/>
            <a:chOff x="3957386" y="2348881"/>
            <a:chExt cx="1265532" cy="720079"/>
          </a:xfrm>
        </p:grpSpPr>
        <p:sp>
          <p:nvSpPr>
            <p:cNvPr id="7" name="직사각형 6"/>
            <p:cNvSpPr/>
            <p:nvPr/>
          </p:nvSpPr>
          <p:spPr>
            <a:xfrm>
              <a:off x="3957386" y="2366882"/>
              <a:ext cx="1265532" cy="7020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제목 5"/>
            <p:cNvSpPr txBox="1">
              <a:spLocks/>
            </p:cNvSpPr>
            <p:nvPr/>
          </p:nvSpPr>
          <p:spPr>
            <a:xfrm>
              <a:off x="3963986" y="2348881"/>
              <a:ext cx="1216029" cy="6480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800" dirty="0" smtClean="0">
                  <a:solidFill>
                    <a:schemeClr val="bg1"/>
                  </a:solidFill>
                </a:rPr>
                <a:t>개요</a:t>
              </a:r>
              <a:endParaRPr lang="en-US" altLang="ko-KR" sz="2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0" name="제목 5"/>
          <p:cNvSpPr txBox="1">
            <a:spLocks/>
          </p:cNvSpPr>
          <p:nvPr/>
        </p:nvSpPr>
        <p:spPr>
          <a:xfrm>
            <a:off x="1979712" y="323131"/>
            <a:ext cx="6192688" cy="1737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bg2"/>
                </a:solidFill>
              </a:rPr>
              <a:t> </a:t>
            </a:r>
            <a:endParaRPr lang="ko-KR" altLang="en-US" sz="2800" dirty="0">
              <a:solidFill>
                <a:schemeClr val="bg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843808" y="1916832"/>
            <a:ext cx="397178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제목 5"/>
          <p:cNvSpPr txBox="1">
            <a:spLocks/>
          </p:cNvSpPr>
          <p:nvPr/>
        </p:nvSpPr>
        <p:spPr>
          <a:xfrm>
            <a:off x="2132112" y="475531"/>
            <a:ext cx="6192688" cy="1737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</a:rPr>
              <a:t>전체적인 흐름도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6" name="Picture 2" descr="person icon 사람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413502"/>
            <a:ext cx="1167635" cy="116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TextBox 206"/>
          <p:cNvSpPr txBox="1"/>
          <p:nvPr/>
        </p:nvSpPr>
        <p:spPr>
          <a:xfrm>
            <a:off x="1156054" y="3253971"/>
            <a:ext cx="823658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88" dirty="0" smtClean="0"/>
              <a:t>2.</a:t>
            </a:r>
            <a:r>
              <a:rPr lang="ko-KR" altLang="en-US" sz="788" dirty="0" err="1"/>
              <a:t>도어락</a:t>
            </a:r>
            <a:r>
              <a:rPr lang="ko-KR" altLang="en-US" sz="788" dirty="0"/>
              <a:t> </a:t>
            </a:r>
            <a:r>
              <a:rPr lang="ko-KR" altLang="en-US" sz="788" dirty="0" smtClean="0"/>
              <a:t>터치</a:t>
            </a:r>
            <a:endParaRPr lang="ko-KR" altLang="en-US" sz="1350" dirty="0"/>
          </a:p>
        </p:txBody>
      </p:sp>
      <p:cxnSp>
        <p:nvCxnSpPr>
          <p:cNvPr id="208" name="직선 화살표 연결선 207"/>
          <p:cNvCxnSpPr/>
          <p:nvPr/>
        </p:nvCxnSpPr>
        <p:spPr>
          <a:xfrm flipH="1">
            <a:off x="943749" y="2963277"/>
            <a:ext cx="1934939" cy="1137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/>
          <p:cNvCxnSpPr/>
          <p:nvPr/>
        </p:nvCxnSpPr>
        <p:spPr>
          <a:xfrm>
            <a:off x="4184276" y="2924511"/>
            <a:ext cx="1291243" cy="11741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2174258" y="4815060"/>
            <a:ext cx="2381597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88" dirty="0" smtClean="0"/>
              <a:t>4.</a:t>
            </a:r>
            <a:r>
              <a:rPr lang="ko-KR" altLang="en-US" sz="788" dirty="0"/>
              <a:t>특정 </a:t>
            </a:r>
            <a:r>
              <a:rPr lang="en-US" altLang="ko-KR" sz="788" dirty="0" smtClean="0"/>
              <a:t>OTP </a:t>
            </a:r>
            <a:r>
              <a:rPr lang="ko-KR" altLang="en-US" sz="788" dirty="0" smtClean="0"/>
              <a:t>값 기반의 단어 전송</a:t>
            </a:r>
            <a:endParaRPr lang="ko-KR" altLang="en-US" sz="788" dirty="0"/>
          </a:p>
        </p:txBody>
      </p:sp>
      <p:sp>
        <p:nvSpPr>
          <p:cNvPr id="213" name="TextBox 212"/>
          <p:cNvSpPr txBox="1"/>
          <p:nvPr/>
        </p:nvSpPr>
        <p:spPr>
          <a:xfrm>
            <a:off x="4934829" y="3273802"/>
            <a:ext cx="2042534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88" dirty="0"/>
              <a:t>1</a:t>
            </a:r>
            <a:r>
              <a:rPr lang="en-US" altLang="ko-KR" sz="788" dirty="0" smtClean="0"/>
              <a:t>.</a:t>
            </a:r>
            <a:r>
              <a:rPr lang="ko-KR" altLang="en-US" sz="788" dirty="0" smtClean="0"/>
              <a:t>특정 </a:t>
            </a:r>
            <a:r>
              <a:rPr lang="en-US" altLang="ko-KR" sz="788" dirty="0" smtClean="0"/>
              <a:t>OTP </a:t>
            </a:r>
            <a:r>
              <a:rPr lang="ko-KR" altLang="en-US" sz="788" dirty="0" smtClean="0"/>
              <a:t>값 기반의 단어 전송</a:t>
            </a:r>
            <a:endParaRPr lang="ko-KR" altLang="en-US" sz="788" dirty="0"/>
          </a:p>
        </p:txBody>
      </p:sp>
      <p:cxnSp>
        <p:nvCxnSpPr>
          <p:cNvPr id="214" name="직선 화살표 연결선 213"/>
          <p:cNvCxnSpPr/>
          <p:nvPr/>
        </p:nvCxnSpPr>
        <p:spPr>
          <a:xfrm flipH="1">
            <a:off x="1740022" y="3283314"/>
            <a:ext cx="1447201" cy="82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1633375" y="3690989"/>
            <a:ext cx="278068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88" dirty="0" smtClean="0"/>
              <a:t>3.</a:t>
            </a:r>
            <a:r>
              <a:rPr lang="ko-KR" altLang="en-US" sz="788" dirty="0"/>
              <a:t>받은 </a:t>
            </a:r>
            <a:r>
              <a:rPr lang="ko-KR" altLang="en-US" sz="788" dirty="0" smtClean="0"/>
              <a:t>단어 값을 </a:t>
            </a:r>
            <a:r>
              <a:rPr lang="ko-KR" altLang="en-US" sz="788" dirty="0"/>
              <a:t>토대로 </a:t>
            </a:r>
            <a:r>
              <a:rPr lang="ko-KR" altLang="en-US" sz="788" dirty="0" smtClean="0"/>
              <a:t>말함</a:t>
            </a:r>
            <a:endParaRPr lang="ko-KR" altLang="en-US" sz="788" dirty="0"/>
          </a:p>
        </p:txBody>
      </p:sp>
      <p:sp>
        <p:nvSpPr>
          <p:cNvPr id="217" name="TextBox 216"/>
          <p:cNvSpPr txBox="1"/>
          <p:nvPr/>
        </p:nvSpPr>
        <p:spPr>
          <a:xfrm>
            <a:off x="1858427" y="5549902"/>
            <a:ext cx="3378528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88" dirty="0" smtClean="0"/>
              <a:t>5.</a:t>
            </a:r>
            <a:r>
              <a:rPr lang="ko-KR" altLang="en-US" sz="788" dirty="0"/>
              <a:t>사용자가 올바른 </a:t>
            </a:r>
            <a:r>
              <a:rPr lang="ko-KR" altLang="en-US" sz="788" dirty="0" smtClean="0"/>
              <a:t>단어를 말할 경우 문이 열리고</a:t>
            </a:r>
            <a:r>
              <a:rPr lang="en-US" altLang="ko-KR" sz="788" dirty="0" smtClean="0"/>
              <a:t>,</a:t>
            </a:r>
          </a:p>
          <a:p>
            <a:r>
              <a:rPr lang="ko-KR" altLang="en-US" sz="788" dirty="0" smtClean="0"/>
              <a:t>올바른 단어를 말하지 않을 경우 경고음 이 울리고</a:t>
            </a:r>
            <a:r>
              <a:rPr lang="en-US" altLang="ko-KR" sz="788" dirty="0" smtClean="0"/>
              <a:t>,</a:t>
            </a:r>
          </a:p>
          <a:p>
            <a:r>
              <a:rPr lang="ko-KR" altLang="en-US" sz="788" dirty="0" smtClean="0"/>
              <a:t>해당 결과를 서버로 전송  </a:t>
            </a:r>
            <a:endParaRPr lang="ko-KR" altLang="en-US" sz="788" dirty="0"/>
          </a:p>
        </p:txBody>
      </p:sp>
      <p:pic>
        <p:nvPicPr>
          <p:cNvPr id="218" name="Picture 8" descr="person icon 사람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681" y="2999052"/>
            <a:ext cx="1108819" cy="110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8" descr="person icon 사람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680" y="3981336"/>
            <a:ext cx="1108819" cy="110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8" descr="person icon 사람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680" y="5146402"/>
            <a:ext cx="1108819" cy="110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1" name="직선 화살표 연결선 220"/>
          <p:cNvCxnSpPr/>
          <p:nvPr/>
        </p:nvCxnSpPr>
        <p:spPr>
          <a:xfrm flipV="1">
            <a:off x="6248080" y="3530970"/>
            <a:ext cx="1219841" cy="118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/>
          <p:cNvCxnSpPr>
            <a:endCxn id="219" idx="1"/>
          </p:cNvCxnSpPr>
          <p:nvPr/>
        </p:nvCxnSpPr>
        <p:spPr>
          <a:xfrm flipV="1">
            <a:off x="6251716" y="4535746"/>
            <a:ext cx="1093964" cy="17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/>
          <p:cNvCxnSpPr>
            <a:endCxn id="220" idx="1"/>
          </p:cNvCxnSpPr>
          <p:nvPr/>
        </p:nvCxnSpPr>
        <p:spPr>
          <a:xfrm>
            <a:off x="6248080" y="4718891"/>
            <a:ext cx="1097600" cy="98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6336644" y="4283715"/>
            <a:ext cx="885092" cy="1062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88" dirty="0" smtClean="0"/>
              <a:t>6.</a:t>
            </a:r>
            <a:r>
              <a:rPr lang="ko-KR" altLang="en-US" sz="788" dirty="0"/>
              <a:t>문이 열리거나</a:t>
            </a:r>
            <a:r>
              <a:rPr lang="en-US" altLang="ko-KR" sz="788" dirty="0"/>
              <a:t>,</a:t>
            </a:r>
            <a:r>
              <a:rPr lang="ko-KR" altLang="en-US" sz="788" dirty="0"/>
              <a:t>특정 횟수 이상 다른 </a:t>
            </a:r>
            <a:r>
              <a:rPr lang="ko-KR" altLang="en-US" sz="788" dirty="0" smtClean="0"/>
              <a:t>단어를 말했을 </a:t>
            </a:r>
            <a:r>
              <a:rPr lang="ko-KR" altLang="en-US" sz="788" dirty="0"/>
              <a:t>경우 해당 </a:t>
            </a:r>
            <a:r>
              <a:rPr lang="ko-KR" altLang="en-US" sz="788" dirty="0" err="1"/>
              <a:t>도어락</a:t>
            </a:r>
            <a:r>
              <a:rPr lang="ko-KR" altLang="en-US" sz="788" dirty="0"/>
              <a:t> 에 등록된 사용자에게 알림을 보냄</a:t>
            </a:r>
            <a:r>
              <a:rPr lang="en-US" altLang="ko-KR" sz="788" dirty="0"/>
              <a:t>.</a:t>
            </a:r>
            <a:endParaRPr lang="ko-KR" altLang="en-US" sz="788" dirty="0"/>
          </a:p>
        </p:txBody>
      </p:sp>
      <p:pic>
        <p:nvPicPr>
          <p:cNvPr id="225" name="Picture 2" descr="디지털도어락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271" y="4108691"/>
            <a:ext cx="3297397" cy="219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4" descr="서버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196" y="4316392"/>
            <a:ext cx="1001415" cy="123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TextBox 226"/>
          <p:cNvSpPr txBox="1"/>
          <p:nvPr/>
        </p:nvSpPr>
        <p:spPr>
          <a:xfrm>
            <a:off x="3365056" y="3487387"/>
            <a:ext cx="90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228" name="TextBox 227"/>
          <p:cNvSpPr txBox="1"/>
          <p:nvPr/>
        </p:nvSpPr>
        <p:spPr>
          <a:xfrm>
            <a:off x="7152885" y="6252856"/>
            <a:ext cx="167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 구성원</a:t>
            </a:r>
            <a:endParaRPr lang="ko-KR" altLang="en-US" dirty="0"/>
          </a:p>
        </p:txBody>
      </p:sp>
      <p:sp>
        <p:nvSpPr>
          <p:cNvPr id="229" name="TextBox 228"/>
          <p:cNvSpPr txBox="1"/>
          <p:nvPr/>
        </p:nvSpPr>
        <p:spPr>
          <a:xfrm>
            <a:off x="3607268" y="3865323"/>
            <a:ext cx="2042534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88" dirty="0" smtClean="0"/>
              <a:t>0.</a:t>
            </a:r>
            <a:r>
              <a:rPr lang="ko-KR" altLang="en-US" sz="788" dirty="0" smtClean="0"/>
              <a:t>특정 </a:t>
            </a:r>
            <a:r>
              <a:rPr lang="en-US" altLang="ko-KR" sz="788" dirty="0" smtClean="0"/>
              <a:t>OTP </a:t>
            </a:r>
            <a:r>
              <a:rPr lang="ko-KR" altLang="en-US" sz="788" dirty="0" smtClean="0"/>
              <a:t>값 기반의 단어 요청</a:t>
            </a:r>
            <a:endParaRPr lang="ko-KR" altLang="en-US" sz="788" dirty="0"/>
          </a:p>
        </p:txBody>
      </p:sp>
      <p:cxnSp>
        <p:nvCxnSpPr>
          <p:cNvPr id="230" name="직선 화살표 연결선 229"/>
          <p:cNvCxnSpPr/>
          <p:nvPr/>
        </p:nvCxnSpPr>
        <p:spPr>
          <a:xfrm>
            <a:off x="1867358" y="5028645"/>
            <a:ext cx="3278029" cy="3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/>
          <p:nvPr/>
        </p:nvCxnSpPr>
        <p:spPr>
          <a:xfrm>
            <a:off x="1874315" y="5501204"/>
            <a:ext cx="32710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223" y="116632"/>
            <a:ext cx="8961554" cy="662473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33053" y="323131"/>
            <a:ext cx="1265532" cy="720079"/>
            <a:chOff x="3957386" y="2348881"/>
            <a:chExt cx="1265532" cy="720079"/>
          </a:xfrm>
        </p:grpSpPr>
        <p:sp>
          <p:nvSpPr>
            <p:cNvPr id="7" name="직사각형 6"/>
            <p:cNvSpPr/>
            <p:nvPr/>
          </p:nvSpPr>
          <p:spPr>
            <a:xfrm>
              <a:off x="3957386" y="2366882"/>
              <a:ext cx="1265532" cy="7020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제목 5"/>
            <p:cNvSpPr txBox="1">
              <a:spLocks/>
            </p:cNvSpPr>
            <p:nvPr/>
          </p:nvSpPr>
          <p:spPr>
            <a:xfrm>
              <a:off x="3963986" y="2348881"/>
              <a:ext cx="1216029" cy="6480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 smtClean="0">
                  <a:solidFill>
                    <a:schemeClr val="bg1"/>
                  </a:solidFill>
                </a:rPr>
                <a:t>추진배경</a:t>
              </a:r>
              <a:endParaRPr lang="en-US" altLang="ko-KR" sz="20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0" name="제목 5"/>
          <p:cNvSpPr txBox="1">
            <a:spLocks/>
          </p:cNvSpPr>
          <p:nvPr/>
        </p:nvSpPr>
        <p:spPr>
          <a:xfrm>
            <a:off x="1979712" y="323131"/>
            <a:ext cx="6192688" cy="1737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ko-KR" altLang="en-US" sz="2800" b="1" dirty="0" smtClean="0">
                <a:solidFill>
                  <a:schemeClr val="bg2">
                    <a:lumMod val="25000"/>
                  </a:schemeClr>
                </a:solidFill>
              </a:rPr>
              <a:t>기존 </a:t>
            </a:r>
            <a:r>
              <a:rPr lang="ko-KR" altLang="en-US" sz="2800" b="1" dirty="0" err="1" smtClean="0">
                <a:solidFill>
                  <a:schemeClr val="bg2">
                    <a:lumMod val="25000"/>
                  </a:schemeClr>
                </a:solidFill>
              </a:rPr>
              <a:t>도어락의</a:t>
            </a:r>
            <a:r>
              <a:rPr lang="ko-KR" altLang="en-US" sz="2800" b="1" dirty="0" smtClean="0">
                <a:solidFill>
                  <a:schemeClr val="bg2">
                    <a:lumMod val="25000"/>
                  </a:schemeClr>
                </a:solidFill>
              </a:rPr>
              <a:t> 문제점 보완</a:t>
            </a:r>
            <a:endParaRPr lang="ko-KR" altLang="en-US" sz="2800" dirty="0">
              <a:solidFill>
                <a:schemeClr val="bg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843808" y="1916832"/>
            <a:ext cx="397178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5"/>
          <p:cNvSpPr txBox="1">
            <a:spLocks/>
          </p:cNvSpPr>
          <p:nvPr/>
        </p:nvSpPr>
        <p:spPr>
          <a:xfrm>
            <a:off x="1259632" y="2708920"/>
            <a:ext cx="6696744" cy="1178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ko-KR" altLang="en-US" sz="1200" spc="-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49289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5649">
            <a:off x="469273" y="2089982"/>
            <a:ext cx="3184316" cy="20163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3146">
            <a:off x="346101" y="4335649"/>
            <a:ext cx="4502138" cy="10857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9711">
            <a:off x="4855237" y="2365553"/>
            <a:ext cx="3585900" cy="2355096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217" y="4351859"/>
            <a:ext cx="2396839" cy="230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 descr="C:\Users\new\Desktop\asdfdsa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941" y="3714270"/>
            <a:ext cx="2433938" cy="42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관련 이미지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865" y="4115109"/>
            <a:ext cx="2283762" cy="254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6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223" y="116632"/>
            <a:ext cx="8961554" cy="662473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33053" y="323131"/>
            <a:ext cx="1265532" cy="720079"/>
            <a:chOff x="3957386" y="2348881"/>
            <a:chExt cx="1265532" cy="720079"/>
          </a:xfrm>
        </p:grpSpPr>
        <p:sp>
          <p:nvSpPr>
            <p:cNvPr id="7" name="직사각형 6"/>
            <p:cNvSpPr/>
            <p:nvPr/>
          </p:nvSpPr>
          <p:spPr>
            <a:xfrm>
              <a:off x="3957386" y="2366882"/>
              <a:ext cx="1265532" cy="7020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제목 5"/>
            <p:cNvSpPr txBox="1">
              <a:spLocks/>
            </p:cNvSpPr>
            <p:nvPr/>
          </p:nvSpPr>
          <p:spPr>
            <a:xfrm>
              <a:off x="3963986" y="2348881"/>
              <a:ext cx="1216029" cy="6480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800" dirty="0" smtClean="0">
                  <a:solidFill>
                    <a:schemeClr val="bg1"/>
                  </a:solidFill>
                </a:rPr>
                <a:t>주제</a:t>
              </a:r>
              <a:endParaRPr lang="en-US" altLang="ko-KR" sz="2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0" name="제목 5"/>
          <p:cNvSpPr txBox="1">
            <a:spLocks/>
          </p:cNvSpPr>
          <p:nvPr/>
        </p:nvSpPr>
        <p:spPr>
          <a:xfrm>
            <a:off x="1979712" y="323131"/>
            <a:ext cx="6192688" cy="1737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2800" b="1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2800" b="1" dirty="0" smtClean="0">
                <a:solidFill>
                  <a:schemeClr val="bg2">
                    <a:lumMod val="25000"/>
                  </a:schemeClr>
                </a:solidFill>
              </a:rPr>
              <a:t>열려라 참깨</a:t>
            </a:r>
            <a:r>
              <a:rPr lang="en-US" altLang="ko-KR" sz="2800" b="1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en-US" altLang="ko-KR" sz="2800" dirty="0" smtClean="0">
                <a:solidFill>
                  <a:schemeClr val="bg2"/>
                </a:solidFill>
              </a:rPr>
              <a:t> </a:t>
            </a:r>
            <a:endParaRPr lang="ko-KR" altLang="en-US" sz="2800" dirty="0">
              <a:solidFill>
                <a:schemeClr val="bg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843808" y="1916832"/>
            <a:ext cx="397178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5"/>
          <p:cNvSpPr txBox="1">
            <a:spLocks/>
          </p:cNvSpPr>
          <p:nvPr/>
        </p:nvSpPr>
        <p:spPr>
          <a:xfrm>
            <a:off x="1259632" y="2708920"/>
            <a:ext cx="6696744" cy="1178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ko-KR" altLang="en-US" sz="1200" spc="-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492896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 smtClean="0"/>
              <a:t>보이스 </a:t>
            </a:r>
            <a:r>
              <a:rPr lang="ko-KR" altLang="en-US" dirty="0" err="1" smtClean="0"/>
              <a:t>도어락</a:t>
            </a:r>
            <a:r>
              <a:rPr lang="ko-KR" altLang="en-US" dirty="0" smtClean="0"/>
              <a:t> 은 </a:t>
            </a:r>
            <a:r>
              <a:rPr lang="ko-KR" altLang="en-US" dirty="0"/>
              <a:t>좀 더 편리하고 </a:t>
            </a:r>
            <a:r>
              <a:rPr lang="ko-KR" altLang="en-US" dirty="0" smtClean="0"/>
              <a:t>보안 성 을 </a:t>
            </a:r>
            <a:r>
              <a:rPr lang="ko-KR" altLang="en-US" dirty="0"/>
              <a:t>강화했다는 측면을 가지고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보이스 </a:t>
            </a:r>
            <a:r>
              <a:rPr lang="ko-KR" altLang="en-US" dirty="0" err="1" smtClean="0"/>
              <a:t>도어락</a:t>
            </a:r>
            <a:r>
              <a:rPr lang="en-US" altLang="ko-KR" dirty="0" smtClean="0"/>
              <a:t> </a:t>
            </a:r>
            <a:r>
              <a:rPr lang="ko-KR" altLang="en-US" dirty="0"/>
              <a:t>의 편리성이란 기존의 </a:t>
            </a:r>
            <a:r>
              <a:rPr lang="ko-KR" altLang="en-US" dirty="0" smtClean="0"/>
              <a:t>비밀번호 형 </a:t>
            </a:r>
            <a:r>
              <a:rPr lang="ko-KR" altLang="en-US" dirty="0"/>
              <a:t>디지털 </a:t>
            </a:r>
            <a:r>
              <a:rPr lang="ko-KR" altLang="en-US" dirty="0" err="1" smtClean="0"/>
              <a:t>도어락</a:t>
            </a:r>
            <a:r>
              <a:rPr lang="ko-KR" altLang="en-US" dirty="0" smtClean="0"/>
              <a:t> 과는 </a:t>
            </a:r>
            <a:r>
              <a:rPr lang="ko-KR" altLang="en-US" dirty="0"/>
              <a:t>달리 비밀번호를 일일이 설정하거나 누를 필요가 없다는 점이다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즉 </a:t>
            </a:r>
            <a:r>
              <a:rPr lang="ko-KR" altLang="en-US" dirty="0" err="1" smtClean="0"/>
              <a:t>웨어러블</a:t>
            </a:r>
            <a:r>
              <a:rPr lang="ko-KR" altLang="en-US" dirty="0" smtClean="0"/>
              <a:t> 디바이스 혹은 스마트 폰을 휴대하고 있으면</a:t>
            </a:r>
            <a:r>
              <a:rPr lang="en-US" altLang="ko-KR" dirty="0"/>
              <a:t>,</a:t>
            </a:r>
            <a:r>
              <a:rPr lang="ko-KR" altLang="en-US" dirty="0" smtClean="0"/>
              <a:t> 조합된 단어를 말하는 것만으로 자동으로 문이 열리게 된다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보안 성 </a:t>
            </a:r>
            <a:r>
              <a:rPr lang="ko-KR" altLang="en-US" dirty="0"/>
              <a:t>측면에서 보면 </a:t>
            </a:r>
            <a:r>
              <a:rPr lang="en-US" altLang="ko-KR" dirty="0" smtClean="0"/>
              <a:t>OTP </a:t>
            </a:r>
            <a:r>
              <a:rPr lang="ko-KR" altLang="en-US" dirty="0" smtClean="0"/>
              <a:t>기반의 키 값을 이용하기 때문에 비밀번호 노출에 대한 걱정을 하지않아도 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fontAlgn="base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97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223" y="116632"/>
            <a:ext cx="8961554" cy="662473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33053" y="323131"/>
            <a:ext cx="1265532" cy="720079"/>
            <a:chOff x="3957386" y="2348881"/>
            <a:chExt cx="1265532" cy="720079"/>
          </a:xfrm>
        </p:grpSpPr>
        <p:sp>
          <p:nvSpPr>
            <p:cNvPr id="7" name="직사각형 6"/>
            <p:cNvSpPr/>
            <p:nvPr/>
          </p:nvSpPr>
          <p:spPr>
            <a:xfrm>
              <a:off x="3957386" y="2366882"/>
              <a:ext cx="1265532" cy="7020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제목 5"/>
            <p:cNvSpPr txBox="1">
              <a:spLocks/>
            </p:cNvSpPr>
            <p:nvPr/>
          </p:nvSpPr>
          <p:spPr>
            <a:xfrm>
              <a:off x="3963986" y="2348881"/>
              <a:ext cx="1216029" cy="6480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 smtClean="0">
                  <a:solidFill>
                    <a:schemeClr val="bg1"/>
                  </a:solidFill>
                </a:rPr>
                <a:t>기대효과</a:t>
              </a:r>
              <a:endParaRPr lang="en-US" altLang="ko-KR" sz="20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0" name="제목 5"/>
          <p:cNvSpPr txBox="1">
            <a:spLocks/>
          </p:cNvSpPr>
          <p:nvPr/>
        </p:nvSpPr>
        <p:spPr>
          <a:xfrm>
            <a:off x="1979712" y="323131"/>
            <a:ext cx="6192688" cy="1737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</a:rPr>
              <a:t>세</a:t>
            </a: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</a:rPr>
              <a:t> 마리 토끼를 한번에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843808" y="1916832"/>
            <a:ext cx="397178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5"/>
          <p:cNvSpPr txBox="1">
            <a:spLocks/>
          </p:cNvSpPr>
          <p:nvPr/>
        </p:nvSpPr>
        <p:spPr>
          <a:xfrm>
            <a:off x="1259632" y="2708920"/>
            <a:ext cx="6696744" cy="1178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ko-KR" altLang="en-US" sz="1200" spc="-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3548" y="3434728"/>
            <a:ext cx="82089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AutoNum type="arabicPeriod"/>
            </a:pPr>
            <a:r>
              <a:rPr lang="ko-KR" altLang="en-US" sz="2000" dirty="0" smtClean="0"/>
              <a:t>편리 성 </a:t>
            </a:r>
            <a:r>
              <a:rPr lang="en-US" altLang="ko-KR" sz="2000" dirty="0"/>
              <a:t>-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말 한마디로 집 문을 연다</a:t>
            </a:r>
            <a:r>
              <a:rPr lang="en-US" altLang="ko-KR" sz="2000" dirty="0" smtClean="0"/>
              <a:t>~!</a:t>
            </a:r>
          </a:p>
          <a:p>
            <a:pPr marL="342900" indent="-342900" fontAlgn="base">
              <a:buAutoNum type="arabicPeriod"/>
            </a:pPr>
            <a:r>
              <a:rPr lang="ko-KR" altLang="en-US" sz="2000" dirty="0" smtClean="0"/>
              <a:t>보안 성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비밀번호 노출 걱정은 이제 그만</a:t>
            </a:r>
            <a:r>
              <a:rPr lang="en-US" altLang="ko-KR" sz="2000" dirty="0" smtClean="0"/>
              <a:t>~!</a:t>
            </a:r>
          </a:p>
          <a:p>
            <a:pPr marL="342900" indent="-342900" fontAlgn="base">
              <a:buAutoNum type="arabicPeriod"/>
            </a:pPr>
            <a:r>
              <a:rPr lang="ko-KR" altLang="en-US" sz="2000" dirty="0" smtClean="0"/>
              <a:t>활용 성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출입 기록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알림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도어락</a:t>
            </a:r>
            <a:r>
              <a:rPr lang="ko-KR" altLang="en-US" sz="2000" dirty="0" smtClean="0"/>
              <a:t> 활성화 시간 등 더 똑똑해졌다</a:t>
            </a:r>
            <a:r>
              <a:rPr lang="en-US" altLang="ko-KR" sz="2000" dirty="0" smtClean="0"/>
              <a:t>~!</a:t>
            </a:r>
            <a:r>
              <a:rPr lang="ko-KR" altLang="en-US" sz="2000" dirty="0" smtClean="0"/>
              <a:t>   </a:t>
            </a:r>
            <a:endParaRPr lang="ko-KR" altLang="en-US" sz="2000" dirty="0"/>
          </a:p>
          <a:p>
            <a:pPr fontAlgn="base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47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223" y="116632"/>
            <a:ext cx="8961554" cy="662473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33053" y="323131"/>
            <a:ext cx="1265532" cy="720079"/>
            <a:chOff x="3957386" y="2348881"/>
            <a:chExt cx="1265532" cy="720079"/>
          </a:xfrm>
        </p:grpSpPr>
        <p:sp>
          <p:nvSpPr>
            <p:cNvPr id="7" name="직사각형 6"/>
            <p:cNvSpPr/>
            <p:nvPr/>
          </p:nvSpPr>
          <p:spPr>
            <a:xfrm>
              <a:off x="3957386" y="2366882"/>
              <a:ext cx="1265532" cy="7020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제목 5"/>
            <p:cNvSpPr txBox="1">
              <a:spLocks/>
            </p:cNvSpPr>
            <p:nvPr/>
          </p:nvSpPr>
          <p:spPr>
            <a:xfrm>
              <a:off x="3963986" y="2348881"/>
              <a:ext cx="1216029" cy="6480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 smtClean="0">
                  <a:solidFill>
                    <a:schemeClr val="bg1"/>
                  </a:solidFill>
                </a:rPr>
                <a:t>적용기술</a:t>
              </a:r>
              <a:endParaRPr lang="en-US" altLang="ko-KR" sz="20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3" name="제목 5"/>
          <p:cNvSpPr txBox="1">
            <a:spLocks/>
          </p:cNvSpPr>
          <p:nvPr/>
        </p:nvSpPr>
        <p:spPr>
          <a:xfrm>
            <a:off x="1259632" y="2708920"/>
            <a:ext cx="6696744" cy="1178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ko-KR" altLang="en-US" sz="1200" spc="-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핸드폰 아이콘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443089" y="2078869"/>
            <a:ext cx="1168409" cy="116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서버 아이콘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57" y="2137931"/>
            <a:ext cx="1050286" cy="105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디지털도어락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728" y="1866548"/>
            <a:ext cx="2376264" cy="158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안드로이드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9" y="420562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ql logo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609" y="4661564"/>
            <a:ext cx="1429043" cy="36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4229" y="4467507"/>
            <a:ext cx="2637811" cy="629894"/>
          </a:xfrm>
          <a:prstGeom prst="rect">
            <a:avLst/>
          </a:prstGeom>
        </p:spPr>
      </p:pic>
      <p:pic>
        <p:nvPicPr>
          <p:cNvPr id="1032" name="Picture 8" descr="RSA에 대한 이미지 검색결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459029" y="3604141"/>
            <a:ext cx="1376356" cy="75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스프링에 대한 이미지 검색결과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170" y="3377267"/>
            <a:ext cx="1797982" cy="117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노드JS에 대한 이미지 검색결과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897" y="5133472"/>
            <a:ext cx="1801929" cy="110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32040" y="5320487"/>
            <a:ext cx="1584176" cy="714375"/>
          </a:xfrm>
          <a:prstGeom prst="rect">
            <a:avLst/>
          </a:prstGeom>
        </p:spPr>
      </p:pic>
      <p:pic>
        <p:nvPicPr>
          <p:cNvPr id="1038" name="Picture 14" descr="라즈베리 파이 아이콘에 대한 이미지 검색결과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598" y="3962547"/>
            <a:ext cx="1330379" cy="168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3765" y="147301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사용자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903098" y="147301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56633" y="147301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6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223" y="116632"/>
            <a:ext cx="8961554" cy="662473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33053" y="323131"/>
            <a:ext cx="1265532" cy="720079"/>
            <a:chOff x="3957386" y="2348881"/>
            <a:chExt cx="1265532" cy="720079"/>
          </a:xfrm>
        </p:grpSpPr>
        <p:sp>
          <p:nvSpPr>
            <p:cNvPr id="7" name="직사각형 6"/>
            <p:cNvSpPr/>
            <p:nvPr/>
          </p:nvSpPr>
          <p:spPr>
            <a:xfrm>
              <a:off x="3957386" y="2366882"/>
              <a:ext cx="1265532" cy="7020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제목 5"/>
            <p:cNvSpPr txBox="1">
              <a:spLocks/>
            </p:cNvSpPr>
            <p:nvPr/>
          </p:nvSpPr>
          <p:spPr>
            <a:xfrm>
              <a:off x="3963986" y="2348881"/>
              <a:ext cx="1216029" cy="6480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 smtClean="0">
                  <a:solidFill>
                    <a:schemeClr val="bg1"/>
                  </a:solidFill>
                </a:rPr>
                <a:t>업무분담</a:t>
              </a:r>
              <a:endParaRPr lang="en-US" altLang="ko-KR" sz="20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0" name="제목 5"/>
          <p:cNvSpPr txBox="1">
            <a:spLocks/>
          </p:cNvSpPr>
          <p:nvPr/>
        </p:nvSpPr>
        <p:spPr>
          <a:xfrm>
            <a:off x="1979712" y="323131"/>
            <a:ext cx="6192688" cy="1737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843808" y="1916832"/>
            <a:ext cx="397178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5"/>
          <p:cNvSpPr txBox="1">
            <a:spLocks/>
          </p:cNvSpPr>
          <p:nvPr/>
        </p:nvSpPr>
        <p:spPr>
          <a:xfrm>
            <a:off x="1259632" y="2708920"/>
            <a:ext cx="6696744" cy="1178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ko-KR" altLang="en-US" sz="1200" spc="-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653" y="2342954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AutoNum type="arabicPeriod"/>
            </a:pPr>
            <a:r>
              <a:rPr lang="ko-KR" altLang="en-US" dirty="0" smtClean="0"/>
              <a:t>클라이언트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안드로이드</a:t>
            </a:r>
            <a:r>
              <a:rPr lang="en-US" altLang="ko-KR" dirty="0" smtClean="0"/>
              <a:t>) - </a:t>
            </a:r>
          </a:p>
          <a:p>
            <a:pPr marL="342900" indent="-342900" fontAlgn="base">
              <a:buAutoNum type="arabicPeriod"/>
            </a:pPr>
            <a:r>
              <a:rPr lang="ko-KR" altLang="en-US" dirty="0" smtClean="0"/>
              <a:t>서버</a:t>
            </a:r>
            <a:r>
              <a:rPr lang="en-US" altLang="ko-KR" dirty="0" smtClean="0"/>
              <a:t>(Spring + DB) - </a:t>
            </a:r>
          </a:p>
          <a:p>
            <a:pPr marL="342900" indent="-342900" fontAlgn="base">
              <a:buAutoNum type="arabicPeriod"/>
            </a:pPr>
            <a:r>
              <a:rPr lang="ko-KR" altLang="en-US" dirty="0" err="1" smtClean="0"/>
              <a:t>챗봇</a:t>
            </a:r>
            <a:r>
              <a:rPr lang="ko-KR" altLang="en-US" dirty="0" smtClean="0"/>
              <a:t> 서버</a:t>
            </a:r>
            <a:r>
              <a:rPr lang="en-US" altLang="ko-KR" dirty="0" smtClean="0"/>
              <a:t>(Node.js + DB) - </a:t>
            </a:r>
            <a:r>
              <a:rPr lang="ko-KR" altLang="en-US" dirty="0" err="1" smtClean="0"/>
              <a:t>이은규</a:t>
            </a:r>
            <a:endParaRPr lang="en-US" altLang="ko-KR" dirty="0" smtClean="0"/>
          </a:p>
          <a:p>
            <a:pPr marL="342900" indent="-342900" fontAlgn="base">
              <a:buAutoNum type="arabicPeriod"/>
            </a:pPr>
            <a:r>
              <a:rPr lang="ko-KR" altLang="en-US" dirty="0" err="1" smtClean="0"/>
              <a:t>도어락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</a:t>
            </a:r>
            <a:r>
              <a:rPr lang="en-US" altLang="ko-KR" dirty="0" smtClean="0"/>
              <a:t>) -</a:t>
            </a:r>
          </a:p>
          <a:p>
            <a:pPr fontAlgn="base"/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546146"/>
              </p:ext>
            </p:extLst>
          </p:nvPr>
        </p:nvGraphicFramePr>
        <p:xfrm>
          <a:off x="339655" y="4124712"/>
          <a:ext cx="7472707" cy="1939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224">
                  <a:extLst>
                    <a:ext uri="{9D8B030D-6E8A-4147-A177-3AD203B41FA5}">
                      <a16:colId xmlns:a16="http://schemas.microsoft.com/office/drawing/2014/main" val="3300197042"/>
                    </a:ext>
                  </a:extLst>
                </a:gridCol>
                <a:gridCol w="1171448">
                  <a:extLst>
                    <a:ext uri="{9D8B030D-6E8A-4147-A177-3AD203B41FA5}">
                      <a16:colId xmlns:a16="http://schemas.microsoft.com/office/drawing/2014/main" val="3847029752"/>
                    </a:ext>
                  </a:extLst>
                </a:gridCol>
                <a:gridCol w="578410">
                  <a:extLst>
                    <a:ext uri="{9D8B030D-6E8A-4147-A177-3AD203B41FA5}">
                      <a16:colId xmlns:a16="http://schemas.microsoft.com/office/drawing/2014/main" val="168223154"/>
                    </a:ext>
                  </a:extLst>
                </a:gridCol>
                <a:gridCol w="747271">
                  <a:extLst>
                    <a:ext uri="{9D8B030D-6E8A-4147-A177-3AD203B41FA5}">
                      <a16:colId xmlns:a16="http://schemas.microsoft.com/office/drawing/2014/main" val="3229253317"/>
                    </a:ext>
                  </a:extLst>
                </a:gridCol>
                <a:gridCol w="747271">
                  <a:extLst>
                    <a:ext uri="{9D8B030D-6E8A-4147-A177-3AD203B41FA5}">
                      <a16:colId xmlns:a16="http://schemas.microsoft.com/office/drawing/2014/main" val="2347157687"/>
                    </a:ext>
                  </a:extLst>
                </a:gridCol>
                <a:gridCol w="747271">
                  <a:extLst>
                    <a:ext uri="{9D8B030D-6E8A-4147-A177-3AD203B41FA5}">
                      <a16:colId xmlns:a16="http://schemas.microsoft.com/office/drawing/2014/main" val="4023167627"/>
                    </a:ext>
                  </a:extLst>
                </a:gridCol>
                <a:gridCol w="747271">
                  <a:extLst>
                    <a:ext uri="{9D8B030D-6E8A-4147-A177-3AD203B41FA5}">
                      <a16:colId xmlns:a16="http://schemas.microsoft.com/office/drawing/2014/main" val="4049574331"/>
                    </a:ext>
                  </a:extLst>
                </a:gridCol>
                <a:gridCol w="1494541">
                  <a:extLst>
                    <a:ext uri="{9D8B030D-6E8A-4147-A177-3AD203B41FA5}">
                      <a16:colId xmlns:a16="http://schemas.microsoft.com/office/drawing/2014/main" val="3463177266"/>
                    </a:ext>
                  </a:extLst>
                </a:gridCol>
              </a:tblGrid>
              <a:tr h="4564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첫째주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둘째주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셋째주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넷째주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1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클라이언트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핵심기능 구현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화면 구성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통합 및 테스트</a:t>
                      </a:r>
                      <a:endParaRPr lang="ko-KR" altLang="en-US" sz="1000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최종 완성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90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서버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핵심 </a:t>
                      </a:r>
                      <a:r>
                        <a:rPr lang="ko-KR" altLang="en-US" sz="1000" dirty="0" err="1" smtClean="0"/>
                        <a:t>기능구현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디비구성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84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챗봇</a:t>
                      </a:r>
                      <a:endParaRPr lang="ko-KR" altLang="en-US" sz="12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핵심기능구현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8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도어락</a:t>
                      </a:r>
                      <a:endParaRPr lang="ko-KR" altLang="en-US" sz="12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핵심 기능 구현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테스트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708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74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366</Words>
  <Application>Microsoft Office PowerPoint</Application>
  <PresentationFormat>화면 슬라이드 쇼(4:3)</PresentationFormat>
  <Paragraphs>85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Korean Bold</vt:lpstr>
      <vt:lpstr>Noto Sans Korean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eunkyu</cp:lastModifiedBy>
  <cp:revision>35</cp:revision>
  <dcterms:created xsi:type="dcterms:W3CDTF">2014-08-30T22:01:36Z</dcterms:created>
  <dcterms:modified xsi:type="dcterms:W3CDTF">2017-11-06T04:43:14Z</dcterms:modified>
</cp:coreProperties>
</file>