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06" r:id="rId2"/>
    <p:sldId id="307" r:id="rId3"/>
    <p:sldId id="317" r:id="rId4"/>
    <p:sldId id="311" r:id="rId5"/>
    <p:sldId id="318" r:id="rId6"/>
    <p:sldId id="320" r:id="rId7"/>
    <p:sldId id="304" r:id="rId8"/>
    <p:sldId id="321" r:id="rId9"/>
    <p:sldId id="313" r:id="rId10"/>
    <p:sldId id="308" r:id="rId11"/>
    <p:sldId id="309" r:id="rId12"/>
    <p:sldId id="314" r:id="rId13"/>
    <p:sldId id="324" r:id="rId14"/>
    <p:sldId id="315" r:id="rId15"/>
    <p:sldId id="32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7D31"/>
    <a:srgbClr val="C47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7FA36-52B0-4330-A9BC-FBF2C1F30B60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3FF2C-A056-45EE-8A14-A68F7BFE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53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56270-E804-306C-29A7-6671170C5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005" y="1336682"/>
            <a:ext cx="3119438" cy="2387600"/>
          </a:xfrm>
        </p:spPr>
        <p:txBody>
          <a:bodyPr anchor="ctr">
            <a:noAutofit/>
          </a:bodyPr>
          <a:lstStyle>
            <a:lvl1pPr algn="ctr">
              <a:defRPr sz="4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F9555E-25F1-143F-80E3-088A8D779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005" y="3816357"/>
            <a:ext cx="3119438" cy="434181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964AE-1C0D-4D10-708B-EAFB383F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DC32-362B-4BE8-B4E9-E4D9FDE4A99A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6B149-4BC6-9367-2232-5717C420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DD1F5A-CF5F-2AD1-D908-2B51E7F9683B}"/>
              </a:ext>
            </a:extLst>
          </p:cNvPr>
          <p:cNvCxnSpPr/>
          <p:nvPr userDrawn="1"/>
        </p:nvCxnSpPr>
        <p:spPr>
          <a:xfrm>
            <a:off x="3818146" y="1319249"/>
            <a:ext cx="0" cy="3615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349BD608-A364-2171-4800-AF0CF93FDC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3694" y="1336682"/>
            <a:ext cx="3459163" cy="2079625"/>
          </a:xfrm>
        </p:spPr>
        <p:txBody>
          <a:bodyPr/>
          <a:lstStyle>
            <a:lvl1pPr marL="514350" indent="-514350">
              <a:buFont typeface="+mj-lt"/>
              <a:buAutoNum type="romanUcPeriod"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96460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32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49861-C433-03A4-CD34-8FE1F7091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9BA5AE-16DC-555D-EA33-6AAB80DF9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B5E2C-1349-A73D-2F25-AC6912A7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7389-9209-44BD-9713-675B39647D9B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A55B5-2589-8FE7-F990-50827902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DBB27-5172-8A4D-516D-6B033300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FED0-5011-49A9-8BA6-91CF7E779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58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91F06B-E846-D18C-0335-2E94F9624BA7}"/>
              </a:ext>
            </a:extLst>
          </p:cNvPr>
          <p:cNvSpPr txBox="1"/>
          <p:nvPr userDrawn="1"/>
        </p:nvSpPr>
        <p:spPr>
          <a:xfrm>
            <a:off x="1430931" y="1814840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Agenda</a:t>
            </a:r>
            <a:endParaRPr lang="ko-KR" altLang="en-US" sz="36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E1C43C-A9A1-7D6B-074B-BD91E30984D4}"/>
              </a:ext>
            </a:extLst>
          </p:cNvPr>
          <p:cNvCxnSpPr/>
          <p:nvPr userDrawn="1"/>
        </p:nvCxnSpPr>
        <p:spPr>
          <a:xfrm>
            <a:off x="3818146" y="1319249"/>
            <a:ext cx="0" cy="3615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5251B3-C642-11A1-3597-DC6D6FCFE437}"/>
              </a:ext>
            </a:extLst>
          </p:cNvPr>
          <p:cNvSpPr txBox="1"/>
          <p:nvPr userDrawn="1"/>
        </p:nvSpPr>
        <p:spPr>
          <a:xfrm>
            <a:off x="6233276" y="1814840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B27DF13-9F52-C4A1-674A-BECA465FB1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3694" y="1814840"/>
            <a:ext cx="3459163" cy="2079625"/>
          </a:xfrm>
        </p:spPr>
        <p:txBody>
          <a:bodyPr/>
          <a:lstStyle>
            <a:lvl1pPr marL="514350" indent="-514350">
              <a:buFont typeface="+mj-lt"/>
              <a:buAutoNum type="romanUcPeriod"/>
              <a:defRPr sz="24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99425067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2E87E-F631-4038-760E-AC925732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2" y="197604"/>
            <a:ext cx="10515600" cy="646997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5B48CA-69CE-35C6-BE18-570EF874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18E0-5563-47F4-A3F1-FF84A7336414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6C1537-7438-6454-0ABE-ABCF23F5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9F211D-E505-B93D-5F4B-0436D7B3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FED0-5011-49A9-8BA6-91CF7E7794F9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10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E4AA1A-1714-1E8B-62AE-9E37D189C725}"/>
              </a:ext>
            </a:extLst>
          </p:cNvPr>
          <p:cNvCxnSpPr/>
          <p:nvPr userDrawn="1"/>
        </p:nvCxnSpPr>
        <p:spPr>
          <a:xfrm>
            <a:off x="294090" y="907423"/>
            <a:ext cx="116480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394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1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F6986-E5FB-2EB7-9105-4281508A0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F6CF6-72C3-BAA1-B89C-BF2B0BF83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17483-CA26-4530-ADAD-3401243F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6C4A-0BE7-4B64-A7BF-9A687D24B3C5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A3091-336F-83A8-2DF5-3289117C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13786-0C7E-ED6E-C6D0-6761CD60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A4B-B28E-455E-B4C2-25999C134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1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CB5D08-66C6-5E06-CA06-2CF0E0D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CA49B-687D-429F-0187-3D6742062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FB671-C07A-352F-9D0A-F96D06893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0E387-797C-407D-BC95-F0577D6D5D3B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7FBAA-46BD-1520-0E3F-BF4FD0BED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83BE3-19BD-33AC-AA66-9A43F7227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3FED0-5011-49A9-8BA6-91CF7E779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4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68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678992" cy="1005806"/>
            <a:chOff x="504168" y="79330"/>
            <a:chExt cx="5678992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5024580" cy="769441"/>
              <a:chOff x="1158580" y="315695"/>
              <a:chExt cx="5024580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486408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5. Circuit Breaker (1/3)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20F6B23-A4AE-75E9-F7BC-03F40EC2B4F9}"/>
              </a:ext>
            </a:extLst>
          </p:cNvPr>
          <p:cNvSpPr txBox="1"/>
          <p:nvPr/>
        </p:nvSpPr>
        <p:spPr>
          <a:xfrm>
            <a:off x="726133" y="1403789"/>
            <a:ext cx="79770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- </a:t>
            </a:r>
            <a:r>
              <a:rPr lang="ko-KR" altLang="en-US" sz="1300" dirty="0"/>
              <a:t>이벤트 </a:t>
            </a:r>
            <a:r>
              <a:rPr lang="ko-KR" altLang="en-US" sz="1300" dirty="0" err="1"/>
              <a:t>스토밍</a:t>
            </a:r>
            <a:r>
              <a:rPr lang="ko-KR" altLang="en-US" sz="1300" dirty="0"/>
              <a:t> 과정에서 </a:t>
            </a:r>
            <a:r>
              <a:rPr lang="en-US" altLang="ko-KR" sz="1300" dirty="0"/>
              <a:t>Reservation</a:t>
            </a:r>
            <a:r>
              <a:rPr lang="ko-KR" altLang="en-US" sz="1300" dirty="0"/>
              <a:t>에서 배송 가능여부를 </a:t>
            </a:r>
            <a:r>
              <a:rPr lang="en-US" altLang="ko-KR" sz="1300" dirty="0"/>
              <a:t>Check </a:t>
            </a:r>
            <a:r>
              <a:rPr lang="ko-KR" altLang="en-US" sz="1300" dirty="0"/>
              <a:t>하는 </a:t>
            </a:r>
            <a:r>
              <a:rPr lang="en-US" altLang="ko-KR" sz="1300" dirty="0"/>
              <a:t>API</a:t>
            </a:r>
            <a:r>
              <a:rPr lang="ko-KR" altLang="en-US" sz="1300" dirty="0"/>
              <a:t>에 </a:t>
            </a:r>
            <a:r>
              <a:rPr lang="en-US" altLang="ko-KR" sz="1300" dirty="0"/>
              <a:t>Circuit Breaker</a:t>
            </a:r>
            <a:r>
              <a:rPr lang="ko-KR" altLang="en-US" sz="1300" dirty="0"/>
              <a:t>를</a:t>
            </a:r>
            <a:r>
              <a:rPr lang="en-US" altLang="ko-KR" sz="1300" dirty="0"/>
              <a:t> </a:t>
            </a:r>
            <a:r>
              <a:rPr lang="ko-KR" altLang="en-US" sz="1300" dirty="0"/>
              <a:t>적용함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A0B6BAC-A294-99B4-938E-4E0EB59A2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16" y="1990950"/>
            <a:ext cx="10174269" cy="41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39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205395" cy="1005806"/>
            <a:chOff x="504168" y="79330"/>
            <a:chExt cx="5205395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550983" cy="769441"/>
              <a:chOff x="1158580" y="315695"/>
              <a:chExt cx="4550983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442781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7. Deploy / Pipeline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F71E22E-A03F-1A85-56D8-870274F82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93" y="1859994"/>
            <a:ext cx="10387014" cy="477019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88ABEE64-8D23-FD55-1886-87B8675654D6}"/>
              </a:ext>
            </a:extLst>
          </p:cNvPr>
          <p:cNvGrpSpPr/>
          <p:nvPr/>
        </p:nvGrpSpPr>
        <p:grpSpPr>
          <a:xfrm>
            <a:off x="664810" y="1285146"/>
            <a:ext cx="6076046" cy="369332"/>
            <a:chOff x="664810" y="1238491"/>
            <a:chExt cx="6076046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89D451-A403-81A6-71EB-825881E63F10}"/>
                </a:ext>
              </a:extLst>
            </p:cNvPr>
            <p:cNvSpPr txBox="1"/>
            <p:nvPr/>
          </p:nvSpPr>
          <p:spPr>
            <a:xfrm>
              <a:off x="726133" y="1238491"/>
              <a:ext cx="6014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ArgoCD</a:t>
              </a:r>
              <a:r>
                <a:rPr lang="ko-KR" altLang="en-US" dirty="0"/>
                <a:t>를 통해 </a:t>
              </a:r>
              <a:r>
                <a:rPr lang="en-US" altLang="ko-KR" dirty="0"/>
                <a:t>Jenkins</a:t>
              </a:r>
              <a:r>
                <a:rPr lang="ko-KR" altLang="en-US" dirty="0"/>
                <a:t>를 설치</a:t>
              </a:r>
              <a:r>
                <a:rPr lang="en-US" altLang="ko-KR" dirty="0"/>
                <a:t> </a:t>
              </a:r>
              <a:r>
                <a:rPr lang="ko-KR" altLang="en-US" dirty="0"/>
                <a:t>완료 후 내역을 확인한다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387B880-36BA-E574-E017-2FF14BE19381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506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205395" cy="1005806"/>
            <a:chOff x="504168" y="79330"/>
            <a:chExt cx="5205395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550983" cy="769441"/>
              <a:chOff x="1158580" y="315695"/>
              <a:chExt cx="4550983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442781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7. Deploy / Pipeline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272EE2D-6B49-3FB2-D9E6-BEE47E23C06D}"/>
              </a:ext>
            </a:extLst>
          </p:cNvPr>
          <p:cNvGrpSpPr/>
          <p:nvPr/>
        </p:nvGrpSpPr>
        <p:grpSpPr>
          <a:xfrm>
            <a:off x="664810" y="1285146"/>
            <a:ext cx="11001947" cy="369332"/>
            <a:chOff x="664810" y="1238491"/>
            <a:chExt cx="11001947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864551-2EF4-96F9-F9C7-9A49988E72DC}"/>
                </a:ext>
              </a:extLst>
            </p:cNvPr>
            <p:cNvSpPr txBox="1"/>
            <p:nvPr/>
          </p:nvSpPr>
          <p:spPr>
            <a:xfrm>
              <a:off x="726133" y="1238491"/>
              <a:ext cx="10940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Docker Image </a:t>
              </a:r>
              <a:r>
                <a:rPr lang="ko-KR" altLang="en-US" dirty="0"/>
                <a:t>생성 및 </a:t>
              </a:r>
              <a:r>
                <a:rPr lang="en-US" altLang="ko-KR" dirty="0"/>
                <a:t>Push</a:t>
              </a:r>
              <a:r>
                <a:rPr lang="ko-KR" altLang="en-US" dirty="0"/>
                <a:t>까지 </a:t>
              </a:r>
              <a:r>
                <a:rPr lang="en-US" altLang="ko-KR" dirty="0"/>
                <a:t>Jenkins</a:t>
              </a:r>
              <a:r>
                <a:rPr lang="ko-KR" altLang="en-US" dirty="0"/>
                <a:t> </a:t>
              </a:r>
              <a:r>
                <a:rPr lang="en-US" altLang="ko-KR" dirty="0"/>
                <a:t>Pipeline</a:t>
              </a:r>
              <a:r>
                <a:rPr lang="ko-KR" altLang="en-US" dirty="0"/>
                <a:t>을 적용하며</a:t>
              </a:r>
              <a:r>
                <a:rPr lang="en-US" altLang="ko-KR" dirty="0"/>
                <a:t>, K8S </a:t>
              </a:r>
              <a:r>
                <a:rPr lang="ko-KR" altLang="en-US" dirty="0"/>
                <a:t>배포는 </a:t>
              </a:r>
              <a:r>
                <a:rPr lang="en-US" altLang="ko-KR" dirty="0" err="1"/>
                <a:t>ArgoCD</a:t>
              </a:r>
              <a:r>
                <a:rPr lang="en-US" altLang="ko-KR" dirty="0"/>
                <a:t> </a:t>
              </a:r>
              <a:r>
                <a:rPr lang="ko-KR" altLang="en-US" dirty="0"/>
                <a:t>파이프라인을 적용함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7BEEF9-9D86-A0AC-813F-9C9BFBE3FA93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2B5A7266-398D-9C15-C747-574C2FC64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1209"/>
            <a:ext cx="12192000" cy="20506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36FB4D-63B8-307C-59B2-19D26AC68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443" y="3763291"/>
            <a:ext cx="6529114" cy="276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7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6E63DB-3227-7468-FFC0-E278DF575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10" y="1801653"/>
            <a:ext cx="4433267" cy="3134242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8784772" cy="1005806"/>
            <a:chOff x="504168" y="79330"/>
            <a:chExt cx="8784772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8130360" cy="769441"/>
              <a:chOff x="1158580" y="315695"/>
              <a:chExt cx="8130360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80071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9. Zero-downtime deploy (Readiness probe)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D5DF64D-3804-41EC-87F1-63E72F812761}"/>
              </a:ext>
            </a:extLst>
          </p:cNvPr>
          <p:cNvSpPr txBox="1"/>
          <p:nvPr/>
        </p:nvSpPr>
        <p:spPr>
          <a:xfrm>
            <a:off x="726133" y="1403789"/>
            <a:ext cx="51938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- Readiness Probe </a:t>
            </a:r>
            <a:r>
              <a:rPr lang="ko-KR" altLang="en-US" sz="1300" dirty="0"/>
              <a:t>설정에 의한 </a:t>
            </a:r>
            <a:r>
              <a:rPr lang="en-US" altLang="ko-KR" sz="1300" dirty="0"/>
              <a:t>Zero downtime deploy</a:t>
            </a:r>
            <a:r>
              <a:rPr lang="ko-KR" altLang="en-US" sz="1300" dirty="0"/>
              <a:t>를 확인한다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2C6CB6-6D12-9A06-A334-34367C2DB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569" y="2345880"/>
            <a:ext cx="2442829" cy="164762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F6F249-AA8E-490C-01E6-51E1BCCF5621}"/>
              </a:ext>
            </a:extLst>
          </p:cNvPr>
          <p:cNvSpPr txBox="1"/>
          <p:nvPr/>
        </p:nvSpPr>
        <p:spPr>
          <a:xfrm>
            <a:off x="1036443" y="1884129"/>
            <a:ext cx="3596955" cy="29238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/>
              <a:t>서비스 정상작동 확인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40197C-C2BA-ED34-B09F-DA4E005EF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825" y="1890755"/>
            <a:ext cx="4585313" cy="30451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35BF51-91CE-1152-8297-EC90FFA8835D}"/>
              </a:ext>
            </a:extLst>
          </p:cNvPr>
          <p:cNvSpPr txBox="1"/>
          <p:nvPr/>
        </p:nvSpPr>
        <p:spPr>
          <a:xfrm>
            <a:off x="6368825" y="1893460"/>
            <a:ext cx="4585313" cy="49244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Readiness probe </a:t>
            </a:r>
            <a:r>
              <a:rPr lang="ko-KR" altLang="en-US" sz="1300" b="1" dirty="0"/>
              <a:t>없는 버전으로 교체 후에 서비스</a:t>
            </a:r>
            <a:br>
              <a:rPr lang="en-US" altLang="ko-KR" sz="1300" b="1" dirty="0"/>
            </a:br>
            <a:r>
              <a:rPr lang="ko-KR" altLang="en-US" sz="1300" b="1" dirty="0"/>
              <a:t>다운타임 확인</a:t>
            </a:r>
          </a:p>
        </p:txBody>
      </p:sp>
    </p:spTree>
    <p:extLst>
      <p:ext uri="{BB962C8B-B14F-4D97-AF65-F5344CB8AC3E}">
        <p14:creationId xmlns:p14="http://schemas.microsoft.com/office/powerpoint/2010/main" val="269468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8784772" cy="1005806"/>
            <a:chOff x="504168" y="79330"/>
            <a:chExt cx="8784772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8130360" cy="769441"/>
              <a:chOff x="1158580" y="315695"/>
              <a:chExt cx="8130360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80071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9. Zero-downtime deploy (Readiness probe)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D5DF64D-3804-41EC-87F1-63E72F812761}"/>
              </a:ext>
            </a:extLst>
          </p:cNvPr>
          <p:cNvSpPr txBox="1"/>
          <p:nvPr/>
        </p:nvSpPr>
        <p:spPr>
          <a:xfrm>
            <a:off x="726133" y="1403789"/>
            <a:ext cx="51938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- Readiness Probe </a:t>
            </a:r>
            <a:r>
              <a:rPr lang="ko-KR" altLang="en-US" sz="1300" dirty="0"/>
              <a:t>설정에 의한 </a:t>
            </a:r>
            <a:r>
              <a:rPr lang="en-US" altLang="ko-KR" sz="1300" dirty="0"/>
              <a:t>Zero downtime deploy</a:t>
            </a:r>
            <a:r>
              <a:rPr lang="ko-KR" altLang="en-US" sz="1300" dirty="0"/>
              <a:t>를 확인한다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7FD31D-DB9C-6971-C705-3B6A5611A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70" y="2270608"/>
            <a:ext cx="3523667" cy="23167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6ABF3A-30D8-7B30-093D-CF6865B68C7F}"/>
              </a:ext>
            </a:extLst>
          </p:cNvPr>
          <p:cNvSpPr txBox="1"/>
          <p:nvPr/>
        </p:nvSpPr>
        <p:spPr>
          <a:xfrm>
            <a:off x="1036444" y="1884128"/>
            <a:ext cx="3523668" cy="29238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Readiness probe </a:t>
            </a:r>
            <a:r>
              <a:rPr lang="ko-KR" altLang="en-US" sz="1300" b="1" dirty="0"/>
              <a:t>설정 후 다시 배포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1BB87E-76F9-5B02-B991-998037F8D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314" y="2241833"/>
            <a:ext cx="4524761" cy="24108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274111-D9BA-4C1E-88A0-F7499E155542}"/>
              </a:ext>
            </a:extLst>
          </p:cNvPr>
          <p:cNvSpPr txBox="1"/>
          <p:nvPr/>
        </p:nvSpPr>
        <p:spPr>
          <a:xfrm>
            <a:off x="6096000" y="1749390"/>
            <a:ext cx="4585313" cy="49244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Readiness probe </a:t>
            </a:r>
            <a:r>
              <a:rPr lang="ko-KR" altLang="en-US" sz="1300" b="1" dirty="0"/>
              <a:t>있는 버전의 경우에는 서비스 </a:t>
            </a:r>
            <a:br>
              <a:rPr lang="en-US" altLang="ko-KR" sz="1300" b="1" dirty="0"/>
            </a:br>
            <a:r>
              <a:rPr lang="ko-KR" altLang="en-US" sz="1300" b="1" dirty="0"/>
              <a:t>다운타임이 없음을 확인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B25FC43-FC66-9E2B-2983-B314594D6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151" y="3640071"/>
            <a:ext cx="5928874" cy="30101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9BB2AC-ACA2-BC6D-A916-DC1DF1D2EEEF}"/>
              </a:ext>
            </a:extLst>
          </p:cNvPr>
          <p:cNvSpPr txBox="1"/>
          <p:nvPr/>
        </p:nvSpPr>
        <p:spPr>
          <a:xfrm>
            <a:off x="6096000" y="5015104"/>
            <a:ext cx="4585313" cy="29238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/>
              <a:t>테스트에 사용된 </a:t>
            </a:r>
            <a:r>
              <a:rPr lang="ko-KR" altLang="en-US" sz="1300" b="1" dirty="0" err="1"/>
              <a:t>여러버전들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65780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756EECB4-79CA-DBCA-E705-38D06632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9" y="5048791"/>
            <a:ext cx="5817877" cy="113740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7015954" cy="1005806"/>
            <a:chOff x="504168" y="79330"/>
            <a:chExt cx="7015954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6361542" cy="769441"/>
              <a:chOff x="1158580" y="315695"/>
              <a:chExt cx="6361542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62383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12. Self-healing (liveness probe)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5D8DA75-E4F3-ECA5-4219-A82EC7B7D431}"/>
              </a:ext>
            </a:extLst>
          </p:cNvPr>
          <p:cNvGrpSpPr/>
          <p:nvPr/>
        </p:nvGrpSpPr>
        <p:grpSpPr>
          <a:xfrm>
            <a:off x="664810" y="1285146"/>
            <a:ext cx="4006827" cy="369332"/>
            <a:chOff x="664810" y="1238491"/>
            <a:chExt cx="4006827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A619E3-39CA-6B3B-B651-9CE0C12FBA34}"/>
                </a:ext>
              </a:extLst>
            </p:cNvPr>
            <p:cNvSpPr txBox="1"/>
            <p:nvPr/>
          </p:nvSpPr>
          <p:spPr>
            <a:xfrm>
              <a:off x="726133" y="1238491"/>
              <a:ext cx="394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Liveness Probe</a:t>
              </a:r>
              <a:r>
                <a:rPr lang="ko-KR" altLang="en-US" dirty="0"/>
                <a:t>를 구성하고 확인한다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A4BDE1-6512-1AB3-FCA5-969626A798C0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02B5A2F-7F18-1722-C3E8-0173F2D87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50" y="1801652"/>
            <a:ext cx="2643078" cy="31572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1DC720-97EF-6A4C-D18C-6F73594ADA6C}"/>
              </a:ext>
            </a:extLst>
          </p:cNvPr>
          <p:cNvSpPr txBox="1"/>
          <p:nvPr/>
        </p:nvSpPr>
        <p:spPr>
          <a:xfrm>
            <a:off x="809249" y="2092077"/>
            <a:ext cx="3034963" cy="292388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Liveness Probe </a:t>
            </a:r>
            <a:r>
              <a:rPr lang="ko-KR" altLang="en-US" sz="1300" b="1" dirty="0"/>
              <a:t>적용된 </a:t>
            </a:r>
            <a:r>
              <a:rPr lang="en-US" altLang="ko-KR" sz="1300" b="1" dirty="0"/>
              <a:t>Service </a:t>
            </a:r>
            <a:r>
              <a:rPr lang="ko-KR" altLang="en-US" sz="1300" b="1" dirty="0"/>
              <a:t>배포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CB1168-089D-FC2F-F73A-0E47E54A01EE}"/>
              </a:ext>
            </a:extLst>
          </p:cNvPr>
          <p:cNvSpPr/>
          <p:nvPr/>
        </p:nvSpPr>
        <p:spPr>
          <a:xfrm>
            <a:off x="1151074" y="3971523"/>
            <a:ext cx="1741416" cy="9797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388D6D5-CB99-F67E-FDE8-91910ED72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615" y="1802360"/>
            <a:ext cx="5316476" cy="14730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A448C6-7C56-9D8E-539F-97EE0D54BA82}"/>
              </a:ext>
            </a:extLst>
          </p:cNvPr>
          <p:cNvSpPr txBox="1"/>
          <p:nvPr/>
        </p:nvSpPr>
        <p:spPr>
          <a:xfrm>
            <a:off x="4660371" y="1654478"/>
            <a:ext cx="3034963" cy="292388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/>
              <a:t>정상동작 확인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CB50D99-75CD-D5E7-9FDA-CA15060BB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328" y="3365227"/>
            <a:ext cx="5383763" cy="15198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3868854-46F4-D269-F4C6-911AA7805CD7}"/>
              </a:ext>
            </a:extLst>
          </p:cNvPr>
          <p:cNvSpPr txBox="1"/>
          <p:nvPr/>
        </p:nvSpPr>
        <p:spPr>
          <a:xfrm>
            <a:off x="3412006" y="5460377"/>
            <a:ext cx="3034963" cy="292388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Liveness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Probe </a:t>
            </a:r>
            <a:r>
              <a:rPr lang="ko-KR" altLang="en-US" sz="1300" b="1" dirty="0"/>
              <a:t>강제 </a:t>
            </a:r>
            <a:r>
              <a:rPr lang="en-US" altLang="ko-KR" sz="1300" b="1" dirty="0"/>
              <a:t>Down</a:t>
            </a:r>
            <a:endParaRPr lang="ko-KR" altLang="en-US" sz="1300" b="1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88704FF-D9E9-0D38-7991-CD4A349B8F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7125" y="5048791"/>
            <a:ext cx="5222373" cy="137194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CA827A-2748-5E0D-264C-4E54A569511F}"/>
              </a:ext>
            </a:extLst>
          </p:cNvPr>
          <p:cNvSpPr txBox="1"/>
          <p:nvPr/>
        </p:nvSpPr>
        <p:spPr>
          <a:xfrm>
            <a:off x="8627818" y="5460377"/>
            <a:ext cx="3034963" cy="292388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Not healthy </a:t>
            </a:r>
            <a:r>
              <a:rPr lang="ko-KR" altLang="en-US" sz="1300" b="1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269664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7015954" cy="1005806"/>
            <a:chOff x="504168" y="79330"/>
            <a:chExt cx="7015954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6361542" cy="769441"/>
              <a:chOff x="1158580" y="315695"/>
              <a:chExt cx="6361542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62383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12. Self-healing (liveness probe)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5D8DA75-E4F3-ECA5-4219-A82EC7B7D431}"/>
              </a:ext>
            </a:extLst>
          </p:cNvPr>
          <p:cNvGrpSpPr/>
          <p:nvPr/>
        </p:nvGrpSpPr>
        <p:grpSpPr>
          <a:xfrm>
            <a:off x="664810" y="1285146"/>
            <a:ext cx="4006827" cy="369332"/>
            <a:chOff x="664810" y="1238491"/>
            <a:chExt cx="4006827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A619E3-39CA-6B3B-B651-9CE0C12FBA34}"/>
                </a:ext>
              </a:extLst>
            </p:cNvPr>
            <p:cNvSpPr txBox="1"/>
            <p:nvPr/>
          </p:nvSpPr>
          <p:spPr>
            <a:xfrm>
              <a:off x="726133" y="1238491"/>
              <a:ext cx="394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Liveness Probe</a:t>
              </a:r>
              <a:r>
                <a:rPr lang="ko-KR" altLang="en-US" dirty="0"/>
                <a:t>를 구성하고 확인한다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A4BDE1-6512-1AB3-FCA5-969626A798C0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BFBF6E5-D4BC-C0DC-53E9-6C57A6AFC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11" y="2399994"/>
            <a:ext cx="10580141" cy="33565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8E0AE2-1DED-1E93-84B4-57C42BC67DB0}"/>
              </a:ext>
            </a:extLst>
          </p:cNvPr>
          <p:cNvSpPr txBox="1"/>
          <p:nvPr/>
        </p:nvSpPr>
        <p:spPr>
          <a:xfrm>
            <a:off x="7742087" y="3150608"/>
            <a:ext cx="3034963" cy="292388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/>
              <a:t>강제 </a:t>
            </a:r>
            <a:r>
              <a:rPr lang="en-US" altLang="ko-KR" sz="1300" b="1" dirty="0"/>
              <a:t>Down</a:t>
            </a:r>
            <a:r>
              <a:rPr lang="ko-KR" altLang="en-US" sz="1300" b="1" dirty="0"/>
              <a:t>에 의한 </a:t>
            </a:r>
            <a:r>
              <a:rPr lang="en-US" altLang="ko-KR" sz="1300" b="1" dirty="0"/>
              <a:t>Liveness Fail </a:t>
            </a:r>
            <a:r>
              <a:rPr lang="ko-KR" altLang="en-US" sz="1300" b="1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2F2FED-8FBF-01CA-96C2-0C5DC2069815}"/>
              </a:ext>
            </a:extLst>
          </p:cNvPr>
          <p:cNvSpPr/>
          <p:nvPr/>
        </p:nvSpPr>
        <p:spPr>
          <a:xfrm>
            <a:off x="6494105" y="4292081"/>
            <a:ext cx="4951954" cy="56916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9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569988" cy="1005806"/>
            <a:chOff x="504168" y="79330"/>
            <a:chExt cx="5569988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915576" cy="769441"/>
              <a:chOff x="1158580" y="315695"/>
              <a:chExt cx="4915576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475508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5. Circuit Breaker(2/3)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37E0E27-386A-0E47-572D-2554CCDC9971}"/>
              </a:ext>
            </a:extLst>
          </p:cNvPr>
          <p:cNvGrpSpPr/>
          <p:nvPr/>
        </p:nvGrpSpPr>
        <p:grpSpPr>
          <a:xfrm>
            <a:off x="664810" y="1285146"/>
            <a:ext cx="6860044" cy="369332"/>
            <a:chOff x="664810" y="1238491"/>
            <a:chExt cx="6860044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9B231F-FC0A-F3F4-2F25-C1987E0BB59D}"/>
                </a:ext>
              </a:extLst>
            </p:cNvPr>
            <p:cNvSpPr txBox="1"/>
            <p:nvPr/>
          </p:nvSpPr>
          <p:spPr>
            <a:xfrm>
              <a:off x="726133" y="1238491"/>
              <a:ext cx="6798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Service response Timeout</a:t>
              </a:r>
              <a:r>
                <a:rPr lang="ko-KR" altLang="en-US" dirty="0"/>
                <a:t>에 의한 </a:t>
              </a:r>
              <a:r>
                <a:rPr lang="en-US" altLang="ko-KR" dirty="0"/>
                <a:t>Circuit Breaker </a:t>
              </a:r>
              <a:r>
                <a:rPr lang="ko-KR" altLang="en-US" dirty="0"/>
                <a:t>동작여부 확인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C36735E-B70B-F7E4-24DA-4A3F459EF2E7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0F8BAF6-2414-D8A9-8AD7-177BDA0D6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" y="1859994"/>
            <a:ext cx="4038526" cy="1801573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A236944-F567-2E5E-7B5B-B72707530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63" y="1859994"/>
            <a:ext cx="2738955" cy="24227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EE04F4-9761-5B2F-57DD-E361D83A1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9" y="3734062"/>
            <a:ext cx="4038526" cy="5609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4CAABF-B934-CD01-7175-E26F62F526A7}"/>
              </a:ext>
            </a:extLst>
          </p:cNvPr>
          <p:cNvSpPr txBox="1"/>
          <p:nvPr/>
        </p:nvSpPr>
        <p:spPr>
          <a:xfrm>
            <a:off x="2155372" y="2831550"/>
            <a:ext cx="3856653" cy="29238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Reservation</a:t>
            </a:r>
            <a:r>
              <a:rPr lang="ko-KR" altLang="en-US" sz="1300" b="1" dirty="0"/>
              <a:t> 서비스 생성</a:t>
            </a: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C5E83810-33C1-1E3B-1968-8337ED9E42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40" y="3659822"/>
            <a:ext cx="3482642" cy="221761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3F37D17-E16B-2292-6DED-D3A8558015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244" y="4459991"/>
            <a:ext cx="6835732" cy="6172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DEB8B3-5BF0-3691-4BE2-8270CE1118E5}"/>
              </a:ext>
            </a:extLst>
          </p:cNvPr>
          <p:cNvSpPr txBox="1"/>
          <p:nvPr/>
        </p:nvSpPr>
        <p:spPr>
          <a:xfrm>
            <a:off x="6605428" y="4597726"/>
            <a:ext cx="3856653" cy="292388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Timeout</a:t>
            </a:r>
            <a:r>
              <a:rPr lang="ko-KR" altLang="en-US" sz="1300" b="1" dirty="0"/>
              <a:t>  적용한 </a:t>
            </a:r>
            <a:r>
              <a:rPr lang="en-US" altLang="ko-KR" sz="1300" b="1" dirty="0"/>
              <a:t>Virtual Service </a:t>
            </a:r>
            <a:r>
              <a:rPr lang="ko-KR" altLang="en-US" sz="1300" b="1" dirty="0"/>
              <a:t>생성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503F3E1-31B6-665A-4BCA-084D508E1C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98" y="4457248"/>
            <a:ext cx="3723261" cy="1568734"/>
          </a:xfrm>
          <a:prstGeom prst="rect">
            <a:avLst/>
          </a:prstGeom>
        </p:spPr>
      </p:pic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47D520BC-973B-CF20-64A4-E0670EEA9A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68" y="5241615"/>
            <a:ext cx="2465602" cy="153965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C4B21CC-1285-D86A-6D6E-0C0209F03B3D}"/>
              </a:ext>
            </a:extLst>
          </p:cNvPr>
          <p:cNvSpPr txBox="1"/>
          <p:nvPr/>
        </p:nvSpPr>
        <p:spPr>
          <a:xfrm>
            <a:off x="1938846" y="5544156"/>
            <a:ext cx="3247732" cy="292388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Circuit Breaker </a:t>
            </a:r>
            <a:r>
              <a:rPr lang="ko-KR" altLang="en-US" sz="1300" b="1" dirty="0"/>
              <a:t>발동 확인</a:t>
            </a:r>
          </a:p>
        </p:txBody>
      </p:sp>
    </p:spTree>
    <p:extLst>
      <p:ext uri="{BB962C8B-B14F-4D97-AF65-F5344CB8AC3E}">
        <p14:creationId xmlns:p14="http://schemas.microsoft.com/office/powerpoint/2010/main" val="181135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 descr="테이블이(가) 표시된 사진&#10;&#10;자동 생성된 설명">
            <a:extLst>
              <a:ext uri="{FF2B5EF4-FFF2-40B4-BE49-F238E27FC236}">
                <a16:creationId xmlns:a16="http://schemas.microsoft.com/office/drawing/2014/main" id="{3DCDC96C-3A47-45E1-3C54-467B6DD06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519" y="4247058"/>
            <a:ext cx="5720602" cy="2096692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569988" cy="1005806"/>
            <a:chOff x="504168" y="79330"/>
            <a:chExt cx="5569988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915576" cy="769441"/>
              <a:chOff x="1158580" y="315695"/>
              <a:chExt cx="4915576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475508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5. Circuit Breaker(3/3)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37E0E27-386A-0E47-572D-2554CCDC9971}"/>
              </a:ext>
            </a:extLst>
          </p:cNvPr>
          <p:cNvGrpSpPr/>
          <p:nvPr/>
        </p:nvGrpSpPr>
        <p:grpSpPr>
          <a:xfrm>
            <a:off x="664810" y="1285146"/>
            <a:ext cx="5713576" cy="369332"/>
            <a:chOff x="664810" y="1238491"/>
            <a:chExt cx="571357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9B231F-FC0A-F3F4-2F25-C1987E0BB59D}"/>
                </a:ext>
              </a:extLst>
            </p:cNvPr>
            <p:cNvSpPr txBox="1"/>
            <p:nvPr/>
          </p:nvSpPr>
          <p:spPr>
            <a:xfrm>
              <a:off x="726133" y="1238491"/>
              <a:ext cx="565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잘못된 서비스 호출에 의한 </a:t>
              </a:r>
              <a:r>
                <a:rPr lang="en-US" altLang="ko-KR" dirty="0"/>
                <a:t>Circuit Breaker </a:t>
              </a:r>
              <a:r>
                <a:rPr lang="ko-KR" altLang="en-US" dirty="0"/>
                <a:t>작동 확인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C36735E-B70B-F7E4-24DA-4A3F459EF2E7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76C2686-3338-47EC-E8FE-05D0A419B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6" y="1825146"/>
            <a:ext cx="3498988" cy="169937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03A3F23-E8E5-1A7E-C46B-9FB1BA8CB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115" y="2499557"/>
            <a:ext cx="5290983" cy="2716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1689E9-27A0-E850-27E0-A054FA485E3C}"/>
              </a:ext>
            </a:extLst>
          </p:cNvPr>
          <p:cNvSpPr txBox="1"/>
          <p:nvPr/>
        </p:nvSpPr>
        <p:spPr>
          <a:xfrm>
            <a:off x="2696547" y="2016158"/>
            <a:ext cx="3856653" cy="29238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Virtual Service Rule</a:t>
            </a:r>
            <a:r>
              <a:rPr lang="ko-KR" altLang="en-US" sz="1300" b="1" dirty="0"/>
              <a:t> 추가 </a:t>
            </a:r>
            <a:r>
              <a:rPr lang="en-US" altLang="ko-KR" sz="1300" b="1" dirty="0"/>
              <a:t>(+Retry)</a:t>
            </a:r>
            <a:endParaRPr lang="ko-KR" altLang="en-US" sz="13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9866F0-D718-5D43-1396-9319A7CFF731}"/>
              </a:ext>
            </a:extLst>
          </p:cNvPr>
          <p:cNvSpPr/>
          <p:nvPr/>
        </p:nvSpPr>
        <p:spPr>
          <a:xfrm>
            <a:off x="830420" y="3247055"/>
            <a:ext cx="3489654" cy="27163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8D00EED1-7BA2-A10B-7CE8-3A11B6E34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0" y="4640149"/>
            <a:ext cx="2789858" cy="2070435"/>
          </a:xfrm>
          <a:prstGeom prst="rect">
            <a:avLst/>
          </a:prstGeom>
        </p:spPr>
      </p:pic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067E5285-F339-9D74-BF3D-89CA70594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428" y="4940599"/>
            <a:ext cx="3701670" cy="176768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73B3150-B5EA-3F4F-A292-1DF73B8A3833}"/>
              </a:ext>
            </a:extLst>
          </p:cNvPr>
          <p:cNvSpPr txBox="1"/>
          <p:nvPr/>
        </p:nvSpPr>
        <p:spPr>
          <a:xfrm>
            <a:off x="4232345" y="5721622"/>
            <a:ext cx="2373086" cy="292388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/>
              <a:t>실패 케이스 생성</a:t>
            </a:r>
          </a:p>
        </p:txBody>
      </p:sp>
      <p:pic>
        <p:nvPicPr>
          <p:cNvPr id="41" name="그림 40" descr="텍스트이(가) 표시된 사진&#10;&#10;자동 생성된 설명">
            <a:extLst>
              <a:ext uri="{FF2B5EF4-FFF2-40B4-BE49-F238E27FC236}">
                <a16:creationId xmlns:a16="http://schemas.microsoft.com/office/drawing/2014/main" id="{B1134306-C146-AB79-AD29-BDBC0D2C8E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518" y="1808885"/>
            <a:ext cx="5720602" cy="235483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7FC593F-2EF9-3D0B-5527-660883D7D5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6" y="3649957"/>
            <a:ext cx="6564012" cy="49509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AA9734D-1FF2-BB16-E616-1262451A7B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7" y="4145053"/>
            <a:ext cx="6564012" cy="49509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5CD9CEB-E4A5-B600-ED06-AA1FB20BB80B}"/>
              </a:ext>
            </a:extLst>
          </p:cNvPr>
          <p:cNvSpPr txBox="1"/>
          <p:nvPr/>
        </p:nvSpPr>
        <p:spPr>
          <a:xfrm>
            <a:off x="1916832" y="3926677"/>
            <a:ext cx="3856653" cy="292388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/>
              <a:t>실패추적 위한 </a:t>
            </a:r>
            <a:r>
              <a:rPr lang="en-US" altLang="ko-KR" sz="1300" b="1" dirty="0"/>
              <a:t>Ingress  </a:t>
            </a:r>
            <a:r>
              <a:rPr lang="ko-KR" altLang="en-US" sz="1300" b="1" dirty="0"/>
              <a:t>추가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A54A1D-D0B0-68AA-7E6B-4874B2BFA660}"/>
              </a:ext>
            </a:extLst>
          </p:cNvPr>
          <p:cNvSpPr txBox="1"/>
          <p:nvPr/>
        </p:nvSpPr>
        <p:spPr>
          <a:xfrm>
            <a:off x="7514261" y="2779476"/>
            <a:ext cx="38566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Jaeger</a:t>
            </a:r>
            <a:r>
              <a:rPr lang="ko-KR" altLang="en-US" sz="1300" b="1" dirty="0"/>
              <a:t>를 통한 에러 및 </a:t>
            </a:r>
            <a:r>
              <a:rPr lang="en-US" altLang="ko-KR" sz="1300" b="1" dirty="0"/>
              <a:t>Retry </a:t>
            </a:r>
            <a:r>
              <a:rPr lang="ko-KR" altLang="en-US" sz="1300" b="1" dirty="0"/>
              <a:t>내역 확인 </a:t>
            </a:r>
          </a:p>
        </p:txBody>
      </p:sp>
    </p:spTree>
    <p:extLst>
      <p:ext uri="{BB962C8B-B14F-4D97-AF65-F5344CB8AC3E}">
        <p14:creationId xmlns:p14="http://schemas.microsoft.com/office/powerpoint/2010/main" val="211510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4585033" cy="1005806"/>
            <a:chOff x="504168" y="79330"/>
            <a:chExt cx="4585033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3930621" cy="769441"/>
              <a:chOff x="1158580" y="315695"/>
              <a:chExt cx="3930621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38074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CI-CD </a:t>
                </a:r>
                <a:r>
                  <a:rPr lang="ko-KR" altLang="en-US" sz="2400" b="1" dirty="0"/>
                  <a:t>환경 구성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C7B0362-8F77-24C8-B87D-B12684B2D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45" y="2159850"/>
            <a:ext cx="8157636" cy="38072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853028-8FF2-AF67-BF15-D352263FA2EB}"/>
              </a:ext>
            </a:extLst>
          </p:cNvPr>
          <p:cNvSpPr txBox="1"/>
          <p:nvPr/>
        </p:nvSpPr>
        <p:spPr>
          <a:xfrm>
            <a:off x="726133" y="1403789"/>
            <a:ext cx="41833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- </a:t>
            </a:r>
            <a:r>
              <a:rPr lang="en-US" altLang="ko-KR" sz="1300" dirty="0" err="1"/>
              <a:t>Argocd</a:t>
            </a:r>
            <a:r>
              <a:rPr lang="ko-KR" altLang="en-US" sz="1300" dirty="0"/>
              <a:t>와 </a:t>
            </a:r>
            <a:r>
              <a:rPr lang="en-US" altLang="ko-KR" sz="1300" dirty="0"/>
              <a:t>Jenkins</a:t>
            </a:r>
            <a:r>
              <a:rPr lang="ko-KR" altLang="en-US" sz="1300" dirty="0"/>
              <a:t>를 활용하여 </a:t>
            </a:r>
            <a:r>
              <a:rPr lang="en-US" altLang="ko-KR" sz="1300" dirty="0"/>
              <a:t>CICD </a:t>
            </a:r>
            <a:r>
              <a:rPr lang="ko-KR" altLang="en-US" sz="1300" dirty="0"/>
              <a:t>환경을 구축함 </a:t>
            </a:r>
          </a:p>
        </p:txBody>
      </p:sp>
    </p:spTree>
    <p:extLst>
      <p:ext uri="{BB962C8B-B14F-4D97-AF65-F5344CB8AC3E}">
        <p14:creationId xmlns:p14="http://schemas.microsoft.com/office/powerpoint/2010/main" val="383817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4585033" cy="1005806"/>
            <a:chOff x="504168" y="79330"/>
            <a:chExt cx="4585033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3930621" cy="769441"/>
              <a:chOff x="1158580" y="315695"/>
              <a:chExt cx="3930621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38074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CI-CD </a:t>
                </a:r>
                <a:r>
                  <a:rPr lang="ko-KR" altLang="en-US" sz="2400" b="1" dirty="0"/>
                  <a:t>환경 구성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6489FEC-B5B6-6B19-0EF3-7127B34C2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33" y="1315995"/>
            <a:ext cx="10615127" cy="27473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B36BFD-46D7-991D-0063-CFAFBED9E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635" y="2689651"/>
            <a:ext cx="8813783" cy="372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5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492717" cy="1005806"/>
            <a:chOff x="504168" y="79330"/>
            <a:chExt cx="5492717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838305" cy="769441"/>
              <a:chOff x="1158580" y="315695"/>
              <a:chExt cx="4838305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471513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6. Gateway / Ingress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65D196-2867-2A1D-9522-F1004D6A4199}"/>
              </a:ext>
            </a:extLst>
          </p:cNvPr>
          <p:cNvGrpSpPr/>
          <p:nvPr/>
        </p:nvGrpSpPr>
        <p:grpSpPr>
          <a:xfrm>
            <a:off x="664810" y="1285146"/>
            <a:ext cx="9236848" cy="369332"/>
            <a:chOff x="664810" y="1238491"/>
            <a:chExt cx="923684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E32DFF-60A5-8402-9CFB-460EB8662717}"/>
                </a:ext>
              </a:extLst>
            </p:cNvPr>
            <p:cNvSpPr txBox="1"/>
            <p:nvPr/>
          </p:nvSpPr>
          <p:spPr>
            <a:xfrm>
              <a:off x="726133" y="1238491"/>
              <a:ext cx="9175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Istio ingress gateway</a:t>
              </a:r>
              <a:r>
                <a:rPr lang="ko-KR" altLang="en-US" dirty="0"/>
                <a:t>를 적용한 메시지의 </a:t>
              </a:r>
              <a:r>
                <a:rPr lang="en-US" altLang="ko-KR" dirty="0"/>
                <a:t>(</a:t>
              </a:r>
              <a:r>
                <a:rPr lang="ko-KR" altLang="en-US" dirty="0"/>
                <a:t>일반적인</a:t>
              </a:r>
              <a:r>
                <a:rPr lang="en-US" altLang="ko-KR" dirty="0"/>
                <a:t>) </a:t>
              </a:r>
              <a:r>
                <a:rPr lang="ko-KR" altLang="en-US" dirty="0"/>
                <a:t>논리적 흐름은 아래의 그림과 같음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C24758C-2B31-A1CE-607F-A534F5BB5744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7F112F-04A6-100B-F5F7-F219988B4748}"/>
              </a:ext>
            </a:extLst>
          </p:cNvPr>
          <p:cNvSpPr>
            <a:spLocks noChangeAspect="1"/>
          </p:cNvSpPr>
          <p:nvPr/>
        </p:nvSpPr>
        <p:spPr>
          <a:xfrm>
            <a:off x="1559699" y="3480337"/>
            <a:ext cx="1240103" cy="7920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Istio</a:t>
            </a:r>
            <a:r>
              <a:rPr lang="ko-KR" altLang="en-US" sz="1600" dirty="0"/>
              <a:t> </a:t>
            </a:r>
            <a:r>
              <a:rPr lang="en-US" altLang="ko-KR" sz="1600" dirty="0"/>
              <a:t>Ingress</a:t>
            </a:r>
            <a:r>
              <a:rPr lang="ko-KR" altLang="en-US" sz="1600" dirty="0"/>
              <a:t> </a:t>
            </a:r>
            <a:r>
              <a:rPr lang="en-US" altLang="ko-KR" sz="1600" dirty="0"/>
              <a:t>Gateway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0D1140-CB35-C569-111F-BC21C7024603}"/>
              </a:ext>
            </a:extLst>
          </p:cNvPr>
          <p:cNvSpPr>
            <a:spLocks noChangeAspect="1"/>
          </p:cNvSpPr>
          <p:nvPr/>
        </p:nvSpPr>
        <p:spPr>
          <a:xfrm>
            <a:off x="3598440" y="3480337"/>
            <a:ext cx="1240103" cy="7920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My Gateway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29E070-D522-B90D-36C3-F02AC9E71578}"/>
              </a:ext>
            </a:extLst>
          </p:cNvPr>
          <p:cNvSpPr>
            <a:spLocks noChangeAspect="1"/>
          </p:cNvSpPr>
          <p:nvPr/>
        </p:nvSpPr>
        <p:spPr>
          <a:xfrm>
            <a:off x="5427912" y="3480337"/>
            <a:ext cx="1240103" cy="7920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Virtual Service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DDC52-A437-7964-11B8-3467CF382352}"/>
              </a:ext>
            </a:extLst>
          </p:cNvPr>
          <p:cNvSpPr>
            <a:spLocks noChangeAspect="1"/>
          </p:cNvSpPr>
          <p:nvPr/>
        </p:nvSpPr>
        <p:spPr>
          <a:xfrm>
            <a:off x="7257385" y="2953158"/>
            <a:ext cx="1240103" cy="7920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Service</a:t>
            </a:r>
            <a:br>
              <a:rPr lang="en-US" altLang="ko-KR" sz="1600" dirty="0"/>
            </a:br>
            <a:r>
              <a:rPr lang="en-US" altLang="ko-KR" sz="1600" dirty="0"/>
              <a:t>(V1)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D5075-FD24-8080-1728-59ECE71C1700}"/>
              </a:ext>
            </a:extLst>
          </p:cNvPr>
          <p:cNvSpPr>
            <a:spLocks noChangeAspect="1"/>
          </p:cNvSpPr>
          <p:nvPr/>
        </p:nvSpPr>
        <p:spPr>
          <a:xfrm>
            <a:off x="9214984" y="2951524"/>
            <a:ext cx="1240103" cy="7920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POD</a:t>
            </a:r>
            <a:br>
              <a:rPr lang="en-US" altLang="ko-KR" sz="1600" dirty="0"/>
            </a:br>
            <a:r>
              <a:rPr lang="en-US" altLang="ko-KR" sz="1600" dirty="0"/>
              <a:t>(V1)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53295F-FE15-FEBC-1712-98A056F9DADD}"/>
              </a:ext>
            </a:extLst>
          </p:cNvPr>
          <p:cNvSpPr>
            <a:spLocks noChangeAspect="1"/>
          </p:cNvSpPr>
          <p:nvPr/>
        </p:nvSpPr>
        <p:spPr>
          <a:xfrm>
            <a:off x="7257385" y="3867282"/>
            <a:ext cx="1240103" cy="7920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Service</a:t>
            </a:r>
            <a:br>
              <a:rPr lang="en-US" altLang="ko-KR" sz="1600" dirty="0"/>
            </a:br>
            <a:r>
              <a:rPr lang="en-US" altLang="ko-KR" sz="1600" dirty="0"/>
              <a:t>(V2)</a:t>
            </a:r>
            <a:endParaRPr lang="ko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1A55A3C-6D2D-2BDF-F9C7-03C0FC39DD1E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799802" y="3876337"/>
            <a:ext cx="798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E627EDC-73F6-002E-135A-2DA259E4CA3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38543" y="3876337"/>
            <a:ext cx="589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546BD7F-390B-FAD0-1D16-16198D21242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68015" y="3349158"/>
            <a:ext cx="589370" cy="52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37A4B03-3E9D-038A-ECC2-9FD5F8134C25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6668015" y="3876337"/>
            <a:ext cx="589370" cy="38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EA70841-0FC0-9A24-DCC2-2DBF6869998C}"/>
              </a:ext>
            </a:extLst>
          </p:cNvPr>
          <p:cNvCxnSpPr>
            <a:cxnSpLocks/>
            <a:stCxn id="11" idx="3"/>
            <a:endCxn id="38" idx="1"/>
          </p:cNvCxnSpPr>
          <p:nvPr/>
        </p:nvCxnSpPr>
        <p:spPr>
          <a:xfrm>
            <a:off x="8497488" y="4263282"/>
            <a:ext cx="717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AFCCD7-A4B2-0BBB-E412-5A9565CE6B9F}"/>
              </a:ext>
            </a:extLst>
          </p:cNvPr>
          <p:cNvSpPr>
            <a:spLocks noChangeAspect="1"/>
          </p:cNvSpPr>
          <p:nvPr/>
        </p:nvSpPr>
        <p:spPr>
          <a:xfrm>
            <a:off x="9214984" y="3867282"/>
            <a:ext cx="1240103" cy="7920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POD</a:t>
            </a:r>
            <a:br>
              <a:rPr lang="en-US" altLang="ko-KR" sz="1600" dirty="0"/>
            </a:br>
            <a:r>
              <a:rPr lang="en-US" altLang="ko-KR" sz="1600" dirty="0"/>
              <a:t>(V2)</a:t>
            </a:r>
            <a:endParaRPr lang="ko-KR" altLang="en-US" sz="16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7FD7690-BC7B-ACB6-164B-73778D19490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497488" y="3347524"/>
            <a:ext cx="717496" cy="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19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492717" cy="1005806"/>
            <a:chOff x="504168" y="79330"/>
            <a:chExt cx="5492717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838305" cy="769441"/>
              <a:chOff x="1158580" y="315695"/>
              <a:chExt cx="4838305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471513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6. Gateway / Ingress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65D196-2867-2A1D-9522-F1004D6A4199}"/>
              </a:ext>
            </a:extLst>
          </p:cNvPr>
          <p:cNvGrpSpPr/>
          <p:nvPr/>
        </p:nvGrpSpPr>
        <p:grpSpPr>
          <a:xfrm>
            <a:off x="664810" y="1285146"/>
            <a:ext cx="3445198" cy="369332"/>
            <a:chOff x="664810" y="1238491"/>
            <a:chExt cx="344519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E32DFF-60A5-8402-9CFB-460EB8662717}"/>
                </a:ext>
              </a:extLst>
            </p:cNvPr>
            <p:cNvSpPr txBox="1"/>
            <p:nvPr/>
          </p:nvSpPr>
          <p:spPr>
            <a:xfrm>
              <a:off x="726133" y="1238491"/>
              <a:ext cx="3383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Istio ingress gateway</a:t>
              </a:r>
              <a:r>
                <a:rPr lang="ko-KR" altLang="en-US" dirty="0"/>
                <a:t>를 적용함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C24758C-2B31-A1CE-607F-A534F5BB5744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2B0CF3EA-8140-393E-FADB-DAC17EB91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0" y="1750334"/>
            <a:ext cx="7189002" cy="985518"/>
          </a:xfrm>
          <a:prstGeom prst="rect">
            <a:avLst/>
          </a:prstGeom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924B16DE-24BE-C137-EA4E-9ABB7E21D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0" y="2831708"/>
            <a:ext cx="7189002" cy="37386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F609CE4-9856-B543-3DEA-86C973BBBB0A}"/>
              </a:ext>
            </a:extLst>
          </p:cNvPr>
          <p:cNvSpPr txBox="1"/>
          <p:nvPr/>
        </p:nvSpPr>
        <p:spPr>
          <a:xfrm>
            <a:off x="2743200" y="2054587"/>
            <a:ext cx="3856653" cy="29238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Istio </a:t>
            </a:r>
            <a:r>
              <a:rPr lang="ko-KR" altLang="en-US" sz="1300" b="1" dirty="0"/>
              <a:t>및 </a:t>
            </a:r>
            <a:r>
              <a:rPr lang="en-US" altLang="ko-KR" sz="1300" b="1" dirty="0"/>
              <a:t>Rule </a:t>
            </a:r>
            <a:r>
              <a:rPr lang="ko-KR" altLang="en-US" sz="1300" b="1" dirty="0"/>
              <a:t>적용 위한 </a:t>
            </a:r>
            <a:r>
              <a:rPr lang="en-US" altLang="ko-KR" sz="1300" b="1" dirty="0"/>
              <a:t>Gateway </a:t>
            </a:r>
            <a:r>
              <a:rPr lang="ko-KR" altLang="en-US" sz="1300" b="1" dirty="0"/>
              <a:t>설치결과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0BB3EC-B4DE-AFBF-1286-037437FA53D6}"/>
              </a:ext>
            </a:extLst>
          </p:cNvPr>
          <p:cNvSpPr txBox="1"/>
          <p:nvPr/>
        </p:nvSpPr>
        <p:spPr>
          <a:xfrm>
            <a:off x="2743200" y="4554833"/>
            <a:ext cx="3856653" cy="29238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Istio </a:t>
            </a:r>
            <a:r>
              <a:rPr lang="ko-KR" altLang="en-US" sz="1300" b="1" dirty="0"/>
              <a:t>설치결과로 나타나는 </a:t>
            </a:r>
            <a:r>
              <a:rPr lang="en-US" altLang="ko-KR" sz="1300" b="1" dirty="0"/>
              <a:t>Resource </a:t>
            </a:r>
            <a:r>
              <a:rPr lang="ko-KR" altLang="en-US" sz="1300" b="1" dirty="0"/>
              <a:t>들</a:t>
            </a:r>
          </a:p>
        </p:txBody>
      </p:sp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654FACB7-3AD4-D4BF-6F93-9E661C0E9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89" y="1750334"/>
            <a:ext cx="3767351" cy="167866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8257253-6BE3-752F-2059-342F68DDA2F2}"/>
              </a:ext>
            </a:extLst>
          </p:cNvPr>
          <p:cNvSpPr txBox="1"/>
          <p:nvPr/>
        </p:nvSpPr>
        <p:spPr>
          <a:xfrm>
            <a:off x="7908737" y="2054587"/>
            <a:ext cx="3856653" cy="29238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Gateway</a:t>
            </a:r>
            <a:r>
              <a:rPr lang="ko-KR" altLang="en-US" sz="1300" b="1" dirty="0"/>
              <a:t>를 적용하여 </a:t>
            </a:r>
            <a:r>
              <a:rPr lang="en-US" altLang="ko-KR" sz="1300" b="1" dirty="0"/>
              <a:t>Canary </a:t>
            </a:r>
            <a:r>
              <a:rPr lang="ko-KR" altLang="en-US" sz="1300" b="1" dirty="0"/>
              <a:t>배포 테스트 진행함</a:t>
            </a:r>
          </a:p>
        </p:txBody>
      </p:sp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9FED65ED-FC7A-3CBB-F113-C0DE0D7629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90" y="3508311"/>
            <a:ext cx="3767350" cy="302201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7805470-8705-0226-07AB-5572F8FE1B6B}"/>
              </a:ext>
            </a:extLst>
          </p:cNvPr>
          <p:cNvSpPr txBox="1"/>
          <p:nvPr/>
        </p:nvSpPr>
        <p:spPr>
          <a:xfrm>
            <a:off x="7953389" y="4597146"/>
            <a:ext cx="3767351" cy="29238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Virtual Service</a:t>
            </a:r>
            <a:r>
              <a:rPr lang="ko-KR" altLang="en-US" sz="1300" b="1" dirty="0"/>
              <a:t>의 </a:t>
            </a:r>
            <a:r>
              <a:rPr lang="en-US" altLang="ko-KR" sz="1300" b="1" dirty="0"/>
              <a:t>Canary </a:t>
            </a:r>
            <a:r>
              <a:rPr lang="ko-KR" altLang="en-US" sz="1300" b="1" dirty="0"/>
              <a:t>배포위한 설정</a:t>
            </a:r>
          </a:p>
        </p:txBody>
      </p:sp>
    </p:spTree>
    <p:extLst>
      <p:ext uri="{BB962C8B-B14F-4D97-AF65-F5344CB8AC3E}">
        <p14:creationId xmlns:p14="http://schemas.microsoft.com/office/powerpoint/2010/main" val="219156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492717" cy="1005806"/>
            <a:chOff x="504168" y="79330"/>
            <a:chExt cx="5492717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838305" cy="769441"/>
              <a:chOff x="1158580" y="315695"/>
              <a:chExt cx="4838305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471513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6. Gateway / Ingress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65D196-2867-2A1D-9522-F1004D6A4199}"/>
              </a:ext>
            </a:extLst>
          </p:cNvPr>
          <p:cNvGrpSpPr/>
          <p:nvPr/>
        </p:nvGrpSpPr>
        <p:grpSpPr>
          <a:xfrm>
            <a:off x="664810" y="1285146"/>
            <a:ext cx="7709250" cy="369332"/>
            <a:chOff x="664810" y="1238491"/>
            <a:chExt cx="7709250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E32DFF-60A5-8402-9CFB-460EB8662717}"/>
                </a:ext>
              </a:extLst>
            </p:cNvPr>
            <p:cNvSpPr txBox="1"/>
            <p:nvPr/>
          </p:nvSpPr>
          <p:spPr>
            <a:xfrm>
              <a:off x="726133" y="1238491"/>
              <a:ext cx="764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Gateway</a:t>
              </a:r>
              <a:r>
                <a:rPr lang="ko-KR" altLang="en-US" dirty="0"/>
                <a:t>와 </a:t>
              </a:r>
              <a:r>
                <a:rPr lang="en-US" altLang="ko-KR" dirty="0"/>
                <a:t>Virtual Service </a:t>
              </a:r>
              <a:r>
                <a:rPr lang="ko-KR" altLang="en-US" dirty="0"/>
                <a:t>적용하여 </a:t>
              </a:r>
              <a:r>
                <a:rPr lang="en-US" altLang="ko-KR" dirty="0"/>
                <a:t>Canary </a:t>
              </a:r>
              <a:r>
                <a:rPr lang="ko-KR" altLang="en-US" dirty="0"/>
                <a:t>배포 테스트 진행 결과 화면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C24758C-2B31-A1CE-607F-A534F5BB5744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B4DE900-905D-E8CE-A294-2ECA5639A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02" y="1914622"/>
            <a:ext cx="8596105" cy="190516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E6DF509-CDDD-49DE-735B-0DB5324B7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01" y="3112820"/>
            <a:ext cx="8596105" cy="12955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0F5C81-0EC0-C0B1-B1D0-CBBF2F274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73849"/>
            <a:ext cx="4386949" cy="20454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F1FF04D-D015-0D0B-F98A-849D49D2EE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13" y="4408332"/>
            <a:ext cx="4430556" cy="20454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611C2B-7E80-4FED-3EFF-B11C6C5C19A9}"/>
              </a:ext>
            </a:extLst>
          </p:cNvPr>
          <p:cNvSpPr txBox="1"/>
          <p:nvPr/>
        </p:nvSpPr>
        <p:spPr>
          <a:xfrm>
            <a:off x="2281331" y="2836554"/>
            <a:ext cx="7875037" cy="29238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/>
              <a:t>웹 브라우저를 통해서 </a:t>
            </a:r>
            <a:r>
              <a:rPr lang="en-US" altLang="ko-KR" sz="1300" b="1" dirty="0"/>
              <a:t>Load</a:t>
            </a:r>
            <a:r>
              <a:rPr lang="ko-KR" altLang="en-US" sz="1300" b="1" dirty="0"/>
              <a:t>를 주었으며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그 결과 값으로 어느 쪽에서 요청을 처리 했는지 알 수 있었음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BDD5E0-2101-0D8A-5D4A-3C0A82E79C86}"/>
              </a:ext>
            </a:extLst>
          </p:cNvPr>
          <p:cNvSpPr txBox="1"/>
          <p:nvPr/>
        </p:nvSpPr>
        <p:spPr>
          <a:xfrm>
            <a:off x="2281331" y="5017985"/>
            <a:ext cx="7875037" cy="29238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Kiali </a:t>
            </a:r>
            <a:r>
              <a:rPr lang="ko-KR" altLang="en-US" sz="1300" b="1" dirty="0"/>
              <a:t>화면을 통해서 어느 쪽으로 몇 </a:t>
            </a:r>
            <a:r>
              <a:rPr lang="en-US" altLang="ko-KR" sz="1300" b="1" dirty="0"/>
              <a:t>%</a:t>
            </a:r>
            <a:r>
              <a:rPr lang="ko-KR" altLang="en-US" sz="1300" b="1" dirty="0"/>
              <a:t>의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요청이 전달되었는지를 확인할 수 있었음 </a:t>
            </a:r>
          </a:p>
        </p:txBody>
      </p:sp>
    </p:spTree>
    <p:extLst>
      <p:ext uri="{BB962C8B-B14F-4D97-AF65-F5344CB8AC3E}">
        <p14:creationId xmlns:p14="http://schemas.microsoft.com/office/powerpoint/2010/main" val="133501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5205395" cy="1005806"/>
            <a:chOff x="504168" y="79330"/>
            <a:chExt cx="5205395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4550983" cy="769441"/>
              <a:chOff x="1158580" y="315695"/>
              <a:chExt cx="4550983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442781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7. Deploy / Pipeline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76D9B4-786D-12AA-C453-A5F8F9EC3A43}"/>
              </a:ext>
            </a:extLst>
          </p:cNvPr>
          <p:cNvGrpSpPr/>
          <p:nvPr/>
        </p:nvGrpSpPr>
        <p:grpSpPr>
          <a:xfrm>
            <a:off x="664810" y="1285146"/>
            <a:ext cx="4133207" cy="369332"/>
            <a:chOff x="664810" y="1238491"/>
            <a:chExt cx="4133207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F2DE82D-AE71-20DF-960D-A9E3FF6E04A8}"/>
                </a:ext>
              </a:extLst>
            </p:cNvPr>
            <p:cNvSpPr txBox="1"/>
            <p:nvPr/>
          </p:nvSpPr>
          <p:spPr>
            <a:xfrm>
              <a:off x="726133" y="1238491"/>
              <a:ext cx="407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ArgoCD</a:t>
              </a:r>
              <a:r>
                <a:rPr lang="ko-KR" altLang="en-US" dirty="0"/>
                <a:t>를 통해 </a:t>
              </a:r>
              <a:r>
                <a:rPr lang="en-US" altLang="ko-KR" dirty="0"/>
                <a:t>Jenkins</a:t>
              </a:r>
              <a:r>
                <a:rPr lang="ko-KR" altLang="en-US" dirty="0"/>
                <a:t>를 설치하였음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29AA368-A203-0B81-22E7-A011749C9DF7}"/>
                </a:ext>
              </a:extLst>
            </p:cNvPr>
            <p:cNvSpPr/>
            <p:nvPr/>
          </p:nvSpPr>
          <p:spPr>
            <a:xfrm>
              <a:off x="664810" y="1396157"/>
              <a:ext cx="54000" cy="5400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4EE5A0A-BC49-40B2-6057-C5DAF21CE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2670"/>
            <a:ext cx="12192000" cy="515940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1B8A951-D786-9EC6-1274-8D78FA88202B}"/>
              </a:ext>
            </a:extLst>
          </p:cNvPr>
          <p:cNvSpPr/>
          <p:nvPr/>
        </p:nvSpPr>
        <p:spPr>
          <a:xfrm>
            <a:off x="8948057" y="3498980"/>
            <a:ext cx="3116425" cy="256591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66241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421</Words>
  <Application>Microsoft Office PowerPoint</Application>
  <PresentationFormat>와이드스크린</PresentationFormat>
  <Paragraphs>74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박인수/개발역량혁신그룹(Technical Hub)</dc:creator>
  <cp:lastModifiedBy>박인수/개발역량혁신그룹(Technical Hub)</cp:lastModifiedBy>
  <cp:revision>122</cp:revision>
  <dcterms:created xsi:type="dcterms:W3CDTF">2022-11-04T13:15:28Z</dcterms:created>
  <dcterms:modified xsi:type="dcterms:W3CDTF">2022-11-08T07:06:54Z</dcterms:modified>
</cp:coreProperties>
</file>