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19" r:id="rId2"/>
    <p:sldId id="321" r:id="rId3"/>
    <p:sldId id="322" r:id="rId4"/>
    <p:sldId id="32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C47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7FA36-52B0-4330-A9BC-FBF2C1F30B60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3FF2C-A056-45EE-8A14-A68F7BFE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53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56270-E804-306C-29A7-6671170C5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005" y="1336682"/>
            <a:ext cx="3119438" cy="2387600"/>
          </a:xfrm>
        </p:spPr>
        <p:txBody>
          <a:bodyPr anchor="ctr">
            <a:noAutofit/>
          </a:bodyPr>
          <a:lstStyle>
            <a:lvl1pPr algn="ctr">
              <a:defRPr sz="4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F9555E-25F1-143F-80E3-088A8D779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005" y="3816357"/>
            <a:ext cx="3119438" cy="434181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964AE-1C0D-4D10-708B-EAFB383F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DC32-362B-4BE8-B4E9-E4D9FDE4A99A}" type="datetime1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6B149-4BC6-9367-2232-5717C420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DD1F5A-CF5F-2AD1-D908-2B51E7F9683B}"/>
              </a:ext>
            </a:extLst>
          </p:cNvPr>
          <p:cNvCxnSpPr/>
          <p:nvPr userDrawn="1"/>
        </p:nvCxnSpPr>
        <p:spPr>
          <a:xfrm>
            <a:off x="3818146" y="1319249"/>
            <a:ext cx="0" cy="3615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349BD608-A364-2171-4800-AF0CF93FDC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03694" y="1336682"/>
            <a:ext cx="3459163" cy="2079625"/>
          </a:xfrm>
        </p:spPr>
        <p:txBody>
          <a:bodyPr/>
          <a:lstStyle>
            <a:lvl1pPr marL="514350" indent="-514350">
              <a:buFont typeface="+mj-lt"/>
              <a:buAutoNum type="romanUcPeriod"/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1800"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96460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32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49861-C433-03A4-CD34-8FE1F7091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9BA5AE-16DC-555D-EA33-6AAB80DF9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FB5E2C-1349-A73D-2F25-AC6912A7B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7389-9209-44BD-9713-675B39647D9B}" type="datetime1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9A55B5-2589-8FE7-F990-50827902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DBB27-5172-8A4D-516D-6B033300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3FED0-5011-49A9-8BA6-91CF7E779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658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391F06B-E846-D18C-0335-2E94F9624BA7}"/>
              </a:ext>
            </a:extLst>
          </p:cNvPr>
          <p:cNvSpPr txBox="1"/>
          <p:nvPr userDrawn="1"/>
        </p:nvSpPr>
        <p:spPr>
          <a:xfrm>
            <a:off x="1430931" y="1814840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Agenda</a:t>
            </a:r>
            <a:endParaRPr lang="ko-KR" altLang="en-US" sz="36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E1C43C-A9A1-7D6B-074B-BD91E30984D4}"/>
              </a:ext>
            </a:extLst>
          </p:cNvPr>
          <p:cNvCxnSpPr/>
          <p:nvPr userDrawn="1"/>
        </p:nvCxnSpPr>
        <p:spPr>
          <a:xfrm>
            <a:off x="3818146" y="1319249"/>
            <a:ext cx="0" cy="3615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5251B3-C642-11A1-3597-DC6D6FCFE437}"/>
              </a:ext>
            </a:extLst>
          </p:cNvPr>
          <p:cNvSpPr txBox="1"/>
          <p:nvPr userDrawn="1"/>
        </p:nvSpPr>
        <p:spPr>
          <a:xfrm>
            <a:off x="6233276" y="1814840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EB27DF13-9F52-C4A1-674A-BECA465FB1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03694" y="1814840"/>
            <a:ext cx="3459163" cy="2079625"/>
          </a:xfrm>
        </p:spPr>
        <p:txBody>
          <a:bodyPr/>
          <a:lstStyle>
            <a:lvl1pPr marL="514350" indent="-514350">
              <a:buFont typeface="+mj-lt"/>
              <a:buAutoNum type="romanUcPeriod"/>
              <a:defRPr sz="24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99425067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2E87E-F631-4038-760E-AC925732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2" y="197604"/>
            <a:ext cx="10515600" cy="646997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5B48CA-69CE-35C6-BE18-570EF874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18E0-5563-47F4-A3F1-FF84A7336414}" type="datetime1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6C1537-7438-6454-0ABE-ABCF23F5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9F211D-E505-B93D-5F4B-0436D7B3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3FED0-5011-49A9-8BA6-91CF7E7794F9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10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BE4AA1A-1714-1E8B-62AE-9E37D189C725}"/>
              </a:ext>
            </a:extLst>
          </p:cNvPr>
          <p:cNvCxnSpPr/>
          <p:nvPr userDrawn="1"/>
        </p:nvCxnSpPr>
        <p:spPr>
          <a:xfrm>
            <a:off x="294090" y="907423"/>
            <a:ext cx="116480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394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1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F6986-E5FB-2EB7-9105-4281508A0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5F6CF6-72C3-BAA1-B89C-BF2B0BF83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17483-CA26-4530-ADAD-3401243F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6C4A-0BE7-4B64-A7BF-9A687D24B3C5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4A3091-336F-83A8-2DF5-3289117C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F13786-0C7E-ED6E-C6D0-6761CD60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AA4B-B28E-455E-B4C2-25999C134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21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CB5D08-66C6-5E06-CA06-2CF0E0D1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CA49B-687D-429F-0187-3D6742062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2FB671-C07A-352F-9D0A-F96D06893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0E387-797C-407D-BC95-F0577D6D5D3B}" type="datetime1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7FBAA-46BD-1520-0E3F-BF4FD0BED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F83BE3-19BD-33AC-AA66-9A43F7227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3FED0-5011-49A9-8BA6-91CF7E779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4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68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6814623" cy="1005806"/>
            <a:chOff x="504168" y="79330"/>
            <a:chExt cx="6814623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04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6160211" cy="769441"/>
              <a:chOff x="1158580" y="315695"/>
              <a:chExt cx="6160211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319072" y="315695"/>
                <a:ext cx="599971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구현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10. Persistence</a:t>
                </a:r>
                <a:r>
                  <a:rPr lang="ko-KR" altLang="en-US" sz="2400" b="1" dirty="0"/>
                  <a:t> </a:t>
                </a:r>
                <a:r>
                  <a:rPr lang="en-US" altLang="ko-KR" sz="2400" b="1" dirty="0"/>
                  <a:t>Volume,</a:t>
                </a:r>
                <a:r>
                  <a:rPr lang="ko-KR" altLang="en-US" sz="2400" b="1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altLang="ko-KR" sz="2400" b="1" dirty="0">
                    <a:solidFill>
                      <a:schemeClr val="bg1">
                        <a:lumMod val="65000"/>
                      </a:schemeClr>
                    </a:solidFill>
                  </a:rPr>
                  <a:t>Secret</a:t>
                </a:r>
                <a:endParaRPr lang="ko-KR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05766"/>
                <a:chOff x="1149249" y="325026"/>
                <a:chExt cx="540000" cy="605766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208726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BF11E65-543B-7FCB-20C0-6D417065A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62" y="1972111"/>
            <a:ext cx="6113549" cy="1879333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AC07B977-5559-9589-5B0D-213AC688AC91}"/>
              </a:ext>
            </a:extLst>
          </p:cNvPr>
          <p:cNvGrpSpPr/>
          <p:nvPr/>
        </p:nvGrpSpPr>
        <p:grpSpPr>
          <a:xfrm>
            <a:off x="664810" y="1285146"/>
            <a:ext cx="5021848" cy="369332"/>
            <a:chOff x="664810" y="1238491"/>
            <a:chExt cx="5021848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4971FF-DFC8-F624-BDB5-BEA54FDADDAF}"/>
                </a:ext>
              </a:extLst>
            </p:cNvPr>
            <p:cNvSpPr txBox="1"/>
            <p:nvPr/>
          </p:nvSpPr>
          <p:spPr>
            <a:xfrm>
              <a:off x="726133" y="1238491"/>
              <a:ext cx="4960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AWS</a:t>
              </a:r>
              <a:r>
                <a:rPr lang="ko-KR" altLang="en-US" dirty="0"/>
                <a:t> </a:t>
              </a:r>
              <a:r>
                <a:rPr lang="en-US" altLang="ko-KR" dirty="0"/>
                <a:t>EFS</a:t>
              </a:r>
              <a:r>
                <a:rPr lang="ko-KR" altLang="en-US" dirty="0"/>
                <a:t>을 이용한 파일 공유 가능한 </a:t>
              </a:r>
              <a:r>
                <a:rPr lang="en-US" altLang="ko-KR" dirty="0"/>
                <a:t>PV </a:t>
              </a:r>
              <a:r>
                <a:rPr lang="ko-KR" altLang="en-US" dirty="0"/>
                <a:t>생성 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D0AD85C-FD77-9015-38A0-E812F1BE75F2}"/>
                </a:ext>
              </a:extLst>
            </p:cNvPr>
            <p:cNvSpPr/>
            <p:nvPr/>
          </p:nvSpPr>
          <p:spPr>
            <a:xfrm>
              <a:off x="664810" y="1396157"/>
              <a:ext cx="54000" cy="5400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1D179777-D95C-3F22-D519-6D3C50B1B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441" y="2536723"/>
            <a:ext cx="3825461" cy="3997993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842DD89-A570-720D-A585-F1D2E332BEF6}"/>
              </a:ext>
            </a:extLst>
          </p:cNvPr>
          <p:cNvSpPr/>
          <p:nvPr/>
        </p:nvSpPr>
        <p:spPr>
          <a:xfrm rot="2019552">
            <a:off x="7111159" y="2996826"/>
            <a:ext cx="612034" cy="286587"/>
          </a:xfrm>
          <a:prstGeom prst="righ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F5BE7A-8BFC-4C5C-2525-DF6C787857D1}"/>
              </a:ext>
            </a:extLst>
          </p:cNvPr>
          <p:cNvSpPr txBox="1"/>
          <p:nvPr/>
        </p:nvSpPr>
        <p:spPr>
          <a:xfrm>
            <a:off x="7857748" y="2208220"/>
            <a:ext cx="1758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Provisioner </a:t>
            </a:r>
            <a:r>
              <a:rPr lang="ko-KR" altLang="en-US" sz="1200" dirty="0"/>
              <a:t>설정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A2AE9B-B7F6-B26D-75A1-4FA7B94748F8}"/>
              </a:ext>
            </a:extLst>
          </p:cNvPr>
          <p:cNvSpPr txBox="1"/>
          <p:nvPr/>
        </p:nvSpPr>
        <p:spPr>
          <a:xfrm>
            <a:off x="565163" y="1675945"/>
            <a:ext cx="1758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AWS</a:t>
            </a:r>
            <a:r>
              <a:rPr lang="ko-KR" altLang="en-US" sz="1200" dirty="0"/>
              <a:t> </a:t>
            </a:r>
            <a:r>
              <a:rPr lang="en-US" altLang="ko-KR" sz="1200" dirty="0"/>
              <a:t>EFS</a:t>
            </a:r>
            <a:r>
              <a:rPr lang="ko-KR" altLang="en-US" sz="1200" dirty="0"/>
              <a:t> 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B170AC-8C67-AE58-3A30-FAD307221FAA}"/>
              </a:ext>
            </a:extLst>
          </p:cNvPr>
          <p:cNvSpPr/>
          <p:nvPr/>
        </p:nvSpPr>
        <p:spPr>
          <a:xfrm>
            <a:off x="8253197" y="4566101"/>
            <a:ext cx="3215149" cy="1828800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674EDB7-BDEA-F2A5-A4AA-10C2824DA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29" y="5157046"/>
            <a:ext cx="6093614" cy="1161324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1BB00538-6040-4D39-18F7-422D71B06905}"/>
              </a:ext>
            </a:extLst>
          </p:cNvPr>
          <p:cNvSpPr/>
          <p:nvPr/>
        </p:nvSpPr>
        <p:spPr>
          <a:xfrm rot="8684834">
            <a:off x="7109630" y="5142542"/>
            <a:ext cx="612034" cy="286587"/>
          </a:xfrm>
          <a:prstGeom prst="righ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E41115-0E7D-CF85-71CF-2547590388FC}"/>
              </a:ext>
            </a:extLst>
          </p:cNvPr>
          <p:cNvSpPr txBox="1"/>
          <p:nvPr/>
        </p:nvSpPr>
        <p:spPr>
          <a:xfrm>
            <a:off x="565163" y="4853691"/>
            <a:ext cx="2248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Storage Class </a:t>
            </a:r>
            <a:r>
              <a:rPr lang="en-US" altLang="ko-KR" sz="1200"/>
              <a:t>/ PVC </a:t>
            </a:r>
            <a:r>
              <a:rPr lang="ko-KR" altLang="en-US" sz="1200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25738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6814623" cy="1005806"/>
            <a:chOff x="504168" y="79330"/>
            <a:chExt cx="6814623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04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6160211" cy="769441"/>
              <a:chOff x="1158580" y="315695"/>
              <a:chExt cx="6160211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319072" y="315695"/>
                <a:ext cx="599971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구현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10. Persistence</a:t>
                </a:r>
                <a:r>
                  <a:rPr lang="ko-KR" altLang="en-US" sz="2400" b="1" dirty="0"/>
                  <a:t> </a:t>
                </a:r>
                <a:r>
                  <a:rPr lang="en-US" altLang="ko-KR" sz="2400" b="1" dirty="0"/>
                  <a:t>Volume,</a:t>
                </a:r>
                <a:r>
                  <a:rPr lang="ko-KR" altLang="en-US" sz="2400" b="1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altLang="ko-KR" sz="2400" b="1" dirty="0">
                    <a:solidFill>
                      <a:schemeClr val="bg1">
                        <a:lumMod val="65000"/>
                      </a:schemeClr>
                    </a:solidFill>
                  </a:rPr>
                  <a:t>Secret</a:t>
                </a:r>
                <a:endParaRPr lang="ko-KR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05766"/>
                <a:chOff x="1149249" y="325026"/>
                <a:chExt cx="540000" cy="605766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208726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C07B977-5559-9589-5B0D-213AC688AC91}"/>
              </a:ext>
            </a:extLst>
          </p:cNvPr>
          <p:cNvGrpSpPr/>
          <p:nvPr/>
        </p:nvGrpSpPr>
        <p:grpSpPr>
          <a:xfrm>
            <a:off x="664810" y="1285146"/>
            <a:ext cx="2676526" cy="369332"/>
            <a:chOff x="664810" y="1238491"/>
            <a:chExt cx="2676526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4971FF-DFC8-F624-BDB5-BEA54FDADDAF}"/>
                </a:ext>
              </a:extLst>
            </p:cNvPr>
            <p:cNvSpPr txBox="1"/>
            <p:nvPr/>
          </p:nvSpPr>
          <p:spPr>
            <a:xfrm>
              <a:off x="726133" y="1238491"/>
              <a:ext cx="26152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MySQL Pod PV mount</a:t>
              </a:r>
              <a:r>
                <a:rPr lang="ko-KR" altLang="en-US" dirty="0"/>
                <a:t> 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D0AD85C-FD77-9015-38A0-E812F1BE75F2}"/>
                </a:ext>
              </a:extLst>
            </p:cNvPr>
            <p:cNvSpPr/>
            <p:nvPr/>
          </p:nvSpPr>
          <p:spPr>
            <a:xfrm>
              <a:off x="664810" y="1396157"/>
              <a:ext cx="54000" cy="5400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0A2AE9B-B7F6-B26D-75A1-4FA7B94748F8}"/>
              </a:ext>
            </a:extLst>
          </p:cNvPr>
          <p:cNvSpPr txBox="1"/>
          <p:nvPr/>
        </p:nvSpPr>
        <p:spPr>
          <a:xfrm>
            <a:off x="3728328" y="1737688"/>
            <a:ext cx="2133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mysql</a:t>
            </a:r>
            <a:r>
              <a:rPr lang="en-US" altLang="ko-KR" sz="1200" dirty="0"/>
              <a:t> pod </a:t>
            </a:r>
            <a:r>
              <a:rPr lang="en-US" altLang="ko-KR" sz="1200" dirty="0" err="1"/>
              <a:t>pv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efs</a:t>
            </a:r>
            <a:r>
              <a:rPr lang="en-US" altLang="ko-KR" sz="1200" dirty="0"/>
              <a:t>)mount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6A5F5C-1ECE-0DD8-2221-1A8428460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74" y="2079483"/>
            <a:ext cx="7504963" cy="9625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EDAD7B-87A1-5DED-4ED8-A31C3D632961}"/>
              </a:ext>
            </a:extLst>
          </p:cNvPr>
          <p:cNvSpPr txBox="1"/>
          <p:nvPr/>
        </p:nvSpPr>
        <p:spPr>
          <a:xfrm>
            <a:off x="664809" y="1844556"/>
            <a:ext cx="2821709" cy="4247317"/>
          </a:xfrm>
          <a:prstGeom prst="rect">
            <a:avLst/>
          </a:prstGeom>
          <a:noFill/>
          <a:ln cap="sq">
            <a:solidFill>
              <a:schemeClr val="bg1">
                <a:lumMod val="6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Arial Rounded MT Bold" panose="020F0704030504030204" pitchFamily="34" charset="0"/>
              </a:rPr>
              <a:t>apiVersion</a:t>
            </a:r>
            <a:r>
              <a:rPr lang="en-US" altLang="ko-KR" sz="1000" dirty="0">
                <a:latin typeface="Arial Rounded MT Bold" panose="020F0704030504030204" pitchFamily="34" charset="0"/>
              </a:rPr>
              <a:t>: v1</a:t>
            </a:r>
          </a:p>
          <a:p>
            <a:r>
              <a:rPr lang="en-US" altLang="ko-KR" sz="1000" dirty="0">
                <a:latin typeface="Arial Rounded MT Bold" panose="020F0704030504030204" pitchFamily="34" charset="0"/>
              </a:rPr>
              <a:t>kind: Pod</a:t>
            </a:r>
          </a:p>
          <a:p>
            <a:r>
              <a:rPr lang="en-US" altLang="ko-KR" sz="1000" dirty="0">
                <a:latin typeface="Arial Rounded MT Bold" panose="020F0704030504030204" pitchFamily="34" charset="0"/>
              </a:rPr>
              <a:t>metadata:</a:t>
            </a:r>
          </a:p>
          <a:p>
            <a:r>
              <a:rPr lang="en-US" altLang="ko-KR" sz="1000" dirty="0">
                <a:latin typeface="Arial Rounded MT Bold" panose="020F0704030504030204" pitchFamily="34" charset="0"/>
              </a:rPr>
              <a:t>  name: </a:t>
            </a:r>
            <a:r>
              <a:rPr lang="en-US" altLang="ko-KR" sz="1000" dirty="0" err="1">
                <a:latin typeface="Arial Rounded MT Bold" panose="020F0704030504030204" pitchFamily="34" charset="0"/>
              </a:rPr>
              <a:t>mysql</a:t>
            </a:r>
            <a:endParaRPr lang="en-US" altLang="ko-KR" sz="1000" dirty="0">
              <a:latin typeface="Arial Rounded MT Bold" panose="020F0704030504030204" pitchFamily="34" charset="0"/>
            </a:endParaRPr>
          </a:p>
          <a:p>
            <a:r>
              <a:rPr lang="en-US" altLang="ko-KR" sz="1000" dirty="0">
                <a:latin typeface="Arial Rounded MT Bold" panose="020F0704030504030204" pitchFamily="34" charset="0"/>
              </a:rPr>
              <a:t>  labels:</a:t>
            </a:r>
          </a:p>
          <a:p>
            <a:r>
              <a:rPr lang="en-US" altLang="ko-KR" sz="1000" dirty="0">
                <a:latin typeface="Arial Rounded MT Bold" panose="020F0704030504030204" pitchFamily="34" charset="0"/>
              </a:rPr>
              <a:t>    name: lbl-k8s-mysql</a:t>
            </a:r>
          </a:p>
          <a:p>
            <a:r>
              <a:rPr lang="en-US" altLang="ko-KR" sz="1000" dirty="0">
                <a:latin typeface="Arial Rounded MT Bold" panose="020F0704030504030204" pitchFamily="34" charset="0"/>
              </a:rPr>
              <a:t>spec:</a:t>
            </a:r>
          </a:p>
          <a:p>
            <a:r>
              <a:rPr lang="en-US" altLang="ko-KR" sz="1000" dirty="0">
                <a:latin typeface="Arial Rounded MT Bold" panose="020F0704030504030204" pitchFamily="34" charset="0"/>
              </a:rPr>
              <a:t>  containers:</a:t>
            </a:r>
          </a:p>
          <a:p>
            <a:r>
              <a:rPr lang="en-US" altLang="ko-KR" sz="1000" dirty="0">
                <a:latin typeface="Arial Rounded MT Bold" panose="020F0704030504030204" pitchFamily="34" charset="0"/>
              </a:rPr>
              <a:t>  - name: </a:t>
            </a:r>
            <a:r>
              <a:rPr lang="en-US" altLang="ko-KR" sz="1000" dirty="0" err="1">
                <a:latin typeface="Arial Rounded MT Bold" panose="020F0704030504030204" pitchFamily="34" charset="0"/>
              </a:rPr>
              <a:t>mysql</a:t>
            </a:r>
            <a:endParaRPr lang="en-US" altLang="ko-KR" sz="1000" dirty="0">
              <a:latin typeface="Arial Rounded MT Bold" panose="020F0704030504030204" pitchFamily="34" charset="0"/>
            </a:endParaRPr>
          </a:p>
          <a:p>
            <a:r>
              <a:rPr lang="en-US" altLang="ko-KR" sz="1000" dirty="0">
                <a:latin typeface="Arial Rounded MT Bold" panose="020F0704030504030204" pitchFamily="34" charset="0"/>
              </a:rPr>
              <a:t>    image: </a:t>
            </a:r>
            <a:r>
              <a:rPr lang="en-US" altLang="ko-KR" sz="1000" dirty="0" err="1">
                <a:latin typeface="Arial Rounded MT Bold" panose="020F0704030504030204" pitchFamily="34" charset="0"/>
              </a:rPr>
              <a:t>mysql:latest</a:t>
            </a:r>
            <a:endParaRPr lang="en-US" altLang="ko-KR" sz="1000" dirty="0">
              <a:latin typeface="Arial Rounded MT Bold" panose="020F0704030504030204" pitchFamily="34" charset="0"/>
            </a:endParaRPr>
          </a:p>
          <a:p>
            <a:r>
              <a:rPr lang="en-US" altLang="ko-KR" sz="1000" dirty="0">
                <a:latin typeface="Arial Rounded MT Bold" panose="020F0704030504030204" pitchFamily="34" charset="0"/>
              </a:rPr>
              <a:t>    env:</a:t>
            </a:r>
          </a:p>
          <a:p>
            <a:r>
              <a:rPr lang="en-US" altLang="ko-KR" sz="1000" dirty="0">
                <a:latin typeface="Arial Rounded MT Bold" panose="020F0704030504030204" pitchFamily="34" charset="0"/>
              </a:rPr>
              <a:t>    - name: MYSQL_ROOT_PASSWORD</a:t>
            </a:r>
          </a:p>
          <a:p>
            <a:r>
              <a:rPr lang="en-US" altLang="ko-KR" sz="1000" dirty="0">
                <a:latin typeface="Arial Rounded MT Bold" panose="020F0704030504030204" pitchFamily="34" charset="0"/>
              </a:rPr>
              <a:t>      </a:t>
            </a:r>
            <a:r>
              <a:rPr lang="en-US" altLang="ko-KR" sz="1000" dirty="0" err="1">
                <a:latin typeface="Arial Rounded MT Bold" panose="020F0704030504030204" pitchFamily="34" charset="0"/>
              </a:rPr>
              <a:t>valueFrom</a:t>
            </a:r>
            <a:r>
              <a:rPr lang="en-US" altLang="ko-KR" sz="1000" dirty="0">
                <a:latin typeface="Arial Rounded MT Bold" panose="020F0704030504030204" pitchFamily="34" charset="0"/>
              </a:rPr>
              <a:t>:</a:t>
            </a:r>
          </a:p>
          <a:p>
            <a:r>
              <a:rPr lang="en-US" altLang="ko-KR" sz="1000" dirty="0">
                <a:latin typeface="Arial Rounded MT Bold" panose="020F0704030504030204" pitchFamily="34" charset="0"/>
              </a:rPr>
              <a:t>        </a:t>
            </a:r>
            <a:r>
              <a:rPr lang="en-US" altLang="ko-KR" sz="1000" dirty="0" err="1">
                <a:latin typeface="Arial Rounded MT Bold" panose="020F0704030504030204" pitchFamily="34" charset="0"/>
              </a:rPr>
              <a:t>secretKeyRef</a:t>
            </a:r>
            <a:r>
              <a:rPr lang="en-US" altLang="ko-KR" sz="1000" dirty="0">
                <a:latin typeface="Arial Rounded MT Bold" panose="020F0704030504030204" pitchFamily="34" charset="0"/>
              </a:rPr>
              <a:t>:</a:t>
            </a:r>
          </a:p>
          <a:p>
            <a:r>
              <a:rPr lang="en-US" altLang="ko-KR" sz="1000" dirty="0">
                <a:latin typeface="Arial Rounded MT Bold" panose="020F0704030504030204" pitchFamily="34" charset="0"/>
              </a:rPr>
              <a:t>          name: </a:t>
            </a:r>
            <a:r>
              <a:rPr lang="en-US" altLang="ko-KR" sz="1000" dirty="0" err="1">
                <a:latin typeface="Arial Rounded MT Bold" panose="020F0704030504030204" pitchFamily="34" charset="0"/>
              </a:rPr>
              <a:t>mysql</a:t>
            </a:r>
            <a:r>
              <a:rPr lang="en-US" altLang="ko-KR" sz="1000" dirty="0">
                <a:latin typeface="Arial Rounded MT Bold" panose="020F0704030504030204" pitchFamily="34" charset="0"/>
              </a:rPr>
              <a:t>-pass</a:t>
            </a:r>
          </a:p>
          <a:p>
            <a:r>
              <a:rPr lang="en-US" altLang="ko-KR" sz="1000" dirty="0">
                <a:latin typeface="Arial Rounded MT Bold" panose="020F0704030504030204" pitchFamily="34" charset="0"/>
              </a:rPr>
              <a:t>          key: password</a:t>
            </a:r>
          </a:p>
          <a:p>
            <a:r>
              <a:rPr lang="en-US" altLang="ko-KR" sz="1000" dirty="0">
                <a:latin typeface="Arial Rounded MT Bold" panose="020F0704030504030204" pitchFamily="34" charset="0"/>
              </a:rPr>
              <a:t>    ports:</a:t>
            </a:r>
          </a:p>
          <a:p>
            <a:r>
              <a:rPr lang="en-US" altLang="ko-KR" sz="1000" dirty="0">
                <a:latin typeface="Arial Rounded MT Bold" panose="020F0704030504030204" pitchFamily="34" charset="0"/>
              </a:rPr>
              <a:t>    - name: </a:t>
            </a:r>
            <a:r>
              <a:rPr lang="en-US" altLang="ko-KR" sz="1000" dirty="0" err="1">
                <a:latin typeface="Arial Rounded MT Bold" panose="020F0704030504030204" pitchFamily="34" charset="0"/>
              </a:rPr>
              <a:t>mysql</a:t>
            </a:r>
            <a:endParaRPr lang="en-US" altLang="ko-KR" sz="1000" dirty="0">
              <a:latin typeface="Arial Rounded MT Bold" panose="020F0704030504030204" pitchFamily="34" charset="0"/>
            </a:endParaRPr>
          </a:p>
          <a:p>
            <a:r>
              <a:rPr lang="en-US" altLang="ko-KR" sz="1000" dirty="0">
                <a:latin typeface="Arial Rounded MT Bold" panose="020F0704030504030204" pitchFamily="34" charset="0"/>
              </a:rPr>
              <a:t>      </a:t>
            </a:r>
            <a:r>
              <a:rPr lang="en-US" altLang="ko-KR" sz="1000" dirty="0" err="1">
                <a:latin typeface="Arial Rounded MT Bold" panose="020F0704030504030204" pitchFamily="34" charset="0"/>
              </a:rPr>
              <a:t>containerPort</a:t>
            </a:r>
            <a:r>
              <a:rPr lang="en-US" altLang="ko-KR" sz="1000" dirty="0">
                <a:latin typeface="Arial Rounded MT Bold" panose="020F0704030504030204" pitchFamily="34" charset="0"/>
              </a:rPr>
              <a:t>: 3306</a:t>
            </a:r>
          </a:p>
          <a:p>
            <a:r>
              <a:rPr lang="en-US" altLang="ko-KR" sz="1000" dirty="0">
                <a:latin typeface="Arial Rounded MT Bold" panose="020F0704030504030204" pitchFamily="34" charset="0"/>
              </a:rPr>
              <a:t>      protocol: TCP</a:t>
            </a:r>
          </a:p>
          <a:p>
            <a:r>
              <a:rPr lang="en-US" altLang="ko-KR" sz="1000" dirty="0">
                <a:highlight>
                  <a:srgbClr val="ED7D31"/>
                </a:highlight>
                <a:latin typeface="Arial Rounded MT Bold" panose="020F0704030504030204" pitchFamily="34" charset="0"/>
              </a:rPr>
              <a:t>    </a:t>
            </a:r>
            <a:r>
              <a:rPr lang="en-US" altLang="ko-KR" sz="1000" dirty="0" err="1">
                <a:highlight>
                  <a:srgbClr val="ED7D31"/>
                </a:highlight>
                <a:latin typeface="Arial Rounded MT Bold" panose="020F0704030504030204" pitchFamily="34" charset="0"/>
              </a:rPr>
              <a:t>volumeMounts</a:t>
            </a:r>
            <a:r>
              <a:rPr lang="en-US" altLang="ko-KR" sz="1000" dirty="0">
                <a:highlight>
                  <a:srgbClr val="ED7D31"/>
                </a:highlight>
                <a:latin typeface="Arial Rounded MT Bold" panose="020F0704030504030204" pitchFamily="34" charset="0"/>
              </a:rPr>
              <a:t>:</a:t>
            </a:r>
          </a:p>
          <a:p>
            <a:r>
              <a:rPr lang="en-US" altLang="ko-KR" sz="1000" dirty="0">
                <a:highlight>
                  <a:srgbClr val="ED7D31"/>
                </a:highlight>
                <a:latin typeface="Arial Rounded MT Bold" panose="020F0704030504030204" pitchFamily="34" charset="0"/>
              </a:rPr>
              <a:t>    - name: k8s-mysql-storage</a:t>
            </a:r>
          </a:p>
          <a:p>
            <a:r>
              <a:rPr lang="en-US" altLang="ko-KR" sz="1000" dirty="0">
                <a:highlight>
                  <a:srgbClr val="ED7D31"/>
                </a:highlight>
                <a:latin typeface="Arial Rounded MT Bold" panose="020F0704030504030204" pitchFamily="34" charset="0"/>
              </a:rPr>
              <a:t>      </a:t>
            </a:r>
            <a:r>
              <a:rPr lang="en-US" altLang="ko-KR" sz="1000" dirty="0" err="1">
                <a:highlight>
                  <a:srgbClr val="ED7D31"/>
                </a:highlight>
                <a:latin typeface="Arial Rounded MT Bold" panose="020F0704030504030204" pitchFamily="34" charset="0"/>
              </a:rPr>
              <a:t>mountPath</a:t>
            </a:r>
            <a:r>
              <a:rPr lang="en-US" altLang="ko-KR" sz="1000" dirty="0">
                <a:highlight>
                  <a:srgbClr val="ED7D31"/>
                </a:highlight>
                <a:latin typeface="Arial Rounded MT Bold" panose="020F0704030504030204" pitchFamily="34" charset="0"/>
              </a:rPr>
              <a:t>: /var/lib/</a:t>
            </a:r>
            <a:r>
              <a:rPr lang="en-US" altLang="ko-KR" sz="1000" dirty="0" err="1">
                <a:highlight>
                  <a:srgbClr val="ED7D31"/>
                </a:highlight>
                <a:latin typeface="Arial Rounded MT Bold" panose="020F0704030504030204" pitchFamily="34" charset="0"/>
              </a:rPr>
              <a:t>mysql</a:t>
            </a:r>
            <a:endParaRPr lang="en-US" altLang="ko-KR" sz="1000" dirty="0">
              <a:highlight>
                <a:srgbClr val="ED7D31"/>
              </a:highlight>
              <a:latin typeface="Arial Rounded MT Bold" panose="020F0704030504030204" pitchFamily="34" charset="0"/>
            </a:endParaRPr>
          </a:p>
          <a:p>
            <a:r>
              <a:rPr lang="en-US" altLang="ko-KR" sz="1000" dirty="0">
                <a:highlight>
                  <a:srgbClr val="ED7D31"/>
                </a:highlight>
                <a:latin typeface="Arial Rounded MT Bold" panose="020F0704030504030204" pitchFamily="34" charset="0"/>
              </a:rPr>
              <a:t>  volumes:</a:t>
            </a:r>
          </a:p>
          <a:p>
            <a:r>
              <a:rPr lang="en-US" altLang="ko-KR" sz="1000" dirty="0">
                <a:highlight>
                  <a:srgbClr val="ED7D31"/>
                </a:highlight>
                <a:latin typeface="Arial Rounded MT Bold" panose="020F0704030504030204" pitchFamily="34" charset="0"/>
              </a:rPr>
              <a:t>  - name: k8s-mysql-storage</a:t>
            </a:r>
          </a:p>
          <a:p>
            <a:r>
              <a:rPr lang="en-US" altLang="ko-KR" sz="1000" dirty="0">
                <a:highlight>
                  <a:srgbClr val="ED7D31"/>
                </a:highlight>
                <a:latin typeface="Arial Rounded MT Bold" panose="020F0704030504030204" pitchFamily="34" charset="0"/>
              </a:rPr>
              <a:t>    </a:t>
            </a:r>
            <a:r>
              <a:rPr lang="en-US" altLang="ko-KR" sz="1000" dirty="0" err="1">
                <a:highlight>
                  <a:srgbClr val="ED7D31"/>
                </a:highlight>
                <a:latin typeface="Arial Rounded MT Bold" panose="020F0704030504030204" pitchFamily="34" charset="0"/>
              </a:rPr>
              <a:t>persistentVolumeClaim</a:t>
            </a:r>
            <a:r>
              <a:rPr lang="en-US" altLang="ko-KR" sz="1000" dirty="0">
                <a:highlight>
                  <a:srgbClr val="ED7D31"/>
                </a:highlight>
                <a:latin typeface="Arial Rounded MT Bold" panose="020F0704030504030204" pitchFamily="34" charset="0"/>
              </a:rPr>
              <a:t>:</a:t>
            </a:r>
          </a:p>
          <a:p>
            <a:r>
              <a:rPr lang="en-US" altLang="ko-KR" sz="1000" dirty="0">
                <a:highlight>
                  <a:srgbClr val="ED7D31"/>
                </a:highlight>
                <a:latin typeface="Arial Rounded MT Bold" panose="020F0704030504030204" pitchFamily="34" charset="0"/>
              </a:rPr>
              <a:t>        </a:t>
            </a:r>
            <a:r>
              <a:rPr lang="en-US" altLang="ko-KR" sz="1000" dirty="0" err="1">
                <a:highlight>
                  <a:srgbClr val="ED7D31"/>
                </a:highlight>
                <a:latin typeface="Arial Rounded MT Bold" panose="020F0704030504030204" pitchFamily="34" charset="0"/>
              </a:rPr>
              <a:t>claimName</a:t>
            </a:r>
            <a:r>
              <a:rPr lang="en-US" altLang="ko-KR" sz="1000" dirty="0">
                <a:highlight>
                  <a:srgbClr val="ED7D31"/>
                </a:highlight>
                <a:latin typeface="Arial Rounded MT Bold" panose="020F0704030504030204" pitchFamily="34" charset="0"/>
              </a:rPr>
              <a:t>: </a:t>
            </a:r>
            <a:r>
              <a:rPr lang="en-US" altLang="ko-KR" sz="1000" dirty="0" err="1">
                <a:highlight>
                  <a:srgbClr val="ED7D31"/>
                </a:highlight>
                <a:latin typeface="Arial Rounded MT Bold" panose="020F0704030504030204" pitchFamily="34" charset="0"/>
              </a:rPr>
              <a:t>aws-efs</a:t>
            </a:r>
            <a:endParaRPr lang="ko-KR" altLang="en-US" sz="1000" dirty="0">
              <a:highlight>
                <a:srgbClr val="ED7D31"/>
              </a:highlight>
              <a:latin typeface="Arial Rounded MT Bold" panose="020F07040305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433269-41B6-FC12-6EC3-6FC3BE22D263}"/>
              </a:ext>
            </a:extLst>
          </p:cNvPr>
          <p:cNvSpPr txBox="1"/>
          <p:nvPr/>
        </p:nvSpPr>
        <p:spPr>
          <a:xfrm>
            <a:off x="3686050" y="3290500"/>
            <a:ext cx="4773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Mysql</a:t>
            </a:r>
            <a:r>
              <a:rPr lang="ko-KR" altLang="en-US" sz="1200" dirty="0"/>
              <a:t> </a:t>
            </a:r>
            <a:r>
              <a:rPr lang="en-US" altLang="ko-KR" sz="1200" dirty="0"/>
              <a:t>pod volume</a:t>
            </a:r>
            <a:r>
              <a:rPr lang="ko-KR" altLang="en-US" sz="1200" dirty="0"/>
              <a:t>으로 </a:t>
            </a:r>
            <a:r>
              <a:rPr lang="en-US" altLang="ko-KR" sz="1200" dirty="0"/>
              <a:t>EBS </a:t>
            </a:r>
            <a:r>
              <a:rPr lang="ko-KR" altLang="en-US" sz="1200" dirty="0"/>
              <a:t>사용해야하나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DB Pod</a:t>
            </a:r>
            <a:r>
              <a:rPr lang="ko-KR" altLang="en-US" sz="1200" dirty="0"/>
              <a:t> 하나만 사용 예정으로 </a:t>
            </a:r>
            <a:r>
              <a:rPr lang="en-US" altLang="ko-KR" sz="1200" dirty="0"/>
              <a:t>EFS</a:t>
            </a:r>
            <a:r>
              <a:rPr lang="ko-KR" altLang="en-US" sz="1200" dirty="0"/>
              <a:t>로 생성한 </a:t>
            </a:r>
            <a:r>
              <a:rPr lang="en-US" altLang="ko-KR" sz="1200" dirty="0"/>
              <a:t>PV </a:t>
            </a:r>
            <a:r>
              <a:rPr lang="ko-KR" altLang="en-US" sz="1200" dirty="0"/>
              <a:t>활용 </a:t>
            </a:r>
            <a:r>
              <a:rPr lang="ko-KR" altLang="en-US" sz="1200" dirty="0" err="1"/>
              <a:t>시도해봄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1007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6814623" cy="1005806"/>
            <a:chOff x="504168" y="79330"/>
            <a:chExt cx="6814623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04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6160211" cy="769441"/>
              <a:chOff x="1158580" y="315695"/>
              <a:chExt cx="6160211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319072" y="315695"/>
                <a:ext cx="599971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구현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10. Persistence</a:t>
                </a:r>
                <a:r>
                  <a:rPr lang="ko-KR" altLang="en-US" sz="2400" b="1" dirty="0"/>
                  <a:t> </a:t>
                </a:r>
                <a:r>
                  <a:rPr lang="en-US" altLang="ko-KR" sz="2400" b="1" dirty="0"/>
                  <a:t>Volume,</a:t>
                </a:r>
                <a:r>
                  <a:rPr lang="ko-KR" altLang="en-US" sz="2400" b="1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altLang="ko-KR" sz="2400" b="1" dirty="0">
                    <a:solidFill>
                      <a:schemeClr val="bg1">
                        <a:lumMod val="65000"/>
                      </a:schemeClr>
                    </a:solidFill>
                  </a:rPr>
                  <a:t>Secret</a:t>
                </a:r>
                <a:endParaRPr lang="ko-KR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05766"/>
                <a:chOff x="1149249" y="325026"/>
                <a:chExt cx="540000" cy="605766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208726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C07B977-5559-9589-5B0D-213AC688AC91}"/>
              </a:ext>
            </a:extLst>
          </p:cNvPr>
          <p:cNvGrpSpPr/>
          <p:nvPr/>
        </p:nvGrpSpPr>
        <p:grpSpPr>
          <a:xfrm>
            <a:off x="664810" y="1285146"/>
            <a:ext cx="5941844" cy="369332"/>
            <a:chOff x="664810" y="1238491"/>
            <a:chExt cx="5941844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4971FF-DFC8-F624-BDB5-BEA54FDADDAF}"/>
                </a:ext>
              </a:extLst>
            </p:cNvPr>
            <p:cNvSpPr txBox="1"/>
            <p:nvPr/>
          </p:nvSpPr>
          <p:spPr>
            <a:xfrm>
              <a:off x="726133" y="1238491"/>
              <a:ext cx="5880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MySQL</a:t>
              </a:r>
              <a:r>
                <a:rPr lang="ko-KR" altLang="en-US" dirty="0"/>
                <a:t> </a:t>
              </a:r>
              <a:r>
                <a:rPr lang="en-US" altLang="ko-KR" dirty="0"/>
                <a:t>Pod </a:t>
              </a:r>
              <a:r>
                <a:rPr lang="ko-KR" altLang="en-US" dirty="0"/>
                <a:t>삭제 후 </a:t>
              </a:r>
              <a:r>
                <a:rPr lang="ko-KR" altLang="en-US" dirty="0" err="1"/>
                <a:t>재기동</a:t>
              </a:r>
              <a:r>
                <a:rPr lang="ko-KR" altLang="en-US" dirty="0"/>
                <a:t> 후 </a:t>
              </a:r>
              <a:r>
                <a:rPr lang="en-US" altLang="ko-KR" dirty="0"/>
                <a:t>PV </a:t>
              </a:r>
              <a:r>
                <a:rPr lang="ko-KR" altLang="en-US" dirty="0"/>
                <a:t>데이터 유효함 확인 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D0AD85C-FD77-9015-38A0-E812F1BE75F2}"/>
                </a:ext>
              </a:extLst>
            </p:cNvPr>
            <p:cNvSpPr/>
            <p:nvPr/>
          </p:nvSpPr>
          <p:spPr>
            <a:xfrm>
              <a:off x="664810" y="1396157"/>
              <a:ext cx="54000" cy="5400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B2F0ABF-3B38-310C-4670-ABEB5B017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93" y="2299501"/>
            <a:ext cx="1845550" cy="25645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408AF0D-5A85-6082-55A2-BDAFB552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33"/>
          <a:stretch/>
        </p:blipFill>
        <p:spPr>
          <a:xfrm>
            <a:off x="616393" y="4864023"/>
            <a:ext cx="2551561" cy="151205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91224BE-5484-D395-E8AB-C7B22D5DF7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76"/>
          <a:stretch/>
        </p:blipFill>
        <p:spPr>
          <a:xfrm>
            <a:off x="4199819" y="3002352"/>
            <a:ext cx="3696446" cy="165907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A300D79-0F0A-2CCB-AA8E-507C74E10BB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13"/>
          <a:stretch/>
        </p:blipFill>
        <p:spPr>
          <a:xfrm>
            <a:off x="8887289" y="2718752"/>
            <a:ext cx="2600600" cy="2221727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0458E18-C301-2730-6B43-899A257833E0}"/>
              </a:ext>
            </a:extLst>
          </p:cNvPr>
          <p:cNvSpPr/>
          <p:nvPr/>
        </p:nvSpPr>
        <p:spPr>
          <a:xfrm>
            <a:off x="3257834" y="3595612"/>
            <a:ext cx="612034" cy="286587"/>
          </a:xfrm>
          <a:prstGeom prst="righ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4A0D3E78-E377-6C75-6985-91617683DD9B}"/>
              </a:ext>
            </a:extLst>
          </p:cNvPr>
          <p:cNvSpPr/>
          <p:nvPr/>
        </p:nvSpPr>
        <p:spPr>
          <a:xfrm>
            <a:off x="8102427" y="3595611"/>
            <a:ext cx="612034" cy="286587"/>
          </a:xfrm>
          <a:prstGeom prst="righ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E3BA09-B1F6-0385-607F-43B49854961F}"/>
              </a:ext>
            </a:extLst>
          </p:cNvPr>
          <p:cNvSpPr txBox="1"/>
          <p:nvPr/>
        </p:nvSpPr>
        <p:spPr>
          <a:xfrm>
            <a:off x="512897" y="1990151"/>
            <a:ext cx="1758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삭제 전 </a:t>
            </a:r>
            <a:r>
              <a:rPr lang="en-US" altLang="ko-KR" sz="1200" dirty="0"/>
              <a:t>Data </a:t>
            </a:r>
            <a:r>
              <a:rPr lang="ko-KR" altLang="en-US" sz="1200" dirty="0"/>
              <a:t>입력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0F1160-50E0-35F5-7445-45AA9CAF1680}"/>
              </a:ext>
            </a:extLst>
          </p:cNvPr>
          <p:cNvSpPr txBox="1"/>
          <p:nvPr/>
        </p:nvSpPr>
        <p:spPr>
          <a:xfrm>
            <a:off x="4081024" y="2718752"/>
            <a:ext cx="2014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MySQL Pod </a:t>
            </a:r>
            <a:r>
              <a:rPr lang="ko-KR" altLang="en-US" sz="1200" dirty="0"/>
              <a:t>삭제</a:t>
            </a:r>
            <a:r>
              <a:rPr lang="en-US" altLang="ko-KR" sz="1200" dirty="0"/>
              <a:t> / </a:t>
            </a:r>
            <a:r>
              <a:rPr lang="ko-KR" altLang="en-US" sz="1200" dirty="0"/>
              <a:t>재생성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61B38B-9976-16F8-78F0-956FF625610C}"/>
              </a:ext>
            </a:extLst>
          </p:cNvPr>
          <p:cNvSpPr txBox="1"/>
          <p:nvPr/>
        </p:nvSpPr>
        <p:spPr>
          <a:xfrm>
            <a:off x="8776910" y="2423353"/>
            <a:ext cx="260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Pod </a:t>
            </a:r>
            <a:r>
              <a:rPr lang="ko-KR" altLang="en-US" sz="1200" dirty="0"/>
              <a:t>재생성 후 </a:t>
            </a:r>
            <a:r>
              <a:rPr lang="en-US" altLang="ko-KR" sz="1200" dirty="0"/>
              <a:t>Data </a:t>
            </a:r>
            <a:r>
              <a:rPr lang="ko-KR" altLang="en-US" sz="1200" dirty="0"/>
              <a:t>유효함 확인</a:t>
            </a:r>
          </a:p>
        </p:txBody>
      </p:sp>
    </p:spTree>
    <p:extLst>
      <p:ext uri="{BB962C8B-B14F-4D97-AF65-F5344CB8AC3E}">
        <p14:creationId xmlns:p14="http://schemas.microsoft.com/office/powerpoint/2010/main" val="257031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6814623" cy="1005806"/>
            <a:chOff x="504168" y="79330"/>
            <a:chExt cx="6814623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04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6160211" cy="769441"/>
              <a:chOff x="1158580" y="315695"/>
              <a:chExt cx="6160211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319072" y="315695"/>
                <a:ext cx="599971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구현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10. </a:t>
                </a:r>
                <a:r>
                  <a:rPr lang="en-US" altLang="ko-KR" sz="2400" b="1" dirty="0">
                    <a:solidFill>
                      <a:schemeClr val="bg1">
                        <a:lumMod val="65000"/>
                      </a:schemeClr>
                    </a:solidFill>
                  </a:rPr>
                  <a:t>Persistence</a:t>
                </a:r>
                <a:r>
                  <a:rPr lang="ko-KR" altLang="en-US" sz="2400" b="1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altLang="ko-KR" sz="2400" b="1" dirty="0">
                    <a:solidFill>
                      <a:schemeClr val="bg1">
                        <a:lumMod val="65000"/>
                      </a:schemeClr>
                    </a:solidFill>
                  </a:rPr>
                  <a:t>Volume</a:t>
                </a:r>
                <a:r>
                  <a:rPr lang="en-US" altLang="ko-KR" sz="2400" b="1" dirty="0"/>
                  <a:t>,</a:t>
                </a:r>
                <a:r>
                  <a:rPr lang="ko-KR" altLang="en-US" sz="2400" b="1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altLang="ko-KR" sz="2400" b="1" dirty="0"/>
                  <a:t>Secret</a:t>
                </a:r>
                <a:endParaRPr lang="ko-KR" altLang="en-US" sz="24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05766"/>
                <a:chOff x="1149249" y="325026"/>
                <a:chExt cx="540000" cy="605766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208726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C07B977-5559-9589-5B0D-213AC688AC91}"/>
              </a:ext>
            </a:extLst>
          </p:cNvPr>
          <p:cNvGrpSpPr/>
          <p:nvPr/>
        </p:nvGrpSpPr>
        <p:grpSpPr>
          <a:xfrm>
            <a:off x="664810" y="1285146"/>
            <a:ext cx="4698298" cy="369332"/>
            <a:chOff x="664810" y="1238491"/>
            <a:chExt cx="4698298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4971FF-DFC8-F624-BDB5-BEA54FDADDAF}"/>
                </a:ext>
              </a:extLst>
            </p:cNvPr>
            <p:cNvSpPr txBox="1"/>
            <p:nvPr/>
          </p:nvSpPr>
          <p:spPr>
            <a:xfrm>
              <a:off x="726133" y="1238491"/>
              <a:ext cx="4636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Secret </a:t>
              </a:r>
              <a:r>
                <a:rPr lang="ko-KR" altLang="en-US" dirty="0"/>
                <a:t>활용한 </a:t>
              </a:r>
              <a:r>
                <a:rPr lang="en-US" altLang="ko-KR" dirty="0"/>
                <a:t>MySQL Password </a:t>
              </a:r>
              <a:r>
                <a:rPr lang="ko-KR" altLang="en-US" dirty="0"/>
                <a:t>보안 강화 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D0AD85C-FD77-9015-38A0-E812F1BE75F2}"/>
                </a:ext>
              </a:extLst>
            </p:cNvPr>
            <p:cNvSpPr/>
            <p:nvPr/>
          </p:nvSpPr>
          <p:spPr>
            <a:xfrm>
              <a:off x="664810" y="1396157"/>
              <a:ext cx="54000" cy="5400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0A2AE9B-B7F6-B26D-75A1-4FA7B94748F8}"/>
              </a:ext>
            </a:extLst>
          </p:cNvPr>
          <p:cNvSpPr txBox="1"/>
          <p:nvPr/>
        </p:nvSpPr>
        <p:spPr>
          <a:xfrm>
            <a:off x="565163" y="1903091"/>
            <a:ext cx="2868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mysql-password.yaml</a:t>
            </a:r>
            <a:r>
              <a:rPr lang="en-US" altLang="ko-KR" sz="1200" dirty="0"/>
              <a:t> (Secret </a:t>
            </a:r>
            <a:r>
              <a:rPr lang="ko-KR" altLang="en-US" sz="1200" dirty="0"/>
              <a:t>생성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89DB99-EFEA-0EDD-8622-073F693A6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476" y="2157968"/>
            <a:ext cx="2924175" cy="29146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E8023A4-3A58-E19D-5036-AF32805EC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10" y="2180090"/>
            <a:ext cx="2486025" cy="15049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E338E8E-D61F-3F1F-D63D-3ADE2C8C03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666" y="5000035"/>
            <a:ext cx="5276426" cy="979214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612EEBB6-C5BE-FE6D-E5D2-F1C34C82354E}"/>
              </a:ext>
            </a:extLst>
          </p:cNvPr>
          <p:cNvSpPr/>
          <p:nvPr/>
        </p:nvSpPr>
        <p:spPr>
          <a:xfrm rot="4433345">
            <a:off x="2622234" y="4175161"/>
            <a:ext cx="612034" cy="286587"/>
          </a:xfrm>
          <a:prstGeom prst="righ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C91C99-284B-82B8-4723-83874EF83608}"/>
              </a:ext>
            </a:extLst>
          </p:cNvPr>
          <p:cNvSpPr txBox="1"/>
          <p:nvPr/>
        </p:nvSpPr>
        <p:spPr>
          <a:xfrm>
            <a:off x="8384364" y="1880968"/>
            <a:ext cx="3505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mysql-deployment.yaml</a:t>
            </a:r>
            <a:r>
              <a:rPr lang="en-US" altLang="ko-KR" sz="1200" dirty="0"/>
              <a:t> (password secret </a:t>
            </a:r>
            <a:r>
              <a:rPr lang="ko-KR" altLang="en-US" sz="1200" dirty="0"/>
              <a:t>사용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7BE52A-EB8B-708B-E738-A236A53F4BB0}"/>
              </a:ext>
            </a:extLst>
          </p:cNvPr>
          <p:cNvSpPr txBox="1"/>
          <p:nvPr/>
        </p:nvSpPr>
        <p:spPr>
          <a:xfrm>
            <a:off x="2616359" y="4723036"/>
            <a:ext cx="3505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Secret</a:t>
            </a:r>
            <a:r>
              <a:rPr lang="ko-KR" altLang="en-US" sz="1200" dirty="0"/>
              <a:t> 생성 확인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BBFF7188-9EA7-8F0D-568D-3617BB8CF195}"/>
              </a:ext>
            </a:extLst>
          </p:cNvPr>
          <p:cNvSpPr/>
          <p:nvPr/>
        </p:nvSpPr>
        <p:spPr>
          <a:xfrm rot="19392304">
            <a:off x="7772505" y="4502072"/>
            <a:ext cx="612034" cy="286587"/>
          </a:xfrm>
          <a:prstGeom prst="righ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3793713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237</Words>
  <Application>Microsoft Office PowerPoint</Application>
  <PresentationFormat>와이드스크린</PresentationFormat>
  <Paragraphs>52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Arial Rounded MT Bold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박인수/개발역량혁신그룹(Technical Hub)</dc:creator>
  <cp:lastModifiedBy>김 인탁</cp:lastModifiedBy>
  <cp:revision>99</cp:revision>
  <dcterms:created xsi:type="dcterms:W3CDTF">2022-11-04T13:15:28Z</dcterms:created>
  <dcterms:modified xsi:type="dcterms:W3CDTF">2022-11-08T05:47:12Z</dcterms:modified>
</cp:coreProperties>
</file>