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2"/>
  </p:notesMasterIdLst>
  <p:sldIdLst>
    <p:sldId id="275" r:id="rId2"/>
    <p:sldId id="290" r:id="rId3"/>
    <p:sldId id="269" r:id="rId4"/>
    <p:sldId id="272" r:id="rId5"/>
    <p:sldId id="281" r:id="rId6"/>
    <p:sldId id="277" r:id="rId7"/>
    <p:sldId id="280" r:id="rId8"/>
    <p:sldId id="279" r:id="rId9"/>
    <p:sldId id="289" r:id="rId10"/>
    <p:sldId id="282" r:id="rId11"/>
    <p:sldId id="288" r:id="rId12"/>
    <p:sldId id="283" r:id="rId13"/>
    <p:sldId id="284" r:id="rId14"/>
    <p:sldId id="285" r:id="rId15"/>
    <p:sldId id="286" r:id="rId16"/>
    <p:sldId id="301" r:id="rId17"/>
    <p:sldId id="302" r:id="rId18"/>
    <p:sldId id="287" r:id="rId19"/>
    <p:sldId id="296" r:id="rId20"/>
    <p:sldId id="292" r:id="rId21"/>
    <p:sldId id="293" r:id="rId22"/>
    <p:sldId id="294" r:id="rId23"/>
    <p:sldId id="299" r:id="rId24"/>
    <p:sldId id="295" r:id="rId25"/>
    <p:sldId id="298" r:id="rId26"/>
    <p:sldId id="303" r:id="rId27"/>
    <p:sldId id="300" r:id="rId28"/>
    <p:sldId id="291" r:id="rId29"/>
    <p:sldId id="276" r:id="rId30"/>
    <p:sldId id="27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기은" initials="서" lastIdx="1" clrIdx="0">
    <p:extLst>
      <p:ext uri="{19B8F6BF-5375-455C-9EA6-DF929625EA0E}">
        <p15:presenceInfo xmlns:p15="http://schemas.microsoft.com/office/powerpoint/2012/main" userId="0d9e4a90296bc8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  <a:srgbClr val="DCE6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9" autoAdjust="0"/>
    <p:restoredTop sz="95815" autoAdjust="0"/>
  </p:normalViewPr>
  <p:slideViewPr>
    <p:cSldViewPr>
      <p:cViewPr varScale="1">
        <p:scale>
          <a:sx n="109" d="100"/>
          <a:sy n="109" d="100"/>
        </p:scale>
        <p:origin x="20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0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2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6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2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63CCE-9281-41B7-AE52-57C0853C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03932-92FA-4330-BFD5-2017E8284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A0F76-D6BE-4541-897D-9F59D86E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EFD94-334B-48D9-A7EA-426114794FC0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5B364-47BB-46B1-8DCE-7CCA0C3F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53603-192C-4446-88A6-B12E812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CCEB-4806-41AA-B055-37098C8B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DEA85-3DDD-421F-BFED-74879E980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EEA2B-5B8A-49C5-B034-0A87C0D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0123E-C40D-41C8-87F9-EF72A11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E7B4C-15C7-4937-AAC2-65AD6ADA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6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860E5-B0DE-4E66-A74E-605F2475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2DC64-E5F5-4C90-B1B5-E0535A738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19313-9A7C-414F-AA8E-7B34C348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CE188-0B1D-498B-85AD-77430C80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F6C2B-A9BB-4689-AF0A-96A366D1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8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04BBA-676B-4132-AB15-BF8ACABE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945DC-4429-40BA-9E5C-F7BCCAEA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EE0B2-ED7C-454C-92A9-2A3A8A32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C1631-A7E6-4F17-9872-A72293D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E143-3FF5-4DD2-8335-FB72527C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3D4D-942D-48A3-A50F-3D77D8D0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DDC91-3163-417B-AABA-96D06F78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A8DD2-1EE0-490A-A627-5778D23C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9B08D-ABC7-4DC4-B88A-D3CB85EE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E87F1-6146-4F2B-9796-548DD932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7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D72E3-C2D2-4C3C-8942-850794C5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D7EF0-2380-42DA-AA30-C50E53A9E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FC914-0B2E-4DE9-BA32-9A2D6BE1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04A47-B20D-4C5A-94A8-C11A8ED6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07853-8649-4833-8BF6-FC0CA053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0854C-A2C4-40D4-9C2F-179817F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0EF7-8285-4188-8C39-11F1E03A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ECE00-CE46-4E93-80BB-257CD8CD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65A75-1CE9-41A3-BB9F-4A5D2B66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1207A7-6993-43EC-9E3A-69917548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E1714-4038-4C46-8B62-89755282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E8113-E9D1-490F-AABF-F7214B78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5AD27C-B28E-48AB-910E-591A4684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3AD813-CCCE-4AB5-9B5C-AD6B2730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0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0C2F8-512E-4074-97E2-B1739D48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890C7-014C-440A-B772-F4F47A2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7D975-D317-4066-9037-81191752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1132D-2427-4714-987B-8A3DC98D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7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B4B16-CB74-4269-8944-30F3E20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EF9E1-7D56-4ADE-A50C-12D540C6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23F54-C5A4-4E3E-B014-A338E33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2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2824-5629-47D4-ABA9-9417AE1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40282-CE67-4E3B-BB8D-1A786F68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D4934-1F6F-48CB-B77E-A3D142C3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2D2B3-B188-4E92-872B-063833B7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D7521-FC3C-489D-B876-CC81535E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93042-767E-4613-8B62-16B187F4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4A406-5802-4A67-9026-4882EB99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3CD1D-E84B-40ED-85DC-64FFDA16C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CCD20-3A4C-4E12-893B-3872F18A7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0DEE1-007C-4490-8295-574AEDB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AD349-3198-4471-A027-A20AF5F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8C67A-C0A8-4FA6-964C-A4C4D63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2BBFAC-2279-4ECC-9244-D4E73C15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7B5EB-A27A-4A61-9B43-AA6D7BD7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D530D-7966-465F-AC38-CACDCCB5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BE2DF-9518-4CD7-92D8-5B872AC4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4E9D0-F432-4BC1-9BCB-E042A23B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5C7B-319F-4EB7-8842-210864E145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EDD229D-C5BA-4190-A63D-1E4C952642CC}"/>
              </a:ext>
            </a:extLst>
          </p:cNvPr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4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15667"/>
            <a:ext cx="46805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900" dirty="0">
              <a:solidFill>
                <a:srgbClr val="0070C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en-US" altLang="ko-KR" sz="29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PC</a:t>
            </a:r>
            <a:r>
              <a:rPr lang="ko-KR" altLang="en-US" sz="2900" dirty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와 스마트폰이 연동되는 </a:t>
            </a:r>
            <a:endParaRPr lang="en-US" altLang="ko-KR" sz="2900" dirty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메모 어플리케이션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3951565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팀이름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Ons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발표일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2017.12.06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43655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4385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9128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06 User Story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2090507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Back Log &amp;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유저 스토리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BF29C7-1096-4119-8F99-78990E196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17432"/>
              </p:ext>
            </p:extLst>
          </p:nvPr>
        </p:nvGraphicFramePr>
        <p:xfrm>
          <a:off x="395536" y="2556194"/>
          <a:ext cx="8352928" cy="303304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42454293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90262406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74923118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760266509"/>
                    </a:ext>
                  </a:extLst>
                </a:gridCol>
              </a:tblGrid>
              <a:tr h="13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중요도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데모방식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30890"/>
                  </a:ext>
                </a:extLst>
              </a:tr>
              <a:tr h="43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사용자로서 </a:t>
                      </a:r>
                      <a:r>
                        <a:rPr lang="en-US" altLang="ko-KR" sz="1400" dirty="0"/>
                        <a:t>PC</a:t>
                      </a:r>
                      <a:r>
                        <a:rPr lang="ko-KR" altLang="en-US" sz="1400" dirty="0"/>
                        <a:t>의 메모를 스마트폰으로 전송하기 위해 전송버튼을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'Hello world!'</a:t>
                      </a:r>
                      <a:r>
                        <a:rPr lang="ko-KR" altLang="en-US" sz="1400" dirty="0"/>
                        <a:t>라고 적힌 메모의 전송버튼을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06659"/>
                  </a:ext>
                </a:extLst>
              </a:tr>
              <a:tr h="33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</a:t>
                      </a:r>
                      <a:r>
                        <a:rPr lang="en-US" altLang="ko-KR" sz="1400" dirty="0"/>
                        <a:t>PC </a:t>
                      </a:r>
                      <a:r>
                        <a:rPr lang="ko-KR" altLang="en-US" sz="1400" dirty="0"/>
                        <a:t>혹은 스마트폰 메모를 작성하기 위하여 메모 추가버튼을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메모추가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버튼을 눌러  </a:t>
                      </a:r>
                      <a:r>
                        <a:rPr lang="en-US" altLang="ko-KR" sz="1400" dirty="0"/>
                        <a:t>'Hallo world!'</a:t>
                      </a:r>
                      <a:r>
                        <a:rPr lang="ko-KR" altLang="en-US" sz="1400" dirty="0"/>
                        <a:t>를 작성한다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69705"/>
                  </a:ext>
                </a:extLst>
              </a:tr>
              <a:tr h="43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69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</a:t>
                      </a:r>
                      <a:r>
                        <a:rPr lang="en-US" altLang="ko-KR" sz="1400" dirty="0"/>
                        <a:t>PC </a:t>
                      </a:r>
                      <a:r>
                        <a:rPr lang="ko-KR" altLang="en-US" sz="1400" dirty="0"/>
                        <a:t>혹은 스마트폰 메모를 수정하기 위하여 메모를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'Hallo world!'</a:t>
                      </a:r>
                      <a:r>
                        <a:rPr lang="ko-KR" altLang="en-US" sz="1400" dirty="0"/>
                        <a:t>를 클릭하여 메모를 </a:t>
                      </a:r>
                      <a:r>
                        <a:rPr lang="en-US" altLang="ko-KR" sz="1400" dirty="0"/>
                        <a:t>'Hello world!'</a:t>
                      </a:r>
                      <a:r>
                        <a:rPr lang="ko-KR" altLang="en-US" sz="1400" dirty="0"/>
                        <a:t>로 수정한다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909031"/>
                  </a:ext>
                </a:extLst>
              </a:tr>
              <a:tr h="59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메모를 삭제하기 위하여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버튼을 클릭한다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</a:t>
                      </a:r>
                      <a:r>
                        <a:rPr lang="en-US" altLang="ko-KR" sz="1400" dirty="0"/>
                        <a:t>PC </a:t>
                      </a:r>
                      <a:r>
                        <a:rPr lang="ko-KR" altLang="en-US" sz="1400" dirty="0"/>
                        <a:t>메모 혹은 스마트폰 메모를 삭제하기위해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버튼을 클릭한다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499235"/>
                  </a:ext>
                </a:extLst>
              </a:tr>
              <a:tr h="371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사용자로서 다수의 메모 관리를 위해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메모리스트를 확인한다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도훈이가 다수의 메모를 스마트폰으로 확인한다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832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B93427-5BCF-4989-B56A-BC861EDDD039}"/>
              </a:ext>
            </a:extLst>
          </p:cNvPr>
          <p:cNvSpPr txBox="1"/>
          <p:nvPr/>
        </p:nvSpPr>
        <p:spPr>
          <a:xfrm>
            <a:off x="395536" y="98208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BackLog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 &amp; User Story</a:t>
            </a:r>
          </a:p>
          <a:p>
            <a:pPr>
              <a:lnSpc>
                <a:spcPts val="16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272890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0CE367-CDED-41E6-8021-E8A9DD57F2F4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07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Diagram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65C64-5428-4EB9-A4C0-D62E47BF6C71}"/>
              </a:ext>
            </a:extLst>
          </p:cNvPr>
          <p:cNvSpPr txBox="1"/>
          <p:nvPr/>
        </p:nvSpPr>
        <p:spPr>
          <a:xfrm>
            <a:off x="395536" y="1172909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요구사항 명세서 작성의 기반을 다진다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.</a:t>
            </a:r>
          </a:p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-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사용자의 관점에서 시스템의 서비스 혹은 기능 및 그와 관련된 외부요소를 보여줌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6F56F3D-857B-4934-A956-69A439504284}"/>
              </a:ext>
            </a:extLst>
          </p:cNvPr>
          <p:cNvGrpSpPr/>
          <p:nvPr/>
        </p:nvGrpSpPr>
        <p:grpSpPr>
          <a:xfrm>
            <a:off x="512878" y="2212019"/>
            <a:ext cx="8118242" cy="4179129"/>
            <a:chOff x="512878" y="2212015"/>
            <a:chExt cx="8118242" cy="417912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6C9CEE-5D28-4D2C-890F-34EB3BC3E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4322" y="3641792"/>
              <a:ext cx="1950074" cy="1950074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3F7BC7-3FDA-456E-9427-75F1485C5ABD}"/>
                </a:ext>
              </a:extLst>
            </p:cNvPr>
            <p:cNvSpPr/>
            <p:nvPr/>
          </p:nvSpPr>
          <p:spPr>
            <a:xfrm>
              <a:off x="899592" y="2985621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작성한다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09ED601-FC50-4B88-BE3F-F161144B7DF1}"/>
                </a:ext>
              </a:extLst>
            </p:cNvPr>
            <p:cNvSpPr/>
            <p:nvPr/>
          </p:nvSpPr>
          <p:spPr>
            <a:xfrm>
              <a:off x="512878" y="2744647"/>
              <a:ext cx="2758728" cy="3646497"/>
            </a:xfrm>
            <a:prstGeom prst="roundRect">
              <a:avLst/>
            </a:prstGeom>
            <a:noFill/>
            <a:ln w="28575">
              <a:solidFill>
                <a:srgbClr val="1D6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C49EB4-A513-4FF6-8E08-48EEA5FFBDFE}"/>
                </a:ext>
              </a:extLst>
            </p:cNvPr>
            <p:cNvSpPr/>
            <p:nvPr/>
          </p:nvSpPr>
          <p:spPr>
            <a:xfrm>
              <a:off x="5872392" y="2744647"/>
              <a:ext cx="2758728" cy="3646497"/>
            </a:xfrm>
            <a:prstGeom prst="roundRect">
              <a:avLst/>
            </a:prstGeom>
            <a:noFill/>
            <a:ln w="28575">
              <a:solidFill>
                <a:srgbClr val="1D6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573035-2EE2-40B5-BB52-3C2BE695105B}"/>
                </a:ext>
              </a:extLst>
            </p:cNvPr>
            <p:cNvSpPr txBox="1"/>
            <p:nvPr/>
          </p:nvSpPr>
          <p:spPr>
            <a:xfrm>
              <a:off x="512878" y="2212015"/>
              <a:ext cx="275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PC</a:t>
              </a:r>
              <a:r>
                <a:rPr lang="ko-KR" altLang="en-US" b="1" dirty="0"/>
                <a:t> 시스템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729A43-71EB-470C-94E7-B4A978E1C54C}"/>
                </a:ext>
              </a:extLst>
            </p:cNvPr>
            <p:cNvSpPr txBox="1"/>
            <p:nvPr/>
          </p:nvSpPr>
          <p:spPr>
            <a:xfrm>
              <a:off x="5856932" y="2230775"/>
              <a:ext cx="275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스마트폰 </a:t>
              </a:r>
              <a:r>
                <a:rPr lang="en-US" altLang="ko-KR" b="1" dirty="0"/>
                <a:t>App</a:t>
              </a:r>
              <a:endParaRPr lang="ko-KR" altLang="en-US" b="1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E2F134A-2F15-452E-9831-5D1A3AB671AC}"/>
                </a:ext>
              </a:extLst>
            </p:cNvPr>
            <p:cNvSpPr/>
            <p:nvPr/>
          </p:nvSpPr>
          <p:spPr>
            <a:xfrm>
              <a:off x="899592" y="3846410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수정한다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0C1DB74-7182-4DFA-A5A4-E9DA76D0007C}"/>
                </a:ext>
              </a:extLst>
            </p:cNvPr>
            <p:cNvSpPr/>
            <p:nvPr/>
          </p:nvSpPr>
          <p:spPr>
            <a:xfrm>
              <a:off x="899592" y="4707199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삭제한다</a:t>
              </a:r>
              <a:endParaRPr lang="ko-KR" altLang="en-US" sz="12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CC823A7-88AE-4117-A337-1965C71E952C}"/>
                </a:ext>
              </a:extLst>
            </p:cNvPr>
            <p:cNvSpPr/>
            <p:nvPr/>
          </p:nvSpPr>
          <p:spPr>
            <a:xfrm>
              <a:off x="899592" y="5567988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전송한다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832BE9-77E9-4137-946A-CC89DF9B4776}"/>
                </a:ext>
              </a:extLst>
            </p:cNvPr>
            <p:cNvSpPr/>
            <p:nvPr/>
          </p:nvSpPr>
          <p:spPr>
            <a:xfrm>
              <a:off x="6264188" y="2985621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작성한다</a:t>
              </a: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A7D5A45-2AC5-45A4-A536-06C36A6217A5}"/>
                </a:ext>
              </a:extLst>
            </p:cNvPr>
            <p:cNvSpPr/>
            <p:nvPr/>
          </p:nvSpPr>
          <p:spPr>
            <a:xfrm>
              <a:off x="6264188" y="3846410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수정한다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E58AAE2-E7EF-4C9A-ACEF-4BA37236367F}"/>
                </a:ext>
              </a:extLst>
            </p:cNvPr>
            <p:cNvSpPr/>
            <p:nvPr/>
          </p:nvSpPr>
          <p:spPr>
            <a:xfrm>
              <a:off x="6264188" y="4707199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메모를 삭제한다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96B5D81-2936-43BD-BCAA-62D541824B6B}"/>
                </a:ext>
              </a:extLst>
            </p:cNvPr>
            <p:cNvSpPr/>
            <p:nvPr/>
          </p:nvSpPr>
          <p:spPr>
            <a:xfrm>
              <a:off x="6264188" y="5567988"/>
              <a:ext cx="1944216" cy="59222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전송 된 메모를 확인한다</a:t>
              </a:r>
              <a:r>
                <a:rPr lang="en-US" altLang="ko-KR" sz="12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2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76D43C6-6358-4E20-A0C6-FCFDB9EBBA43}"/>
                </a:ext>
              </a:extLst>
            </p:cNvPr>
            <p:cNvCxnSpPr>
              <a:stCxn id="16" idx="1"/>
              <a:endCxn id="17" idx="6"/>
            </p:cNvCxnSpPr>
            <p:nvPr/>
          </p:nvCxnSpPr>
          <p:spPr>
            <a:xfrm flipH="1" flipV="1">
              <a:off x="2843808" y="3281734"/>
              <a:ext cx="750514" cy="1335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267AFFB-3BB0-43CF-A85C-1EF86473DA19}"/>
                </a:ext>
              </a:extLst>
            </p:cNvPr>
            <p:cNvCxnSpPr>
              <a:stCxn id="16" idx="1"/>
              <a:endCxn id="45" idx="6"/>
            </p:cNvCxnSpPr>
            <p:nvPr/>
          </p:nvCxnSpPr>
          <p:spPr>
            <a:xfrm flipH="1" flipV="1">
              <a:off x="2843808" y="4142523"/>
              <a:ext cx="750514" cy="474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F6B4A0C-CA42-4A66-8CB8-B26455860C6A}"/>
                </a:ext>
              </a:extLst>
            </p:cNvPr>
            <p:cNvCxnSpPr>
              <a:stCxn id="16" idx="1"/>
              <a:endCxn id="46" idx="6"/>
            </p:cNvCxnSpPr>
            <p:nvPr/>
          </p:nvCxnSpPr>
          <p:spPr>
            <a:xfrm flipH="1">
              <a:off x="2843808" y="4616829"/>
              <a:ext cx="750514" cy="3864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2A71798-BF69-4F53-AB86-DBACBA3CA3C7}"/>
                </a:ext>
              </a:extLst>
            </p:cNvPr>
            <p:cNvCxnSpPr>
              <a:cxnSpLocks/>
              <a:stCxn id="16" idx="1"/>
              <a:endCxn id="47" idx="6"/>
            </p:cNvCxnSpPr>
            <p:nvPr/>
          </p:nvCxnSpPr>
          <p:spPr>
            <a:xfrm flipH="1">
              <a:off x="2843808" y="4616829"/>
              <a:ext cx="750514" cy="1247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F8E21AD-FEC6-4CCC-A60E-B0F83D2ED58A}"/>
                </a:ext>
              </a:extLst>
            </p:cNvPr>
            <p:cNvCxnSpPr>
              <a:stCxn id="16" idx="3"/>
              <a:endCxn id="48" idx="2"/>
            </p:cNvCxnSpPr>
            <p:nvPr/>
          </p:nvCxnSpPr>
          <p:spPr>
            <a:xfrm flipV="1">
              <a:off x="5544396" y="3281734"/>
              <a:ext cx="719792" cy="1335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33DD490-04EF-4EA8-AA23-9F830AE0E3A4}"/>
                </a:ext>
              </a:extLst>
            </p:cNvPr>
            <p:cNvCxnSpPr>
              <a:stCxn id="16" idx="3"/>
              <a:endCxn id="49" idx="2"/>
            </p:cNvCxnSpPr>
            <p:nvPr/>
          </p:nvCxnSpPr>
          <p:spPr>
            <a:xfrm flipV="1">
              <a:off x="5544396" y="4142523"/>
              <a:ext cx="719792" cy="4743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021EE6C-7A33-4163-99A1-0A28C30DC28B}"/>
                </a:ext>
              </a:extLst>
            </p:cNvPr>
            <p:cNvCxnSpPr>
              <a:stCxn id="16" idx="3"/>
              <a:endCxn id="50" idx="2"/>
            </p:cNvCxnSpPr>
            <p:nvPr/>
          </p:nvCxnSpPr>
          <p:spPr>
            <a:xfrm>
              <a:off x="5544396" y="4616829"/>
              <a:ext cx="719792" cy="3864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A0B230C-452D-4062-902C-C3113556F3C7}"/>
                </a:ext>
              </a:extLst>
            </p:cNvPr>
            <p:cNvCxnSpPr>
              <a:stCxn id="16" idx="3"/>
              <a:endCxn id="51" idx="2"/>
            </p:cNvCxnSpPr>
            <p:nvPr/>
          </p:nvCxnSpPr>
          <p:spPr>
            <a:xfrm>
              <a:off x="5544396" y="4616829"/>
              <a:ext cx="719792" cy="12472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24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04300-D4F0-4E88-983E-2E11085D4586}"/>
              </a:ext>
            </a:extLst>
          </p:cNvPr>
          <p:cNvSpPr txBox="1"/>
          <p:nvPr/>
        </p:nvSpPr>
        <p:spPr>
          <a:xfrm>
            <a:off x="395536" y="1779754"/>
            <a:ext cx="8280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유스케이스</a:t>
            </a:r>
            <a:r>
              <a:rPr lang="ko-KR" altLang="ko-KR" sz="1400" b="1" dirty="0"/>
              <a:t> 명</a:t>
            </a:r>
            <a:r>
              <a:rPr lang="en-US" altLang="ko-KR" sz="1400" dirty="0"/>
              <a:t> : </a:t>
            </a:r>
            <a:r>
              <a:rPr lang="ko-KR" altLang="ko-KR" sz="1400" dirty="0"/>
              <a:t>메모를 전송한다</a:t>
            </a:r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액터</a:t>
            </a:r>
            <a:r>
              <a:rPr lang="ko-KR" altLang="ko-KR" sz="1400" b="1" dirty="0"/>
              <a:t> 명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</a:t>
            </a:r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유스케이스</a:t>
            </a:r>
            <a:r>
              <a:rPr lang="ko-KR" altLang="ko-KR" sz="1400" b="1" dirty="0"/>
              <a:t> 개요 및 설명</a:t>
            </a:r>
            <a:r>
              <a:rPr lang="en-US" altLang="ko-KR" sz="1400" dirty="0"/>
              <a:t> : </a:t>
            </a:r>
            <a:r>
              <a:rPr lang="ko-KR" altLang="ko-KR" sz="1400" dirty="0"/>
              <a:t>사용자는 원하는 메모를 </a:t>
            </a:r>
            <a:r>
              <a:rPr lang="en-US" altLang="ko-KR" sz="1400" dirty="0"/>
              <a:t>PC</a:t>
            </a:r>
            <a:r>
              <a:rPr lang="ko-KR" altLang="ko-KR" sz="1400" dirty="0"/>
              <a:t>에서 스마트폰으로 전송한다</a:t>
            </a:r>
            <a:br>
              <a:rPr lang="en-US" altLang="ko-KR" sz="1400" dirty="0"/>
            </a:b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사전 조건</a:t>
            </a:r>
            <a:r>
              <a:rPr lang="en-US" altLang="ko-KR" sz="1400" b="1" dirty="0"/>
              <a:t> </a:t>
            </a:r>
            <a:r>
              <a:rPr lang="en-US" altLang="ko-KR" sz="1400" dirty="0"/>
              <a:t>: 1. PC </a:t>
            </a:r>
            <a:r>
              <a:rPr lang="ko-KR" altLang="ko-KR" sz="1400" dirty="0"/>
              <a:t>시스템과 스마트폰이 소켓으로 </a:t>
            </a:r>
            <a:r>
              <a:rPr lang="ko-KR" altLang="ko-KR" sz="1400" dirty="0" err="1"/>
              <a:t>연결되어있다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000" dirty="0"/>
              <a:t> </a:t>
            </a:r>
            <a:r>
              <a:rPr lang="en-US" altLang="ko-KR" sz="1400" dirty="0"/>
              <a:t> </a:t>
            </a:r>
            <a:r>
              <a:rPr lang="en-US" altLang="ko-KR" sz="700" dirty="0"/>
              <a:t> </a:t>
            </a:r>
            <a:r>
              <a:rPr lang="en-US" altLang="ko-KR" sz="1400" dirty="0"/>
              <a:t>     </a:t>
            </a:r>
            <a:r>
              <a:rPr lang="en-US" altLang="ko-KR" sz="900" dirty="0"/>
              <a:t> </a:t>
            </a:r>
            <a:r>
              <a:rPr lang="en-US" altLang="ko-KR" sz="1400" dirty="0"/>
              <a:t>  2. PC </a:t>
            </a:r>
            <a:r>
              <a:rPr lang="ko-KR" altLang="ko-KR" sz="1400" dirty="0"/>
              <a:t>시스템에 저장된 메모가 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000" dirty="0"/>
              <a:t> </a:t>
            </a:r>
            <a:r>
              <a:rPr lang="en-US" altLang="ko-KR" sz="1400" dirty="0"/>
              <a:t> </a:t>
            </a:r>
            <a:r>
              <a:rPr lang="en-US" altLang="ko-KR" sz="900" dirty="0"/>
              <a:t> </a:t>
            </a:r>
            <a:r>
              <a:rPr lang="en-US" altLang="ko-KR" sz="1400" dirty="0"/>
              <a:t>  </a:t>
            </a:r>
            <a:r>
              <a:rPr lang="en-US" altLang="ko-KR" sz="800" dirty="0"/>
              <a:t> </a:t>
            </a:r>
            <a:r>
              <a:rPr lang="en-US" altLang="ko-KR" sz="1400" dirty="0"/>
              <a:t>     3. App</a:t>
            </a:r>
            <a:r>
              <a:rPr lang="ko-KR" altLang="ko-KR" sz="1400" dirty="0"/>
              <a:t>이 실행되어 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  </a:t>
            </a:r>
            <a:r>
              <a:rPr lang="en-US" altLang="ko-KR" sz="300" dirty="0"/>
              <a:t> </a:t>
            </a:r>
            <a:r>
              <a:rPr lang="en-US" altLang="ko-KR" sz="1400" dirty="0"/>
              <a:t>    </a:t>
            </a:r>
            <a:r>
              <a:rPr lang="en-US" altLang="ko-KR" sz="1050" dirty="0"/>
              <a:t> </a:t>
            </a:r>
            <a:r>
              <a:rPr lang="en-US" altLang="ko-KR" sz="1400" dirty="0"/>
              <a:t>4. PC </a:t>
            </a:r>
            <a:r>
              <a:rPr lang="ko-KR" altLang="en-US" sz="1400" dirty="0"/>
              <a:t>시스템이 실행되어 있어야한다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</a:t>
            </a:r>
            <a:r>
              <a:rPr lang="en-US" altLang="ko-KR" sz="1000" dirty="0"/>
              <a:t>   </a:t>
            </a:r>
            <a:r>
              <a:rPr lang="en-US" altLang="ko-KR" sz="1400" dirty="0"/>
              <a:t> </a:t>
            </a:r>
            <a:r>
              <a:rPr lang="en-US" altLang="ko-KR" sz="1100" dirty="0"/>
              <a:t> </a:t>
            </a:r>
            <a:r>
              <a:rPr lang="en-US" altLang="ko-KR" sz="1400" dirty="0"/>
              <a:t>   5. </a:t>
            </a:r>
            <a:r>
              <a:rPr lang="ko-KR" altLang="ko-KR" sz="1400" dirty="0"/>
              <a:t>스마트폰에 </a:t>
            </a:r>
            <a:r>
              <a:rPr lang="en-US" altLang="ko-KR" sz="1400" dirty="0"/>
              <a:t>PC</a:t>
            </a:r>
            <a:r>
              <a:rPr lang="ko-KR" altLang="ko-KR" sz="1400" dirty="0"/>
              <a:t>의</a:t>
            </a:r>
            <a:r>
              <a:rPr lang="en-US" altLang="ko-KR" sz="1400" dirty="0"/>
              <a:t> IP</a:t>
            </a:r>
            <a:r>
              <a:rPr lang="ko-KR" altLang="ko-KR" sz="1400" dirty="0"/>
              <a:t>를 </a:t>
            </a:r>
            <a:r>
              <a:rPr lang="ko-KR" altLang="en-US" sz="1400" dirty="0"/>
              <a:t>값을 </a:t>
            </a:r>
            <a:r>
              <a:rPr lang="ko-KR" altLang="ko-KR" sz="1400" dirty="0"/>
              <a:t>주고 </a:t>
            </a:r>
            <a:r>
              <a:rPr lang="ko-KR" altLang="en-US" sz="1400" dirty="0"/>
              <a:t>그 </a:t>
            </a:r>
            <a:r>
              <a:rPr lang="ko-KR" altLang="ko-KR" sz="1400" dirty="0"/>
              <a:t>값이 </a:t>
            </a:r>
            <a:r>
              <a:rPr lang="ko-KR" altLang="ko-KR" sz="1400" dirty="0" err="1"/>
              <a:t>설정되어있다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작업 흐름</a:t>
            </a:r>
            <a:r>
              <a:rPr lang="en-US" altLang="ko-KR" sz="1400" dirty="0"/>
              <a:t> : </a:t>
            </a:r>
            <a:endParaRPr lang="ko-KR" altLang="ko-KR" sz="1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ko-KR" sz="1400" dirty="0"/>
              <a:t>정상 흐름</a:t>
            </a:r>
            <a:r>
              <a:rPr lang="en-US" altLang="ko-KR" sz="1400" dirty="0"/>
              <a:t> : 1. </a:t>
            </a:r>
            <a:r>
              <a:rPr lang="ko-KR" altLang="ko-KR" sz="1400" dirty="0"/>
              <a:t>사용자가 메모의 </a:t>
            </a:r>
            <a:r>
              <a:rPr lang="en-US" altLang="ko-KR" sz="1400" dirty="0"/>
              <a:t>“</a:t>
            </a:r>
            <a:r>
              <a:rPr lang="ko-KR" altLang="ko-KR" sz="1400" dirty="0"/>
              <a:t>전송</a:t>
            </a:r>
            <a:r>
              <a:rPr lang="en-US" altLang="ko-KR" sz="1400" dirty="0"/>
              <a:t>”</a:t>
            </a:r>
            <a:r>
              <a:rPr lang="ko-KR" altLang="ko-KR" sz="1400" dirty="0"/>
              <a:t>버튼을 누른다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      	    </a:t>
            </a:r>
            <a:r>
              <a:rPr lang="en-US" altLang="ko-KR" sz="500" dirty="0"/>
              <a:t>   </a:t>
            </a:r>
            <a:r>
              <a:rPr lang="en-US" altLang="ko-KR" sz="1400" dirty="0"/>
              <a:t>2. </a:t>
            </a:r>
            <a:r>
              <a:rPr lang="ko-KR" altLang="ko-KR" sz="1400" dirty="0"/>
              <a:t>시스템이 스마트폰으로 메모를 전송한다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                      </a:t>
            </a:r>
            <a:r>
              <a:rPr lang="en-US" altLang="ko-KR" sz="1100" dirty="0"/>
              <a:t> </a:t>
            </a:r>
            <a:r>
              <a:rPr lang="en-US" altLang="ko-KR" sz="1400" dirty="0"/>
              <a:t>      </a:t>
            </a:r>
            <a:r>
              <a:rPr lang="en-US" altLang="ko-KR" sz="1200" dirty="0"/>
              <a:t>  </a:t>
            </a:r>
            <a:r>
              <a:rPr lang="en-US" altLang="ko-KR" sz="1400" dirty="0"/>
              <a:t>3. </a:t>
            </a:r>
            <a:r>
              <a:rPr lang="ko-KR" altLang="ko-KR" sz="1400" dirty="0"/>
              <a:t>사용자가 </a:t>
            </a:r>
            <a:r>
              <a:rPr lang="en-US" altLang="ko-KR" sz="1400" dirty="0"/>
              <a:t>PC</a:t>
            </a:r>
            <a:r>
              <a:rPr lang="ko-KR" altLang="ko-KR" sz="1400" dirty="0"/>
              <a:t>에서 전송완료창을 확인한다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     4. </a:t>
            </a:r>
            <a:r>
              <a:rPr lang="ko-KR" altLang="ko-KR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전송받은</a:t>
            </a:r>
            <a:r>
              <a:rPr lang="ko-KR" altLang="ko-KR" sz="1400" dirty="0"/>
              <a:t> 메모를 확인한다</a:t>
            </a:r>
            <a:r>
              <a:rPr lang="en-US" altLang="ko-KR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ko-KR" sz="1400" dirty="0"/>
              <a:t>예외 흐름</a:t>
            </a:r>
            <a:r>
              <a:rPr lang="en-US" altLang="ko-KR" sz="1400" dirty="0"/>
              <a:t> : </a:t>
            </a:r>
            <a:r>
              <a:rPr lang="ko-KR" altLang="ko-KR" sz="1400" dirty="0"/>
              <a:t>정상흐름</a:t>
            </a:r>
            <a:r>
              <a:rPr lang="en-US" altLang="ko-KR" sz="1400" dirty="0"/>
              <a:t> 2</a:t>
            </a:r>
            <a:r>
              <a:rPr lang="ko-KR" altLang="ko-KR" sz="1400" dirty="0"/>
              <a:t>에서 전송도중 네트워크 연결이 불안정해 전송에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	    	     </a:t>
            </a:r>
            <a:r>
              <a:rPr lang="ko-KR" altLang="ko-KR" sz="1400" dirty="0"/>
              <a:t>실패하였을 경우</a:t>
            </a:r>
            <a:r>
              <a:rPr lang="en-US" altLang="ko-KR" sz="1400" dirty="0"/>
              <a:t>, “</a:t>
            </a:r>
            <a:r>
              <a:rPr lang="ko-KR" altLang="ko-KR" sz="1400" dirty="0"/>
              <a:t>전송실패</a:t>
            </a:r>
            <a:r>
              <a:rPr lang="en-US" altLang="ko-KR" sz="1400" dirty="0"/>
              <a:t>”</a:t>
            </a:r>
            <a:r>
              <a:rPr lang="ko-KR" altLang="ko-KR" sz="1400" dirty="0"/>
              <a:t>라는 메시지를 표시한다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/>
              <a:t>후행 조건</a:t>
            </a:r>
            <a:r>
              <a:rPr lang="en-US" altLang="ko-KR" sz="1400" dirty="0"/>
              <a:t> : </a:t>
            </a:r>
            <a:r>
              <a:rPr lang="ko-KR" altLang="ko-KR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전송받은</a:t>
            </a:r>
            <a:r>
              <a:rPr lang="ko-KR" altLang="ko-KR" sz="1400" dirty="0"/>
              <a:t> 메모를 확인한다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0BE45-FB5F-4A77-9FF1-B092618E98DC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08 </a:t>
            </a:r>
            <a:r>
              <a:rPr lang="en-US" altLang="ko-KR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시나리오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76C99-BD5D-42A5-8E05-B65B46B5AF90}"/>
              </a:ext>
            </a:extLst>
          </p:cNvPr>
          <p:cNvSpPr txBox="1"/>
          <p:nvPr/>
        </p:nvSpPr>
        <p:spPr>
          <a:xfrm>
            <a:off x="395536" y="1124744"/>
            <a:ext cx="756084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6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Usecase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Diagram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각각의 사용사례에 대해 외부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액터와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시스템 간의 상호작용 기술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285750" indent="-285750">
              <a:lnSpc>
                <a:spcPts val="1600"/>
              </a:lnSpc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액터와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시스템 간의 구체적인 상호작용에 대해 명시해줌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285750" indent="-285750">
              <a:lnSpc>
                <a:spcPts val="1600"/>
              </a:lnSpc>
              <a:buFontTx/>
              <a:buChar char="-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  <a:p>
            <a:pPr>
              <a:lnSpc>
                <a:spcPts val="16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9623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09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품질 속성 시나리오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211496-B0D5-486B-96D7-7524040E6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22878"/>
              </p:ext>
            </p:extLst>
          </p:nvPr>
        </p:nvGraphicFramePr>
        <p:xfrm>
          <a:off x="395536" y="2564904"/>
          <a:ext cx="8352930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499786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2445868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1712931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76886506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17495784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속성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속성 상세화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시나리오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D6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81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중요성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보호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스마트폰이 연결 되어있을 경우 다른 사용자의 접근이 허용되지 않음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0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기능 제공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스마트폰 어플이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wi-fi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연결 여부와 관계없이 메모장의 기능을 제공함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158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전송 속도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스마트폰으로 메모를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이내로 전송함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842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92873B-17AC-483D-A248-43F5406C9ACD}"/>
              </a:ext>
            </a:extLst>
          </p:cNvPr>
          <p:cNvSpPr txBox="1"/>
          <p:nvPr/>
        </p:nvSpPr>
        <p:spPr>
          <a:xfrm>
            <a:off x="395536" y="20132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QAW</a:t>
            </a:r>
            <a:r>
              <a:rPr lang="ko-KR" altLang="en-US" b="1" dirty="0"/>
              <a:t>를 이용한 속성 도출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B04F96-829B-4115-80F5-E27D556BD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72497"/>
              </p:ext>
            </p:extLst>
          </p:nvPr>
        </p:nvGraphicFramePr>
        <p:xfrm>
          <a:off x="395534" y="5725159"/>
          <a:ext cx="835293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79886577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2821623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37083979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21777195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3247593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전송 속도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스마트폰으로 메모를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이내로 전송함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95160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6A83515-3ACD-4B9F-B90A-C6D2653D6B64}"/>
              </a:ext>
            </a:extLst>
          </p:cNvPr>
          <p:cNvSpPr/>
          <p:nvPr/>
        </p:nvSpPr>
        <p:spPr>
          <a:xfrm>
            <a:off x="4572000" y="5038743"/>
            <a:ext cx="216024" cy="504056"/>
          </a:xfrm>
          <a:prstGeom prst="down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7071BD-3C80-4898-9E69-3FB57A2DC606}"/>
              </a:ext>
            </a:extLst>
          </p:cNvPr>
          <p:cNvSpPr/>
          <p:nvPr/>
        </p:nvSpPr>
        <p:spPr>
          <a:xfrm>
            <a:off x="4355976" y="5038743"/>
            <a:ext cx="216024" cy="504056"/>
          </a:xfrm>
          <a:prstGeom prst="downArrow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25D1-AEAE-4975-B52A-2B49D4006FF8}"/>
              </a:ext>
            </a:extLst>
          </p:cNvPr>
          <p:cNvSpPr txBox="1"/>
          <p:nvPr/>
        </p:nvSpPr>
        <p:spPr>
          <a:xfrm>
            <a:off x="4788024" y="517346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가장 높은 우선순위 도출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F5357E-E132-4944-B699-23336CDC7D4B}"/>
              </a:ext>
            </a:extLst>
          </p:cNvPr>
          <p:cNvSpPr txBox="1"/>
          <p:nvPr/>
        </p:nvSpPr>
        <p:spPr>
          <a:xfrm>
            <a:off x="395534" y="1172909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QAW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 : </a:t>
            </a:r>
          </a:p>
          <a:p>
            <a:pPr>
              <a:lnSpc>
                <a:spcPts val="16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품질 속성의 요구 사항을 도출하고 명시적으로 문서화 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1823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C272EA-4CB0-48DE-90B9-097BAEBA7F16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09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품질 속성 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E22B72-E08B-4951-8D97-B6D40D986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21042"/>
              </p:ext>
            </p:extLst>
          </p:nvPr>
        </p:nvGraphicFramePr>
        <p:xfrm>
          <a:off x="395536" y="2492896"/>
          <a:ext cx="8352928" cy="324809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09082">
                  <a:extLst>
                    <a:ext uri="{9D8B030D-6E8A-4147-A177-3AD203B41FA5}">
                      <a16:colId xmlns:a16="http://schemas.microsoft.com/office/drawing/2014/main" val="1074363534"/>
                    </a:ext>
                  </a:extLst>
                </a:gridCol>
                <a:gridCol w="7043846">
                  <a:extLst>
                    <a:ext uri="{9D8B030D-6E8A-4147-A177-3AD203B41FA5}">
                      <a16:colId xmlns:a16="http://schemas.microsoft.com/office/drawing/2014/main" val="2695845927"/>
                    </a:ext>
                  </a:extLst>
                </a:gridCol>
              </a:tblGrid>
              <a:tr h="67448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품질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시나리오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effectLst/>
                        </a:rPr>
                        <a:t>사용자는</a:t>
                      </a:r>
                      <a:r>
                        <a:rPr lang="en-US" sz="1800" b="0" kern="100" dirty="0">
                          <a:effectLst/>
                        </a:rPr>
                        <a:t> PC</a:t>
                      </a:r>
                      <a:r>
                        <a:rPr lang="ko-KR" sz="1800" b="0" kern="100" dirty="0">
                          <a:effectLst/>
                        </a:rPr>
                        <a:t>에서 시스템의 전송 버튼을 누른다</a:t>
                      </a:r>
                      <a:r>
                        <a:rPr lang="en-US" sz="1800" b="0" kern="100" dirty="0">
                          <a:effectLst/>
                        </a:rPr>
                        <a:t>.</a:t>
                      </a:r>
                      <a:endParaRPr lang="ko-KR" sz="1800" b="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effectLst/>
                        </a:rPr>
                        <a:t>메모의 전송은</a:t>
                      </a:r>
                      <a:r>
                        <a:rPr lang="en-US" sz="1800" b="0" kern="100" dirty="0">
                          <a:effectLst/>
                        </a:rPr>
                        <a:t> 5</a:t>
                      </a:r>
                      <a:r>
                        <a:rPr lang="ko-KR" sz="1800" b="0" kern="100" dirty="0">
                          <a:effectLst/>
                        </a:rPr>
                        <a:t>초 이내로 이루어 진다</a:t>
                      </a:r>
                      <a:r>
                        <a:rPr lang="en-US" sz="1800" b="0" kern="100" dirty="0">
                          <a:effectLst/>
                        </a:rPr>
                        <a:t>.</a:t>
                      </a:r>
                      <a:endParaRPr lang="ko-KR" sz="18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506391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환경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</a:t>
                      </a:r>
                      <a:r>
                        <a:rPr lang="ko-KR" sz="1800" kern="100" dirty="0">
                          <a:effectLst/>
                        </a:rPr>
                        <a:t>의 시스템에 작성된 메모가 있을 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5138265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소스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사용자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903499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자극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</a:t>
                      </a:r>
                      <a:r>
                        <a:rPr lang="ko-KR" sz="1800" kern="100" dirty="0">
                          <a:effectLst/>
                        </a:rPr>
                        <a:t>시스템의 전송 버튼을 누른다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9777325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대상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</a:t>
                      </a:r>
                      <a:r>
                        <a:rPr lang="ko-KR" sz="1800" kern="100" dirty="0">
                          <a:effectLst/>
                        </a:rPr>
                        <a:t>와 스마트폰의 시스템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137502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응답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</a:t>
                      </a:r>
                      <a:r>
                        <a:rPr lang="ko-KR" sz="1800" kern="100" dirty="0">
                          <a:effectLst/>
                        </a:rPr>
                        <a:t>시스템의 메모를 스마트폰 시스템으로 전송한다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7127953"/>
                  </a:ext>
                </a:extLst>
              </a:tr>
              <a:tr h="428936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응답 척도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</a:t>
                      </a:r>
                      <a:r>
                        <a:rPr lang="ko-KR" sz="1800" kern="100" dirty="0">
                          <a:effectLst/>
                        </a:rPr>
                        <a:t>시스템에서 스마트폰 시스템으로 메모를</a:t>
                      </a:r>
                      <a:r>
                        <a:rPr lang="en-US" sz="1800" kern="100" dirty="0">
                          <a:effectLst/>
                        </a:rPr>
                        <a:t> 5</a:t>
                      </a:r>
                      <a:r>
                        <a:rPr lang="ko-KR" sz="1800" kern="100" dirty="0">
                          <a:effectLst/>
                        </a:rPr>
                        <a:t>초 이내로 전송한다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7112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0562D7-8F6B-4C53-836E-0BB9F5CE9B3C}"/>
              </a:ext>
            </a:extLst>
          </p:cNvPr>
          <p:cNvSpPr txBox="1"/>
          <p:nvPr/>
        </p:nvSpPr>
        <p:spPr>
          <a:xfrm>
            <a:off x="395536" y="20132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품질 속성 시나리오 </a:t>
            </a:r>
            <a:r>
              <a:rPr lang="en-US" altLang="ko-KR" b="1" dirty="0"/>
              <a:t>: </a:t>
            </a:r>
            <a:r>
              <a:rPr lang="ko-KR" altLang="en-US" b="1" dirty="0"/>
              <a:t>성능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5D3B9-F1D8-4D66-8F82-AA0A0E1AC076}"/>
              </a:ext>
            </a:extLst>
          </p:cNvPr>
          <p:cNvSpPr txBox="1"/>
          <p:nvPr/>
        </p:nvSpPr>
        <p:spPr>
          <a:xfrm>
            <a:off x="395536" y="999591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품질 속성 시나리오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: </a:t>
            </a:r>
          </a:p>
          <a:p>
            <a:pPr>
              <a:lnSpc>
                <a:spcPts val="16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품질 속성을 도출했을 때 아키텍처에 바로 반영하기는 부족함으로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, </a:t>
            </a:r>
          </a:p>
          <a:p>
            <a:pPr>
              <a:lnSpc>
                <a:spcPts val="16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품질속성 시나리오 작성 및 각 속성마다 부연설명을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 pitchFamily="18" charset="-127"/>
              </a:rPr>
              <a:t>해줌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</p:spTree>
    <p:extLst>
      <p:ext uri="{BB962C8B-B14F-4D97-AF65-F5344CB8AC3E}">
        <p14:creationId xmlns:p14="http://schemas.microsoft.com/office/powerpoint/2010/main" val="21220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계획서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04300-D4F0-4E88-983E-2E11085D4586}"/>
              </a:ext>
            </a:extLst>
          </p:cNvPr>
          <p:cNvSpPr txBox="1"/>
          <p:nvPr/>
        </p:nvSpPr>
        <p:spPr>
          <a:xfrm>
            <a:off x="863080" y="2584962"/>
            <a:ext cx="82809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b="1" dirty="0" err="1"/>
              <a:t>유스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케이스 명</a:t>
            </a:r>
            <a:r>
              <a:rPr lang="en-US" altLang="ko-KR" sz="1400" dirty="0"/>
              <a:t> : </a:t>
            </a:r>
            <a:r>
              <a:rPr lang="ko-KR" altLang="en-US" sz="1400" dirty="0"/>
              <a:t>메모를 전송한다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조건 </a:t>
            </a:r>
            <a:r>
              <a:rPr lang="en-US" altLang="ko-KR" sz="1400" b="1" dirty="0"/>
              <a:t>1</a:t>
            </a:r>
            <a:r>
              <a:rPr lang="en-US" altLang="ko-KR" sz="1400" dirty="0"/>
              <a:t> : PC </a:t>
            </a:r>
            <a:r>
              <a:rPr lang="ko-KR" altLang="en-US" sz="1400" dirty="0"/>
              <a:t>시스템과 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의 메모장이 실행된 상태여야 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    </a:t>
            </a:r>
            <a:r>
              <a:rPr lang="en-US" altLang="ko-KR" sz="900" dirty="0"/>
              <a:t> </a:t>
            </a:r>
            <a:r>
              <a:rPr lang="ko-KR" altLang="en-US" sz="1400" b="1" dirty="0"/>
              <a:t>조건 </a:t>
            </a:r>
            <a:r>
              <a:rPr lang="en-US" altLang="ko-KR" sz="1400" b="1" dirty="0"/>
              <a:t>2 </a:t>
            </a:r>
            <a:r>
              <a:rPr lang="en-US" altLang="ko-KR" sz="1400" dirty="0"/>
              <a:t>: </a:t>
            </a:r>
            <a:r>
              <a:rPr lang="ko-KR" altLang="en-US" sz="1400" dirty="0"/>
              <a:t>‘</a:t>
            </a:r>
            <a:r>
              <a:rPr lang="en-US" altLang="ko-KR" sz="1400" dirty="0"/>
              <a:t>Hello’</a:t>
            </a:r>
            <a:r>
              <a:rPr lang="ko-KR" altLang="en-US" sz="1400" dirty="0"/>
              <a:t>라고 작성된 메모가 있어야한다</a:t>
            </a:r>
            <a:r>
              <a:rPr lang="en-US" altLang="ko-KR" sz="1400" dirty="0"/>
              <a:t>.</a:t>
            </a:r>
          </a:p>
          <a:p>
            <a:pPr lvl="0"/>
            <a:r>
              <a:rPr lang="ko-KR" altLang="en-US" sz="1400" b="1" dirty="0"/>
              <a:t>    </a:t>
            </a:r>
            <a:r>
              <a:rPr lang="ko-KR" altLang="en-US" sz="900" b="1" dirty="0"/>
              <a:t> </a:t>
            </a:r>
            <a:r>
              <a:rPr lang="ko-KR" altLang="en-US" sz="1400" b="1" dirty="0"/>
              <a:t>조건 </a:t>
            </a:r>
            <a:r>
              <a:rPr lang="en-US" altLang="ko-KR" sz="1400" b="1" dirty="0"/>
              <a:t>3</a:t>
            </a:r>
            <a:r>
              <a:rPr lang="en-US" altLang="ko-KR" sz="1400" dirty="0"/>
              <a:t> : </a:t>
            </a:r>
            <a:r>
              <a:rPr lang="ko-KR" altLang="en-US" sz="1400" dirty="0"/>
              <a:t>동일한 네트워크상에 있어야한다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입력 값</a:t>
            </a:r>
            <a:r>
              <a:rPr lang="en-US" altLang="ko-KR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PC</a:t>
            </a:r>
            <a:r>
              <a:rPr lang="ko-KR" altLang="en-US" sz="1400" dirty="0"/>
              <a:t>시스템 메모장의 </a:t>
            </a:r>
            <a:r>
              <a:rPr lang="en-US" altLang="ko-KR" sz="1400" dirty="0"/>
              <a:t>‘Hello’</a:t>
            </a:r>
            <a:r>
              <a:rPr lang="ko-KR" altLang="en-US" sz="1400" dirty="0"/>
              <a:t>메모 메뉴창에 있는 전송버튼을 누른다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기대출력 값 </a:t>
            </a:r>
            <a:r>
              <a:rPr lang="en-US" altLang="ko-KR" sz="1400" dirty="0"/>
              <a:t>: </a:t>
            </a:r>
            <a:r>
              <a:rPr lang="ko-KR" altLang="en-US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에 ‘</a:t>
            </a:r>
            <a:r>
              <a:rPr lang="en-US" altLang="ko-KR" sz="1400" dirty="0"/>
              <a:t>Hello’ </a:t>
            </a:r>
            <a:r>
              <a:rPr lang="ko-KR" altLang="en-US" sz="1400" dirty="0"/>
              <a:t>메모가 있어야한다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성공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실패의 판정되는 기준 </a:t>
            </a:r>
            <a:endParaRPr lang="en-US" altLang="ko-KR" sz="1400" dirty="0"/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성공 </a:t>
            </a:r>
            <a:r>
              <a:rPr lang="en-US" altLang="ko-KR" sz="1400" dirty="0"/>
              <a:t>: PC </a:t>
            </a:r>
            <a:r>
              <a:rPr lang="ko-KR" altLang="en-US" sz="1400" dirty="0"/>
              <a:t>시스템에 ‘전송완료’ 알림이 표시된다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          </a:t>
            </a:r>
            <a:r>
              <a:rPr lang="ko-KR" altLang="en-US" sz="1400" dirty="0"/>
              <a:t>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에서 ‘</a:t>
            </a:r>
            <a:r>
              <a:rPr lang="en-US" altLang="ko-KR" sz="1400" dirty="0"/>
              <a:t>Hello’</a:t>
            </a:r>
            <a:r>
              <a:rPr lang="ko-KR" altLang="en-US" sz="1400" dirty="0"/>
              <a:t>라는 메모를 확인한다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실패 </a:t>
            </a:r>
            <a:r>
              <a:rPr lang="en-US" altLang="ko-KR" sz="1400" dirty="0"/>
              <a:t>: PC </a:t>
            </a:r>
            <a:r>
              <a:rPr lang="ko-KR" altLang="en-US" sz="1400" dirty="0"/>
              <a:t>시스템에 ‘전송실패’ 알림이 표시된다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C89F-8B0B-47D6-82D8-5E5F17066364}"/>
              </a:ext>
            </a:extLst>
          </p:cNvPr>
          <p:cNvSpPr txBox="1"/>
          <p:nvPr/>
        </p:nvSpPr>
        <p:spPr>
          <a:xfrm>
            <a:off x="395536" y="2020892"/>
            <a:ext cx="605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 시스템의 </a:t>
            </a:r>
            <a:r>
              <a:rPr lang="ko-KR" altLang="en-US" sz="2400" b="1" u="sng" dirty="0" err="1"/>
              <a:t>유스</a:t>
            </a:r>
            <a:r>
              <a:rPr lang="ko-KR" altLang="en-US" sz="2400" b="1" u="sng" dirty="0"/>
              <a:t> 케이스</a:t>
            </a:r>
            <a:r>
              <a:rPr lang="ko-KR" altLang="en-US" sz="2400" b="1" dirty="0"/>
              <a:t>에 대한 시험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74B3F-A18C-410D-A1BA-A4DFF3C9834F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</p:spTree>
    <p:extLst>
      <p:ext uri="{BB962C8B-B14F-4D97-AF65-F5344CB8AC3E}">
        <p14:creationId xmlns:p14="http://schemas.microsoft.com/office/powerpoint/2010/main" val="2476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결과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74B3F-A18C-410D-A1BA-A4DFF3C9834F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8F41A-1A7A-4C8B-B189-A94CFC4B830B}"/>
              </a:ext>
            </a:extLst>
          </p:cNvPr>
          <p:cNvSpPr/>
          <p:nvPr/>
        </p:nvSpPr>
        <p:spPr>
          <a:xfrm>
            <a:off x="395536" y="2005363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기대출력 값 </a:t>
            </a:r>
            <a:r>
              <a:rPr lang="en-US" altLang="ko-KR" dirty="0"/>
              <a:t>: </a:t>
            </a:r>
            <a:r>
              <a:rPr lang="ko-KR" altLang="en-US" dirty="0"/>
              <a:t>스마트폰 </a:t>
            </a:r>
            <a:r>
              <a:rPr lang="en-US" altLang="ko-KR" dirty="0"/>
              <a:t>App</a:t>
            </a:r>
            <a:r>
              <a:rPr lang="ko-KR" altLang="en-US" dirty="0"/>
              <a:t>에 ‘</a:t>
            </a:r>
            <a:r>
              <a:rPr lang="en-US" altLang="ko-KR" dirty="0"/>
              <a:t>Hello’ </a:t>
            </a:r>
            <a:r>
              <a:rPr lang="ko-KR" altLang="en-US" dirty="0"/>
              <a:t>메모가 있어야한다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6385AD-D27F-40B1-9DD0-D135DB3EB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8" y="2738048"/>
            <a:ext cx="2101313" cy="3490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B980FA-AA63-4BE9-ACD3-A1C2CF619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37" y="2703094"/>
            <a:ext cx="2102207" cy="3492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AFE7B4-8183-422D-8F37-9E4A2A0C2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5628" r="13897" b="8356"/>
          <a:stretch/>
        </p:blipFill>
        <p:spPr>
          <a:xfrm>
            <a:off x="467544" y="3028922"/>
            <a:ext cx="2657304" cy="2665363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39BBAD6-36A3-4C86-8D36-9CECBD232454}"/>
              </a:ext>
            </a:extLst>
          </p:cNvPr>
          <p:cNvSpPr/>
          <p:nvPr/>
        </p:nvSpPr>
        <p:spPr>
          <a:xfrm>
            <a:off x="3188003" y="4145579"/>
            <a:ext cx="284665" cy="432048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823C630-161B-47D2-BCFC-98BEF848299D}"/>
              </a:ext>
            </a:extLst>
          </p:cNvPr>
          <p:cNvSpPr/>
          <p:nvPr/>
        </p:nvSpPr>
        <p:spPr>
          <a:xfrm>
            <a:off x="5916224" y="4145579"/>
            <a:ext cx="284665" cy="432048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187675-13AE-433F-87BF-88507231A821}"/>
              </a:ext>
            </a:extLst>
          </p:cNvPr>
          <p:cNvSpPr/>
          <p:nvPr/>
        </p:nvSpPr>
        <p:spPr>
          <a:xfrm>
            <a:off x="2274365" y="3037205"/>
            <a:ext cx="369332" cy="369332"/>
          </a:xfrm>
          <a:prstGeom prst="ellipse">
            <a:avLst/>
          </a:prstGeom>
          <a:noFill/>
          <a:ln w="57150">
            <a:solidFill>
              <a:srgbClr val="1D62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751494E-03D5-46C7-B6F8-F509672FDA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84984"/>
            <a:ext cx="360040" cy="4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3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계획서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22433C-16AE-4382-A038-DBAFDCD2FECB}"/>
              </a:ext>
            </a:extLst>
          </p:cNvPr>
          <p:cNvSpPr txBox="1"/>
          <p:nvPr/>
        </p:nvSpPr>
        <p:spPr>
          <a:xfrm>
            <a:off x="863080" y="2584966"/>
            <a:ext cx="78133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품질 시나리오 </a:t>
            </a:r>
            <a:r>
              <a:rPr lang="en-US" altLang="ko-KR" sz="1400" dirty="0"/>
              <a:t>: PC</a:t>
            </a:r>
            <a:r>
              <a:rPr lang="ko-KR" altLang="en-US" sz="1400" dirty="0"/>
              <a:t>에서 스마트폰에 데이터를 </a:t>
            </a:r>
            <a:r>
              <a:rPr lang="en-US" altLang="ko-KR" sz="1400" dirty="0"/>
              <a:t>5</a:t>
            </a:r>
            <a:r>
              <a:rPr lang="ko-KR" altLang="en-US" sz="1400" dirty="0"/>
              <a:t>초 내로 전송함 </a:t>
            </a:r>
            <a:r>
              <a:rPr lang="en-US" altLang="ko-KR" sz="1400" dirty="0"/>
              <a:t>(</a:t>
            </a:r>
            <a:r>
              <a:rPr lang="ko-KR" altLang="en-US" sz="1400" dirty="0"/>
              <a:t>성능</a:t>
            </a:r>
            <a:r>
              <a:rPr lang="en-US" altLang="ko-KR" sz="1400" dirty="0"/>
              <a:t>)</a:t>
            </a:r>
          </a:p>
          <a:p>
            <a:pPr lvl="0"/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시험 시 시스템의 조건</a:t>
            </a:r>
            <a:r>
              <a:rPr lang="en-US" altLang="ko-KR" sz="1400" dirty="0"/>
              <a:t> :</a:t>
            </a:r>
          </a:p>
          <a:p>
            <a:pPr lvl="0"/>
            <a:r>
              <a:rPr lang="en-US" altLang="ko-KR" sz="1400" dirty="0"/>
              <a:t>	- PC </a:t>
            </a:r>
            <a:r>
              <a:rPr lang="ko-KR" altLang="en-US" sz="1400" dirty="0"/>
              <a:t>시스템과 스마트폰 </a:t>
            </a:r>
            <a:r>
              <a:rPr lang="en-US" altLang="ko-KR" sz="1400" dirty="0"/>
              <a:t>App</a:t>
            </a:r>
            <a:r>
              <a:rPr lang="ko-KR" altLang="en-US" sz="1400" dirty="0"/>
              <a:t>이 실행 상태여야 한다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- PC</a:t>
            </a:r>
            <a:r>
              <a:rPr lang="ko-KR" altLang="en-US" sz="1400" dirty="0"/>
              <a:t>와 스마트폰이 동일한 네트워크상에 연결되어 있어야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'hello’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작성된 메모가 있어야한다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입력 값</a:t>
            </a:r>
            <a:r>
              <a:rPr lang="en-US" altLang="ko-KR" sz="1400" b="1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PC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‘Hello’</a:t>
            </a:r>
            <a:r>
              <a:rPr lang="ko-KR" altLang="en-US" sz="1400" dirty="0"/>
              <a:t>메모의 메뉴창에 있는 전송버튼을 누른다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기대출력 값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사용자의 </a:t>
            </a:r>
            <a:r>
              <a:rPr lang="en-US" altLang="ko-KR" sz="1400" dirty="0"/>
              <a:t>PC </a:t>
            </a:r>
            <a:r>
              <a:rPr lang="ko-KR" altLang="en-US" sz="1400" dirty="0"/>
              <a:t>메모 시스템에 ‘전송완료’ </a:t>
            </a:r>
            <a:r>
              <a:rPr lang="ko-KR" altLang="en-US" sz="1400" dirty="0" err="1"/>
              <a:t>알림창이</a:t>
            </a:r>
            <a:r>
              <a:rPr lang="ko-KR" altLang="en-US" sz="1400" dirty="0"/>
              <a:t> 뜬다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endParaRPr lang="ko-KR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성공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실패의 판정되는 기준 </a:t>
            </a:r>
            <a:endParaRPr lang="en-US" altLang="ko-KR" sz="1400" dirty="0"/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성공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스마트폰에서 </a:t>
            </a:r>
            <a:r>
              <a:rPr lang="en-US" altLang="ko-KR" sz="1400" dirty="0"/>
              <a:t>5</a:t>
            </a:r>
            <a:r>
              <a:rPr lang="ko-KR" altLang="en-US" sz="1400" dirty="0"/>
              <a:t>초 이내에 </a:t>
            </a:r>
            <a:r>
              <a:rPr lang="en-US" altLang="ko-KR" sz="1400" dirty="0"/>
              <a:t>'hello'</a:t>
            </a:r>
            <a:r>
              <a:rPr lang="ko-KR" altLang="en-US" sz="1400" dirty="0"/>
              <a:t>가 적힌 파일을 받는다</a:t>
            </a:r>
            <a:r>
              <a:rPr lang="en-US" altLang="ko-KR" sz="1400" dirty="0"/>
              <a:t>.</a:t>
            </a:r>
          </a:p>
          <a:p>
            <a:pPr lvl="0"/>
            <a:r>
              <a:rPr lang="en-US" altLang="ko-KR" sz="1400" dirty="0"/>
              <a:t>	- </a:t>
            </a:r>
            <a:r>
              <a:rPr lang="ko-KR" altLang="en-US" sz="1400" dirty="0"/>
              <a:t>실패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스마트폰에서 </a:t>
            </a:r>
            <a:r>
              <a:rPr lang="en-US" altLang="ko-KR" sz="1400" dirty="0"/>
              <a:t>5</a:t>
            </a:r>
            <a:r>
              <a:rPr lang="ko-KR" altLang="en-US" sz="1400" dirty="0"/>
              <a:t>초 이내에 </a:t>
            </a:r>
            <a:r>
              <a:rPr lang="en-US" altLang="ko-KR" sz="1400" dirty="0"/>
              <a:t>'hello'</a:t>
            </a:r>
            <a:r>
              <a:rPr lang="ko-KR" altLang="en-US" sz="1400" dirty="0"/>
              <a:t>가 적힌 파일을 받지 못한다</a:t>
            </a:r>
            <a:r>
              <a:rPr lang="en-US" altLang="ko-KR" sz="1400" dirty="0"/>
              <a:t>. 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B2D97-64E8-434F-AF8C-FC2B6EA2160E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5A518-3A78-4369-A105-8E5BD7F92021}"/>
              </a:ext>
            </a:extLst>
          </p:cNvPr>
          <p:cNvSpPr txBox="1"/>
          <p:nvPr/>
        </p:nvSpPr>
        <p:spPr>
          <a:xfrm>
            <a:off x="395536" y="202089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시스템의 </a:t>
            </a:r>
            <a:r>
              <a:rPr lang="ko-KR" altLang="en-US" sz="2400" b="1" u="sng" dirty="0"/>
              <a:t>품질 시나리오</a:t>
            </a:r>
            <a:r>
              <a:rPr lang="ko-KR" altLang="en-US" sz="2400" b="1" dirty="0"/>
              <a:t>에 대한 시험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37646-14AE-492A-9326-67A8E4C79C45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</p:spTree>
    <p:extLst>
      <p:ext uri="{BB962C8B-B14F-4D97-AF65-F5344CB8AC3E}">
        <p14:creationId xmlns:p14="http://schemas.microsoft.com/office/powerpoint/2010/main" val="11647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10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승인 시험 결과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B2D97-64E8-434F-AF8C-FC2B6EA2160E}"/>
              </a:ext>
            </a:extLst>
          </p:cNvPr>
          <p:cNvSpPr/>
          <p:nvPr/>
        </p:nvSpPr>
        <p:spPr>
          <a:xfrm>
            <a:off x="395536" y="1916832"/>
            <a:ext cx="8280920" cy="4479570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37646-14AE-492A-9326-67A8E4C79C45}"/>
              </a:ext>
            </a:extLst>
          </p:cNvPr>
          <p:cNvSpPr txBox="1"/>
          <p:nvPr/>
        </p:nvSpPr>
        <p:spPr>
          <a:xfrm>
            <a:off x="395536" y="113673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시스템을  사용자에게 인수하기 전에 사용자에 의해 실시되는 테스팅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요구사항 정의</a:t>
            </a:r>
            <a:r>
              <a:rPr lang="en-US" altLang="ko-KR" sz="1200" dirty="0"/>
              <a:t>(</a:t>
            </a:r>
            <a:r>
              <a:rPr lang="ko-KR" altLang="en-US" sz="1200" dirty="0"/>
              <a:t>및 분석</a:t>
            </a:r>
            <a:r>
              <a:rPr lang="en-US" altLang="ko-KR" sz="1200" dirty="0"/>
              <a:t>)</a:t>
            </a:r>
            <a:r>
              <a:rPr lang="ko-KR" altLang="en-US" sz="1200" dirty="0"/>
              <a:t>을 수행한 상태에서 수립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BAD429-A864-410D-98B0-D0DE4694AB50}"/>
              </a:ext>
            </a:extLst>
          </p:cNvPr>
          <p:cNvSpPr/>
          <p:nvPr/>
        </p:nvSpPr>
        <p:spPr>
          <a:xfrm>
            <a:off x="394115" y="198884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기대출력 값 </a:t>
            </a:r>
            <a:r>
              <a:rPr lang="en-US" altLang="ko-KR" dirty="0"/>
              <a:t>: </a:t>
            </a:r>
            <a:r>
              <a:rPr lang="ko-KR" altLang="en-US" dirty="0"/>
              <a:t>사용자의 </a:t>
            </a:r>
            <a:r>
              <a:rPr lang="en-US" altLang="ko-KR" dirty="0"/>
              <a:t>PC </a:t>
            </a:r>
            <a:r>
              <a:rPr lang="ko-KR" altLang="en-US" dirty="0"/>
              <a:t>메모 시스템에 ‘전송완료’ </a:t>
            </a:r>
            <a:r>
              <a:rPr lang="ko-KR" altLang="en-US" dirty="0" err="1"/>
              <a:t>알림창이</a:t>
            </a:r>
            <a:r>
              <a:rPr lang="ko-KR" altLang="en-US" dirty="0"/>
              <a:t>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3DE40C-B2D7-4175-98C3-7D8746C2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5" t="3675" r="9287" b="11434"/>
          <a:stretch/>
        </p:blipFill>
        <p:spPr>
          <a:xfrm>
            <a:off x="755576" y="2987704"/>
            <a:ext cx="3230997" cy="2762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A093E-0261-4AF3-ADD6-0CD194970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3189" r="8321" b="8498"/>
          <a:stretch/>
        </p:blipFill>
        <p:spPr>
          <a:xfrm>
            <a:off x="4932040" y="2997035"/>
            <a:ext cx="3230998" cy="2715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732562-A297-412E-B805-D144CA2BD8F7}"/>
              </a:ext>
            </a:extLst>
          </p:cNvPr>
          <p:cNvSpPr txBox="1"/>
          <p:nvPr/>
        </p:nvSpPr>
        <p:spPr>
          <a:xfrm>
            <a:off x="827584" y="2726094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- 5</a:t>
            </a:r>
            <a:r>
              <a:rPr lang="ko-KR" altLang="en-US" sz="1100" b="1" dirty="0"/>
              <a:t>초 이내 전송 성공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03697-E466-4867-B79D-269611DB4CCF}"/>
              </a:ext>
            </a:extLst>
          </p:cNvPr>
          <p:cNvSpPr txBox="1"/>
          <p:nvPr/>
        </p:nvSpPr>
        <p:spPr>
          <a:xfrm>
            <a:off x="4852120" y="2726094"/>
            <a:ext cx="3816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- 5</a:t>
            </a:r>
            <a:r>
              <a:rPr lang="ko-KR" altLang="en-US" sz="1100" b="1" dirty="0"/>
              <a:t>초 이내 전송 실패 시</a:t>
            </a:r>
          </a:p>
        </p:txBody>
      </p:sp>
    </p:spTree>
    <p:extLst>
      <p:ext uri="{BB962C8B-B14F-4D97-AF65-F5344CB8AC3E}">
        <p14:creationId xmlns:p14="http://schemas.microsoft.com/office/powerpoint/2010/main" val="233666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11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단위 테스팅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218F6D-8642-4ECE-9456-EC39CA8ACBFF}"/>
              </a:ext>
            </a:extLst>
          </p:cNvPr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6C120-0FB8-4DB8-82E5-FA9B3EB9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43582"/>
              </p:ext>
            </p:extLst>
          </p:nvPr>
        </p:nvGraphicFramePr>
        <p:xfrm>
          <a:off x="1259633" y="2227042"/>
          <a:ext cx="6624735" cy="147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675133096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15923873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60372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1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1</a:t>
                      </a:r>
                      <a:r>
                        <a:rPr lang="ko-KR" altLang="en-US" sz="1800" b="1" dirty="0" err="1"/>
                        <a:t>회차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87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2</a:t>
                      </a:r>
                      <a:r>
                        <a:rPr lang="ko-KR" altLang="en-US" sz="1800" b="1" dirty="0" err="1"/>
                        <a:t>회차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603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3</a:t>
                      </a:r>
                      <a:r>
                        <a:rPr lang="ko-KR" altLang="en-US" sz="1800" b="1" dirty="0" err="1"/>
                        <a:t>회차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473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5A0B480-89E1-4E17-8953-20B285391CBA}"/>
              </a:ext>
            </a:extLst>
          </p:cNvPr>
          <p:cNvGrpSpPr/>
          <p:nvPr/>
        </p:nvGrpSpPr>
        <p:grpSpPr>
          <a:xfrm>
            <a:off x="1259633" y="3830265"/>
            <a:ext cx="6840759" cy="1038895"/>
            <a:chOff x="1259632" y="5185282"/>
            <a:chExt cx="6840759" cy="10388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FE800F-ED98-407A-AA7D-AB7DE09F2F7E}"/>
                </a:ext>
              </a:extLst>
            </p:cNvPr>
            <p:cNvSpPr txBox="1"/>
            <p:nvPr/>
          </p:nvSpPr>
          <p:spPr>
            <a:xfrm>
              <a:off x="1475656" y="5577846"/>
              <a:ext cx="6624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스마트폰 </a:t>
              </a:r>
              <a:r>
                <a:rPr lang="en-US" altLang="ko-KR" dirty="0">
                  <a:sym typeface="Wingdings" panose="05000000000000000000" pitchFamily="2" charset="2"/>
                </a:rPr>
                <a:t>App - </a:t>
              </a:r>
              <a:r>
                <a:rPr lang="en-US" altLang="ko-KR" dirty="0" err="1">
                  <a:sym typeface="Wingdings" panose="05000000000000000000" pitchFamily="2" charset="2"/>
                </a:rPr>
                <a:t>Multi_Delete</a:t>
              </a:r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ko-KR" altLang="en-US" dirty="0">
                  <a:sym typeface="Wingdings" panose="05000000000000000000" pitchFamily="2" charset="2"/>
                </a:rPr>
                <a:t>멀티 삭제</a:t>
              </a:r>
              <a:r>
                <a:rPr lang="en-US" altLang="ko-KR" dirty="0">
                  <a:sym typeface="Wingdings" panose="05000000000000000000" pitchFamily="2" charset="2"/>
                </a:rPr>
                <a:t>),</a:t>
              </a:r>
            </a:p>
            <a:p>
              <a:r>
                <a:rPr lang="en-US" altLang="ko-KR" dirty="0">
                  <a:sym typeface="Wingdings" panose="05000000000000000000" pitchFamily="2" charset="2"/>
                </a:rPr>
                <a:t> PC </a:t>
              </a:r>
              <a:r>
                <a:rPr lang="ko-KR" altLang="en-US" dirty="0">
                  <a:sym typeface="Wingdings" panose="05000000000000000000" pitchFamily="2" charset="2"/>
                </a:rPr>
                <a:t>시스템 </a:t>
              </a:r>
              <a:r>
                <a:rPr lang="en-US" altLang="ko-KR" dirty="0">
                  <a:sym typeface="Wingdings" panose="05000000000000000000" pitchFamily="2" charset="2"/>
                </a:rPr>
                <a:t>-</a:t>
              </a:r>
              <a:r>
                <a:rPr lang="ko-KR" altLang="en-US" dirty="0">
                  <a:sym typeface="Wingdings" panose="05000000000000000000" pitchFamily="2" charset="2"/>
                </a:rPr>
                <a:t> </a:t>
              </a:r>
              <a:r>
                <a:rPr lang="en-US" altLang="ko-KR" dirty="0">
                  <a:sym typeface="Wingdings" panose="05000000000000000000" pitchFamily="2" charset="2"/>
                </a:rPr>
                <a:t>translation(</a:t>
              </a:r>
              <a:r>
                <a:rPr lang="ko-KR" altLang="en-US" dirty="0">
                  <a:sym typeface="Wingdings" panose="05000000000000000000" pitchFamily="2" charset="2"/>
                </a:rPr>
                <a:t>전송 실패</a:t>
              </a:r>
              <a:r>
                <a:rPr lang="en-US" altLang="ko-KR" dirty="0">
                  <a:sym typeface="Wingdings" panose="05000000000000000000" pitchFamily="2" charset="2"/>
                </a:rPr>
                <a:t>), translation(</a:t>
              </a:r>
              <a:r>
                <a:rPr lang="ko-KR" altLang="en-US" dirty="0">
                  <a:sym typeface="Wingdings" panose="05000000000000000000" pitchFamily="2" charset="2"/>
                </a:rPr>
                <a:t>파일 경로</a:t>
              </a:r>
              <a:r>
                <a:rPr lang="en-US" altLang="ko-KR" dirty="0">
                  <a:sym typeface="Wingdings" panose="05000000000000000000" pitchFamily="2" charset="2"/>
                </a:rPr>
                <a:t>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34C42-D1E5-45C2-934E-26498C2BD06A}"/>
                </a:ext>
              </a:extLst>
            </p:cNvPr>
            <p:cNvSpPr txBox="1"/>
            <p:nvPr/>
          </p:nvSpPr>
          <p:spPr>
            <a:xfrm>
              <a:off x="1259632" y="5185282"/>
              <a:ext cx="6624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1</a:t>
              </a:r>
              <a:r>
                <a:rPr lang="ko-KR" altLang="en-US" sz="2000" b="1" dirty="0" err="1"/>
                <a:t>회차</a:t>
              </a:r>
              <a:endParaRPr lang="ko-KR" altLang="en-US" sz="20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8E121C-C581-4B02-BC67-1994A4614400}"/>
              </a:ext>
            </a:extLst>
          </p:cNvPr>
          <p:cNvGrpSpPr/>
          <p:nvPr/>
        </p:nvGrpSpPr>
        <p:grpSpPr>
          <a:xfrm>
            <a:off x="1259632" y="5214112"/>
            <a:ext cx="6840760" cy="1046441"/>
            <a:chOff x="1259631" y="5115666"/>
            <a:chExt cx="6840760" cy="1046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0E8DCC-1846-4101-B2F9-22FD28FCD163}"/>
                </a:ext>
              </a:extLst>
            </p:cNvPr>
            <p:cNvSpPr txBox="1"/>
            <p:nvPr/>
          </p:nvSpPr>
          <p:spPr>
            <a:xfrm>
              <a:off x="1475656" y="5515776"/>
              <a:ext cx="6624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ym typeface="Wingdings" panose="05000000000000000000" pitchFamily="2" charset="2"/>
                </a:rPr>
                <a:t>스마트폰 </a:t>
              </a:r>
              <a:r>
                <a:rPr lang="en-US" altLang="ko-KR" dirty="0">
                  <a:sym typeface="Wingdings" panose="05000000000000000000" pitchFamily="2" charset="2"/>
                </a:rPr>
                <a:t>App - </a:t>
              </a:r>
              <a:r>
                <a:rPr lang="en-US" altLang="ko-KR" dirty="0" err="1">
                  <a:sym typeface="Wingdings" panose="05000000000000000000" pitchFamily="2" charset="2"/>
                </a:rPr>
                <a:t>Multi_Delete</a:t>
              </a:r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ko-KR" altLang="en-US" dirty="0">
                  <a:sym typeface="Wingdings" panose="05000000000000000000" pitchFamily="2" charset="2"/>
                </a:rPr>
                <a:t>멀티 삭제</a:t>
              </a:r>
              <a:r>
                <a:rPr lang="en-US" altLang="ko-KR" dirty="0">
                  <a:sym typeface="Wingdings" panose="05000000000000000000" pitchFamily="2" charset="2"/>
                </a:rPr>
                <a:t>),</a:t>
              </a:r>
            </a:p>
            <a:p>
              <a:r>
                <a:rPr lang="en-US" altLang="ko-KR" dirty="0">
                  <a:sym typeface="Wingdings" panose="05000000000000000000" pitchFamily="2" charset="2"/>
                </a:rPr>
                <a:t> PC </a:t>
              </a:r>
              <a:r>
                <a:rPr lang="ko-KR" altLang="en-US" dirty="0">
                  <a:sym typeface="Wingdings" panose="05000000000000000000" pitchFamily="2" charset="2"/>
                </a:rPr>
                <a:t>시스템 </a:t>
              </a:r>
              <a:r>
                <a:rPr lang="en-US" altLang="ko-KR" dirty="0">
                  <a:sym typeface="Wingdings" panose="05000000000000000000" pitchFamily="2" charset="2"/>
                </a:rPr>
                <a:t>-</a:t>
              </a:r>
              <a:r>
                <a:rPr lang="ko-KR" altLang="en-US" dirty="0">
                  <a:sym typeface="Wingdings" panose="05000000000000000000" pitchFamily="2" charset="2"/>
                </a:rPr>
                <a:t> </a:t>
              </a:r>
              <a:r>
                <a:rPr lang="en-US" altLang="ko-KR" dirty="0">
                  <a:sym typeface="Wingdings" panose="05000000000000000000" pitchFamily="2" charset="2"/>
                </a:rPr>
                <a:t>translation(</a:t>
              </a:r>
              <a:r>
                <a:rPr lang="ko-KR" altLang="en-US" dirty="0">
                  <a:sym typeface="Wingdings" panose="05000000000000000000" pitchFamily="2" charset="2"/>
                </a:rPr>
                <a:t>파일 경로</a:t>
              </a:r>
              <a:r>
                <a:rPr lang="en-US" altLang="ko-KR" dirty="0">
                  <a:sym typeface="Wingdings" panose="05000000000000000000" pitchFamily="2" charset="2"/>
                </a:rPr>
                <a:t>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A6C679-DE23-414E-82A5-BAA16D839533}"/>
                </a:ext>
              </a:extLst>
            </p:cNvPr>
            <p:cNvSpPr txBox="1"/>
            <p:nvPr/>
          </p:nvSpPr>
          <p:spPr>
            <a:xfrm>
              <a:off x="1259631" y="5115666"/>
              <a:ext cx="66247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2</a:t>
              </a:r>
              <a:r>
                <a:rPr lang="ko-KR" altLang="en-US" sz="2000" b="1" dirty="0" err="1"/>
                <a:t>회차</a:t>
              </a:r>
              <a:endParaRPr lang="ko-KR" altLang="en-US" sz="20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1403EB-E656-4288-97FF-5673C56FE233}"/>
              </a:ext>
            </a:extLst>
          </p:cNvPr>
          <p:cNvSpPr txBox="1"/>
          <p:nvPr/>
        </p:nvSpPr>
        <p:spPr>
          <a:xfrm>
            <a:off x="1259632" y="1838418"/>
            <a:ext cx="662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단위 테스팅 결과</a:t>
            </a:r>
          </a:p>
        </p:txBody>
      </p:sp>
    </p:spTree>
    <p:extLst>
      <p:ext uri="{BB962C8B-B14F-4D97-AF65-F5344CB8AC3E}">
        <p14:creationId xmlns:p14="http://schemas.microsoft.com/office/powerpoint/2010/main" val="11971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23528" y="491177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4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8AEDCB-D1F5-4BAA-9C98-6DC11087D9C2}"/>
              </a:ext>
            </a:extLst>
          </p:cNvPr>
          <p:cNvGrpSpPr/>
          <p:nvPr/>
        </p:nvGrpSpPr>
        <p:grpSpPr>
          <a:xfrm>
            <a:off x="755576" y="2065421"/>
            <a:ext cx="7843161" cy="3275278"/>
            <a:chOff x="755576" y="2065421"/>
            <a:chExt cx="7843161" cy="3275278"/>
          </a:xfrm>
        </p:grpSpPr>
        <p:sp>
          <p:nvSpPr>
            <p:cNvPr id="4" name="TextBox 3"/>
            <p:cNvSpPr txBox="1"/>
            <p:nvPr/>
          </p:nvSpPr>
          <p:spPr>
            <a:xfrm>
              <a:off x="755580" y="2065421"/>
              <a:ext cx="114299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01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팀 소개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6278EBC-8678-4D8F-9D84-10B8D4B43FA0}"/>
                </a:ext>
              </a:extLst>
            </p:cNvPr>
            <p:cNvSpPr txBox="1"/>
            <p:nvPr/>
          </p:nvSpPr>
          <p:spPr>
            <a:xfrm>
              <a:off x="755576" y="2809386"/>
              <a:ext cx="17281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02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프로젝트</a:t>
              </a:r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 </a:t>
              </a:r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주제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0AA17A-1BFF-4DC2-BF2B-DE068944E661}"/>
                </a:ext>
              </a:extLst>
            </p:cNvPr>
            <p:cNvSpPr txBox="1"/>
            <p:nvPr/>
          </p:nvSpPr>
          <p:spPr>
            <a:xfrm>
              <a:off x="755576" y="3553351"/>
              <a:ext cx="18722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03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문맥 다이어그램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E658F4-2CCA-497B-B8BB-F8DE6FDC4F06}"/>
                </a:ext>
              </a:extLst>
            </p:cNvPr>
            <p:cNvSpPr txBox="1"/>
            <p:nvPr/>
          </p:nvSpPr>
          <p:spPr>
            <a:xfrm>
              <a:off x="755576" y="4297316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04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프로젝트 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요구사항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BDBE84-BF03-4999-A5CF-D6FDC031B30A}"/>
                </a:ext>
              </a:extLst>
            </p:cNvPr>
            <p:cNvSpPr txBox="1"/>
            <p:nvPr/>
          </p:nvSpPr>
          <p:spPr>
            <a:xfrm>
              <a:off x="2686105" y="2493251"/>
              <a:ext cx="194421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05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기술 조사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BCD7A9-D61C-43BB-9AE8-BCFA7EEE3444}"/>
                </a:ext>
              </a:extLst>
            </p:cNvPr>
            <p:cNvSpPr txBox="1"/>
            <p:nvPr/>
          </p:nvSpPr>
          <p:spPr>
            <a:xfrm>
              <a:off x="2686109" y="3237216"/>
              <a:ext cx="114299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06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User Story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7485AD4-F3BC-4F91-A527-89BC480E5DE2}"/>
                </a:ext>
              </a:extLst>
            </p:cNvPr>
            <p:cNvSpPr txBox="1"/>
            <p:nvPr/>
          </p:nvSpPr>
          <p:spPr>
            <a:xfrm>
              <a:off x="2667634" y="3981181"/>
              <a:ext cx="17254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07</a:t>
              </a:r>
            </a:p>
            <a:p>
              <a:r>
                <a:rPr lang="en-US" altLang="ko-KR" sz="1400" dirty="0" err="1">
                  <a:latin typeface="바른돋움 1" pitchFamily="18" charset="-127"/>
                  <a:ea typeface="바른돋움 1" pitchFamily="18" charset="-127"/>
                </a:rPr>
                <a:t>Usecase</a:t>
              </a:r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 Diagram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CB4C21-E344-4BBC-ADBD-5B5F800593CE}"/>
                </a:ext>
              </a:extLst>
            </p:cNvPr>
            <p:cNvSpPr txBox="1"/>
            <p:nvPr/>
          </p:nvSpPr>
          <p:spPr>
            <a:xfrm>
              <a:off x="2667630" y="4725146"/>
              <a:ext cx="18722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08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en-US" altLang="ko-KR" sz="1400" dirty="0" err="1">
                  <a:latin typeface="바른돋움 1" pitchFamily="18" charset="-127"/>
                  <a:ea typeface="바른돋움 1" pitchFamily="18" charset="-127"/>
                </a:rPr>
                <a:t>Usecase</a:t>
              </a:r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 </a:t>
              </a:r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명세서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AE8CDAC-96CA-4296-81D2-5FFDF3533C46}"/>
                </a:ext>
              </a:extLst>
            </p:cNvPr>
            <p:cNvSpPr txBox="1"/>
            <p:nvPr/>
          </p:nvSpPr>
          <p:spPr>
            <a:xfrm>
              <a:off x="4595433" y="2065422"/>
              <a:ext cx="18722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09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품질 속성 시나리오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C24DE2-27CA-44D1-904D-772C26425A29}"/>
                </a:ext>
              </a:extLst>
            </p:cNvPr>
            <p:cNvSpPr txBox="1"/>
            <p:nvPr/>
          </p:nvSpPr>
          <p:spPr>
            <a:xfrm>
              <a:off x="4609245" y="2809387"/>
              <a:ext cx="185839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10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승인 시험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C4300D-0F60-4558-9263-861646507C67}"/>
                </a:ext>
              </a:extLst>
            </p:cNvPr>
            <p:cNvSpPr txBox="1"/>
            <p:nvPr/>
          </p:nvSpPr>
          <p:spPr>
            <a:xfrm>
              <a:off x="4609245" y="3553352"/>
              <a:ext cx="15841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11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단위 테스팅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2DD94F4-F23B-4DA2-B485-F9E48FE03A50}"/>
                </a:ext>
              </a:extLst>
            </p:cNvPr>
            <p:cNvSpPr txBox="1"/>
            <p:nvPr/>
          </p:nvSpPr>
          <p:spPr>
            <a:xfrm>
              <a:off x="4609245" y="4297316"/>
              <a:ext cx="158417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rgbClr val="1D62F0"/>
                  </a:solidFill>
                  <a:latin typeface="바른돋움 1" pitchFamily="18" charset="-127"/>
                  <a:ea typeface="바른돋움 1" pitchFamily="18" charset="-127"/>
                </a:rPr>
                <a:t>12</a:t>
              </a:r>
              <a:endParaRPr lang="en-US" altLang="ko-KR" sz="1400" b="1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모듈화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4D1F06-5A4D-4834-A523-71D0A60DA674}"/>
                </a:ext>
              </a:extLst>
            </p:cNvPr>
            <p:cNvSpPr txBox="1"/>
            <p:nvPr/>
          </p:nvSpPr>
          <p:spPr>
            <a:xfrm>
              <a:off x="6415173" y="3237216"/>
              <a:ext cx="1944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13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클래스 다이어그램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en-US" altLang="ko-KR" sz="1400" dirty="0">
                  <a:latin typeface="바른돋움 1" pitchFamily="18" charset="-127"/>
                  <a:ea typeface="바른돋움 1" pitchFamily="18" charset="-127"/>
                </a:rPr>
                <a:t>&amp; </a:t>
              </a:r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시퀀스 다이어그램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1DE853-5904-4A81-A3D8-2CCD9016AEE8}"/>
                </a:ext>
              </a:extLst>
            </p:cNvPr>
            <p:cNvSpPr txBox="1"/>
            <p:nvPr/>
          </p:nvSpPr>
          <p:spPr>
            <a:xfrm>
              <a:off x="6415175" y="3981181"/>
              <a:ext cx="2183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14</a:t>
              </a:r>
              <a:endParaRPr lang="en-US" altLang="ko-KR" sz="1400" b="1" dirty="0">
                <a:solidFill>
                  <a:schemeClr val="bg1">
                    <a:lumMod val="50000"/>
                  </a:schemeClr>
                </a:solidFill>
                <a:latin typeface="바른돋움 1" pitchFamily="18" charset="-127"/>
                <a:ea typeface="바른돋움 1" pitchFamily="18" charset="-127"/>
              </a:endParaRP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인터페이스 명세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  <a:p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BEFAB7-4533-40E3-8444-F7C7B4D8A9CA}"/>
                </a:ext>
              </a:extLst>
            </p:cNvPr>
            <p:cNvSpPr txBox="1"/>
            <p:nvPr/>
          </p:nvSpPr>
          <p:spPr>
            <a:xfrm>
              <a:off x="6396702" y="4725146"/>
              <a:ext cx="178380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PART </a:t>
              </a:r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  <a:latin typeface="바른돋움 1" pitchFamily="18" charset="-127"/>
                  <a:ea typeface="바른돋움 1" pitchFamily="18" charset="-127"/>
                </a:rPr>
                <a:t>15</a:t>
              </a:r>
            </a:p>
            <a:p>
              <a:r>
                <a:rPr lang="ko-KR" altLang="en-US" sz="1400" dirty="0">
                  <a:latin typeface="바른돋움 1" pitchFamily="18" charset="-127"/>
                  <a:ea typeface="바른돋움 1" pitchFamily="18" charset="-127"/>
                </a:rPr>
                <a:t>회고</a:t>
              </a:r>
              <a:endParaRPr lang="en-US" altLang="ko-KR" sz="1400" dirty="0">
                <a:latin typeface="바른돋움 1" pitchFamily="18" charset="-127"/>
                <a:ea typeface="바른돋움 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37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12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모듈화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2C4A92-49E4-4C31-BAC2-091550F5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1239"/>
              </p:ext>
            </p:extLst>
          </p:nvPr>
        </p:nvGraphicFramePr>
        <p:xfrm>
          <a:off x="827584" y="2124662"/>
          <a:ext cx="7200800" cy="1729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90017863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45258050"/>
                    </a:ext>
                  </a:extLst>
                </a:gridCol>
              </a:tblGrid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명 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역할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19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MainMemo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된 메모를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및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전송함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27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V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TopPanel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 버튼을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메모가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전송됨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81152"/>
                  </a:ext>
                </a:extLst>
              </a:tr>
              <a:tr h="735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C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TopPanel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전송 버튼에 연결 되어 있는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MainMemoMethod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연결 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 </a:t>
                      </a:r>
                    </a:p>
                    <a:p>
                      <a:pPr latinLnBrk="1"/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함수가 호출 되어 저장한 후 전송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25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017FF5-FA3A-4B62-8F3F-FBD5BF0736C5}"/>
              </a:ext>
            </a:extLst>
          </p:cNvPr>
          <p:cNvSpPr txBox="1"/>
          <p:nvPr/>
        </p:nvSpPr>
        <p:spPr>
          <a:xfrm>
            <a:off x="409536" y="175533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유스케이스</a:t>
            </a:r>
            <a:r>
              <a:rPr lang="ko-KR" altLang="en-US" b="1" dirty="0"/>
              <a:t> 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메모를 전송한다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5F18-6603-43AB-B65B-575A7A6FC5B6}"/>
              </a:ext>
            </a:extLst>
          </p:cNvPr>
          <p:cNvSpPr txBox="1"/>
          <p:nvPr/>
        </p:nvSpPr>
        <p:spPr>
          <a:xfrm>
            <a:off x="409536" y="403926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유스케이스</a:t>
            </a:r>
            <a:r>
              <a:rPr lang="ko-KR" altLang="en-US" b="1" dirty="0"/>
              <a:t> 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전송된 메모를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8AE316-E65C-4D47-90F0-E90DD1D5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5042"/>
              </p:ext>
            </p:extLst>
          </p:nvPr>
        </p:nvGraphicFramePr>
        <p:xfrm>
          <a:off x="827584" y="4510218"/>
          <a:ext cx="7200800" cy="1981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90017863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045258050"/>
                    </a:ext>
                  </a:extLst>
                </a:gridCol>
              </a:tblGrid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명  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역할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19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M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DBHelper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Translate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Translate</a:t>
                      </a:r>
                      <a:r>
                        <a:rPr lang="ko-KR" altLang="en-US" sz="1200" dirty="0"/>
                        <a:t>에서 메모 데이터를 수신 후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DBHelper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데이터베이스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</a:t>
                      </a:r>
                    </a:p>
                    <a:p>
                      <a:r>
                        <a:rPr lang="ko-KR" altLang="en-US" sz="1200" dirty="0"/>
                        <a:t>메모데이터를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27465"/>
                  </a:ext>
                </a:extLst>
              </a:tr>
              <a:tr h="331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V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MemoAdapter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MemoAdapter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확인함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81152"/>
                  </a:ext>
                </a:extLst>
              </a:tr>
              <a:tr h="735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C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Translate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클래스를 통해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메모가 스마트폰으로 전송되면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메모의 내용이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DBHelper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저장되고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클래스에서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MemoAdapter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호출함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후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갱신함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2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52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시퀀스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23528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3D6A66-4C23-485A-ABC9-7817C05EC25A}"/>
              </a:ext>
            </a:extLst>
          </p:cNvPr>
          <p:cNvSpPr txBox="1"/>
          <p:nvPr/>
        </p:nvSpPr>
        <p:spPr>
          <a:xfrm>
            <a:off x="395536" y="16011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메모를 전송한다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59846-CCBF-4692-9098-6BBA8871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2166520"/>
            <a:ext cx="7128792" cy="40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3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클래스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94F679-A2C6-4736-ADB6-1DCF3F6D992D}"/>
              </a:ext>
            </a:extLst>
          </p:cNvPr>
          <p:cNvSpPr txBox="1"/>
          <p:nvPr/>
        </p:nvSpPr>
        <p:spPr>
          <a:xfrm>
            <a:off x="395536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PC </a:t>
            </a:r>
            <a:r>
              <a:rPr lang="ko-KR" altLang="en-US" sz="1600" b="1" dirty="0"/>
              <a:t>시스템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D70E3-A1DD-40AD-BF6E-55E826059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496"/>
            <a:ext cx="9144000" cy="4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9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시퀀스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23528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3D6A66-4C23-485A-ABC9-7817C05EC25A}"/>
              </a:ext>
            </a:extLst>
          </p:cNvPr>
          <p:cNvSpPr txBox="1"/>
          <p:nvPr/>
        </p:nvSpPr>
        <p:spPr>
          <a:xfrm>
            <a:off x="395536" y="16011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유스케이스</a:t>
            </a:r>
            <a:r>
              <a:rPr lang="ko-KR" altLang="en-US" sz="1600" b="1" dirty="0"/>
              <a:t> 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전송된 메모를 확인한다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AB638FC-6C09-4B06-879F-04C5CDFFAB96}"/>
              </a:ext>
            </a:extLst>
          </p:cNvPr>
          <p:cNvGrpSpPr/>
          <p:nvPr/>
        </p:nvGrpSpPr>
        <p:grpSpPr>
          <a:xfrm>
            <a:off x="755576" y="2203075"/>
            <a:ext cx="7632848" cy="4163752"/>
            <a:chOff x="755576" y="2203075"/>
            <a:chExt cx="7632848" cy="416375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6219059-6C89-426D-AEF8-68B6975EFBCD}"/>
                </a:ext>
              </a:extLst>
            </p:cNvPr>
            <p:cNvSpPr/>
            <p:nvPr/>
          </p:nvSpPr>
          <p:spPr>
            <a:xfrm>
              <a:off x="755576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사용자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BC3D2F-BF34-4022-8AC2-68C51BD2DE45}"/>
                </a:ext>
              </a:extLst>
            </p:cNvPr>
            <p:cNvSpPr/>
            <p:nvPr/>
          </p:nvSpPr>
          <p:spPr>
            <a:xfrm>
              <a:off x="2411760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Main</a:t>
              </a:r>
            </a:p>
            <a:p>
              <a:pPr algn="ctr"/>
              <a:r>
                <a:rPr lang="en-US" altLang="ko-KR" sz="1400" b="1" dirty="0"/>
                <a:t>Activity</a:t>
              </a:r>
              <a:endParaRPr lang="ko-KR" altLang="en-US" sz="1400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1EC8E00-0B9C-40C4-9431-BC69F32741D5}"/>
                </a:ext>
              </a:extLst>
            </p:cNvPr>
            <p:cNvSpPr/>
            <p:nvPr/>
          </p:nvSpPr>
          <p:spPr>
            <a:xfrm>
              <a:off x="4067944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Translate</a:t>
              </a:r>
              <a:endParaRPr lang="ko-KR" altLang="en-US" sz="1400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4DECADC-49F8-4E69-A0C9-1131B3FA2963}"/>
                </a:ext>
              </a:extLst>
            </p:cNvPr>
            <p:cNvSpPr/>
            <p:nvPr/>
          </p:nvSpPr>
          <p:spPr>
            <a:xfrm>
              <a:off x="5724128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/>
                <a:t>DBHelper</a:t>
              </a:r>
              <a:endParaRPr lang="ko-KR" altLang="en-US" sz="1400" b="1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E6A358-347C-40C7-A012-BCD92A2579BA}"/>
                </a:ext>
              </a:extLst>
            </p:cNvPr>
            <p:cNvSpPr/>
            <p:nvPr/>
          </p:nvSpPr>
          <p:spPr>
            <a:xfrm>
              <a:off x="7380312" y="2203075"/>
              <a:ext cx="1008112" cy="648048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Memo</a:t>
              </a:r>
            </a:p>
            <a:p>
              <a:pPr algn="ctr"/>
              <a:r>
                <a:rPr lang="en-US" altLang="ko-KR" sz="1400" b="1" dirty="0"/>
                <a:t>Adapter</a:t>
              </a:r>
              <a:endParaRPr lang="ko-KR" altLang="en-US" sz="1400" b="1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4773713-74E2-4912-B5EB-5869FA26A1C0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1259632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AFD6F43-C51D-4346-8055-8D585292EEBE}"/>
                </a:ext>
              </a:extLst>
            </p:cNvPr>
            <p:cNvCxnSpPr/>
            <p:nvPr/>
          </p:nvCxnSpPr>
          <p:spPr>
            <a:xfrm>
              <a:off x="2915816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732E0F-E4FE-46FA-A483-07A81B70C40F}"/>
                </a:ext>
              </a:extLst>
            </p:cNvPr>
            <p:cNvCxnSpPr/>
            <p:nvPr/>
          </p:nvCxnSpPr>
          <p:spPr>
            <a:xfrm>
              <a:off x="4572000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B9D569D-CA7F-4E23-B825-DE9AFCB1995B}"/>
                </a:ext>
              </a:extLst>
            </p:cNvPr>
            <p:cNvCxnSpPr/>
            <p:nvPr/>
          </p:nvCxnSpPr>
          <p:spPr>
            <a:xfrm>
              <a:off x="6228184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7DA13C-73C9-416B-85FE-97D4A78A5772}"/>
                </a:ext>
              </a:extLst>
            </p:cNvPr>
            <p:cNvCxnSpPr/>
            <p:nvPr/>
          </p:nvCxnSpPr>
          <p:spPr>
            <a:xfrm>
              <a:off x="7884472" y="2851123"/>
              <a:ext cx="0" cy="351570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1CFE423-3256-48AB-AE4E-BD6918B27E5F}"/>
                </a:ext>
              </a:extLst>
            </p:cNvPr>
            <p:cNvGrpSpPr/>
            <p:nvPr/>
          </p:nvGrpSpPr>
          <p:grpSpPr>
            <a:xfrm>
              <a:off x="3111707" y="4854663"/>
              <a:ext cx="188518" cy="615399"/>
              <a:chOff x="8601877" y="2996952"/>
              <a:chExt cx="229857" cy="23267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299E45B-918C-45C3-899B-90CD5AC3C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1877" y="2996952"/>
                <a:ext cx="229857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01AE0E6-8C0B-44B4-8807-E765C55AD8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13592" y="3113285"/>
                <a:ext cx="232671" cy="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C51DB571-8D10-4201-B7C6-B4AB816AB240}"/>
                  </a:ext>
                </a:extLst>
              </p:cNvPr>
              <p:cNvCxnSpPr/>
              <p:nvPr/>
            </p:nvCxnSpPr>
            <p:spPr>
              <a:xfrm flipH="1">
                <a:off x="8601877" y="3229624"/>
                <a:ext cx="2280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D38502E-12CA-46C1-95F8-0A5513C17EE4}"/>
                </a:ext>
              </a:extLst>
            </p:cNvPr>
            <p:cNvCxnSpPr>
              <a:cxnSpLocks/>
            </p:cNvCxnSpPr>
            <p:nvPr/>
          </p:nvCxnSpPr>
          <p:spPr>
            <a:xfrm>
              <a:off x="1259527" y="3126467"/>
              <a:ext cx="146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076028-17D0-4BFB-89B4-F3FBFC8FA3F2}"/>
                </a:ext>
              </a:extLst>
            </p:cNvPr>
            <p:cNvSpPr/>
            <p:nvPr/>
          </p:nvSpPr>
          <p:spPr>
            <a:xfrm>
              <a:off x="2719926" y="3126467"/>
              <a:ext cx="384388" cy="35748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3AC801A-759E-4F79-A8B1-E4533F02B21E}"/>
                </a:ext>
              </a:extLst>
            </p:cNvPr>
            <p:cNvCxnSpPr>
              <a:cxnSpLocks/>
            </p:cNvCxnSpPr>
            <p:nvPr/>
          </p:nvCxnSpPr>
          <p:spPr>
            <a:xfrm>
              <a:off x="2912120" y="3483948"/>
              <a:ext cx="146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A44AF17-549F-4B46-9AA3-B1BB5CC92521}"/>
                </a:ext>
              </a:extLst>
            </p:cNvPr>
            <p:cNvSpPr/>
            <p:nvPr/>
          </p:nvSpPr>
          <p:spPr>
            <a:xfrm>
              <a:off x="4376109" y="3486507"/>
              <a:ext cx="384388" cy="7606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0E6E72C-A20A-41A3-ABDB-20910C5182C7}"/>
                </a:ext>
              </a:extLst>
            </p:cNvPr>
            <p:cNvCxnSpPr>
              <a:cxnSpLocks/>
            </p:cNvCxnSpPr>
            <p:nvPr/>
          </p:nvCxnSpPr>
          <p:spPr>
            <a:xfrm>
              <a:off x="4767785" y="3998273"/>
              <a:ext cx="146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31C30E9-1157-4D84-B267-6857537FB90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785" y="4242331"/>
              <a:ext cx="2828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7E3DCF-9611-45A9-988F-25508E394C2A}"/>
                </a:ext>
              </a:extLst>
            </p:cNvPr>
            <p:cNvSpPr/>
            <p:nvPr/>
          </p:nvSpPr>
          <p:spPr>
            <a:xfrm>
              <a:off x="7603624" y="4228630"/>
              <a:ext cx="384388" cy="5540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8B9E07EC-53E3-47BA-93D2-4A2244BA9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0309" y="4782647"/>
              <a:ext cx="450331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F66CAA-E64F-41FA-8289-EC07890737C9}"/>
                </a:ext>
              </a:extLst>
            </p:cNvPr>
            <p:cNvSpPr/>
            <p:nvPr/>
          </p:nvSpPr>
          <p:spPr>
            <a:xfrm>
              <a:off x="2715921" y="4782647"/>
              <a:ext cx="384388" cy="7002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4ED3BCE-E0EF-4780-9326-4739CB88C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528" y="5490274"/>
              <a:ext cx="1456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452B39-2C89-46BF-BCB5-AF69E05E7199}"/>
                </a:ext>
              </a:extLst>
            </p:cNvPr>
            <p:cNvSpPr txBox="1"/>
            <p:nvPr/>
          </p:nvSpPr>
          <p:spPr>
            <a:xfrm>
              <a:off x="1213613" y="2885306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1. </a:t>
              </a:r>
              <a:r>
                <a:rPr lang="ko-KR" altLang="en-US" sz="900" dirty="0"/>
                <a:t>연결성공 메시지를 확인함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9CF4D9-9225-4A9A-9B56-C03C4F27E283}"/>
                </a:ext>
              </a:extLst>
            </p:cNvPr>
            <p:cNvSpPr txBox="1"/>
            <p:nvPr/>
          </p:nvSpPr>
          <p:spPr>
            <a:xfrm>
              <a:off x="3058295" y="3189791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2. Thread </a:t>
              </a:r>
              <a:r>
                <a:rPr lang="ko-KR" altLang="en-US" sz="900" dirty="0"/>
                <a:t>생성 후 호출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8DFC2D-BC6B-4C5D-93C5-C498CE53319B}"/>
                </a:ext>
              </a:extLst>
            </p:cNvPr>
            <p:cNvSpPr txBox="1"/>
            <p:nvPr/>
          </p:nvSpPr>
          <p:spPr>
            <a:xfrm>
              <a:off x="4730953" y="4034405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3. PC</a:t>
              </a:r>
              <a:r>
                <a:rPr lang="ko-KR" altLang="en-US" sz="900" dirty="0"/>
                <a:t>에서 받은 메모 정보 저장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D1B76E-9F64-468A-A9C8-4FF7A927B2D0}"/>
                </a:ext>
              </a:extLst>
            </p:cNvPr>
            <p:cNvSpPr txBox="1"/>
            <p:nvPr/>
          </p:nvSpPr>
          <p:spPr>
            <a:xfrm>
              <a:off x="3317957" y="5043765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4. </a:t>
              </a:r>
              <a:r>
                <a:rPr lang="ko-KR" altLang="en-US" sz="900" dirty="0"/>
                <a:t>리스트 뷰 갱신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CB012A-6ABD-4CA0-B48F-A21623652358}"/>
                </a:ext>
              </a:extLst>
            </p:cNvPr>
            <p:cNvSpPr txBox="1"/>
            <p:nvPr/>
          </p:nvSpPr>
          <p:spPr>
            <a:xfrm>
              <a:off x="1291667" y="5241951"/>
              <a:ext cx="23962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5. </a:t>
              </a:r>
              <a:r>
                <a:rPr lang="ko-KR" altLang="en-US" sz="900" dirty="0"/>
                <a:t>전송 된 메모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5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클래스 다이어그램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494F679-A2C6-4736-ADB6-1DCF3F6D992D}"/>
              </a:ext>
            </a:extLst>
          </p:cNvPr>
          <p:cNvSpPr txBox="1"/>
          <p:nvPr/>
        </p:nvSpPr>
        <p:spPr>
          <a:xfrm>
            <a:off x="395536" y="138438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스마트폰 </a:t>
            </a:r>
            <a:r>
              <a:rPr lang="en-US" altLang="ko-KR" sz="1600" b="1" dirty="0"/>
              <a:t>App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E375904-23D6-412B-B78A-5D14DD657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07" y="1185015"/>
            <a:ext cx="1489280" cy="26647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2C11CD9-7A00-4447-B079-A7DF9891D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84" y="4409501"/>
            <a:ext cx="1342958" cy="23223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F545A7-BAA5-46DA-9667-60CF2272D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4419930"/>
            <a:ext cx="1334618" cy="20305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E6D569E-8219-46BD-96C3-20D6B312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82" y="4161086"/>
            <a:ext cx="1319093" cy="22512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8D491E-93A3-407E-914A-D87C70317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49" y="4409501"/>
            <a:ext cx="1536121" cy="185176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10C10E6-A541-46F0-9E83-5137263BF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3" y="1496574"/>
            <a:ext cx="1589054" cy="18954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BA07A2-A16C-4430-9189-B6AD11323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07" y="3849760"/>
            <a:ext cx="1589054" cy="16724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3FA0FB-544E-45AD-ACE7-A0B72481BD6A}"/>
              </a:ext>
            </a:extLst>
          </p:cNvPr>
          <p:cNvCxnSpPr>
            <a:cxnSpLocks/>
          </p:cNvCxnSpPr>
          <p:nvPr/>
        </p:nvCxnSpPr>
        <p:spPr>
          <a:xfrm flipV="1">
            <a:off x="1045368" y="3684978"/>
            <a:ext cx="2443739" cy="72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A4F9D92-A631-4F87-98EA-C7EEEAEAC232}"/>
              </a:ext>
            </a:extLst>
          </p:cNvPr>
          <p:cNvSpPr/>
          <p:nvPr/>
        </p:nvSpPr>
        <p:spPr>
          <a:xfrm>
            <a:off x="4024887" y="3815065"/>
            <a:ext cx="140728" cy="190164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D733CF6-1C76-4D02-A844-521ECD01FDC3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969310" y="4005229"/>
            <a:ext cx="125941" cy="40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F9A655-665B-449A-9B15-2AAE3304F01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095251" y="4005229"/>
            <a:ext cx="1341895" cy="583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F4E42C7-7C36-409A-8402-BDA495492782}"/>
              </a:ext>
            </a:extLst>
          </p:cNvPr>
          <p:cNvCxnSpPr>
            <a:cxnSpLocks/>
            <a:stCxn id="22" idx="0"/>
            <a:endCxn id="29" idx="2"/>
          </p:cNvCxnSpPr>
          <p:nvPr/>
        </p:nvCxnSpPr>
        <p:spPr>
          <a:xfrm flipV="1">
            <a:off x="2324163" y="4005229"/>
            <a:ext cx="1771088" cy="40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BDEEEE02-858C-460D-AD06-8BCA7B3DBDE7}"/>
              </a:ext>
            </a:extLst>
          </p:cNvPr>
          <p:cNvSpPr/>
          <p:nvPr/>
        </p:nvSpPr>
        <p:spPr>
          <a:xfrm rot="19284942">
            <a:off x="7994729" y="3709252"/>
            <a:ext cx="231109" cy="166762"/>
          </a:xfrm>
          <a:prstGeom prst="diamond">
            <a:avLst/>
          </a:prstGeom>
          <a:solidFill>
            <a:schemeClr val="tx1"/>
          </a:solidFill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CF015ABC-8FCC-460B-BDB0-AE76FBF5A5A3}"/>
              </a:ext>
            </a:extLst>
          </p:cNvPr>
          <p:cNvSpPr/>
          <p:nvPr/>
        </p:nvSpPr>
        <p:spPr>
          <a:xfrm rot="3209523" flipH="1">
            <a:off x="2946204" y="5064344"/>
            <a:ext cx="210580" cy="165905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A58057DD-9626-495B-9A4C-A1C32FEA1073}"/>
              </a:ext>
            </a:extLst>
          </p:cNvPr>
          <p:cNvSpPr/>
          <p:nvPr/>
        </p:nvSpPr>
        <p:spPr>
          <a:xfrm flipH="1">
            <a:off x="5253980" y="5051673"/>
            <a:ext cx="183166" cy="120691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93CA56B-CB17-42FD-8128-AB27BCA724B7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4719044" y="5112019"/>
            <a:ext cx="534936" cy="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34A4C0-0B87-40DF-9AB8-CBCF5F0B95F0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 flipH="1" flipV="1">
            <a:off x="3114134" y="5231926"/>
            <a:ext cx="87115" cy="10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5267948-6A7E-4191-91DF-F02313465178}"/>
              </a:ext>
            </a:extLst>
          </p:cNvPr>
          <p:cNvSpPr/>
          <p:nvPr/>
        </p:nvSpPr>
        <p:spPr>
          <a:xfrm flipV="1">
            <a:off x="2986236" y="5141792"/>
            <a:ext cx="2280314" cy="1429091"/>
          </a:xfrm>
          <a:custGeom>
            <a:avLst/>
            <a:gdLst>
              <a:gd name="connsiteX0" fmla="*/ 0 w 4201610"/>
              <a:gd name="connsiteY0" fmla="*/ 1062243 h 1895620"/>
              <a:gd name="connsiteX1" fmla="*/ 2893671 w 4201610"/>
              <a:gd name="connsiteY1" fmla="*/ 20521 h 1895620"/>
              <a:gd name="connsiteX2" fmla="*/ 4201610 w 4201610"/>
              <a:gd name="connsiteY2" fmla="*/ 1895620 h 189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1610" h="1895620">
                <a:moveTo>
                  <a:pt x="0" y="1062243"/>
                </a:moveTo>
                <a:cubicBezTo>
                  <a:pt x="1096701" y="471934"/>
                  <a:pt x="2193403" y="-118375"/>
                  <a:pt x="2893671" y="20521"/>
                </a:cubicBezTo>
                <a:cubicBezTo>
                  <a:pt x="3593939" y="159417"/>
                  <a:pt x="3638309" y="1849321"/>
                  <a:pt x="4201610" y="1895620"/>
                </a:cubicBezTo>
              </a:path>
            </a:pathLst>
          </a:cu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AE3BC28-EC0B-4709-A67D-B9F2F87847F7}"/>
              </a:ext>
            </a:extLst>
          </p:cNvPr>
          <p:cNvCxnSpPr>
            <a:cxnSpLocks/>
          </p:cNvCxnSpPr>
          <p:nvPr/>
        </p:nvCxnSpPr>
        <p:spPr>
          <a:xfrm flipV="1">
            <a:off x="8172400" y="3372060"/>
            <a:ext cx="274150" cy="34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3BEA7C-BF16-47F8-8FDB-1937C38E0B9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978388" y="3575268"/>
            <a:ext cx="2725046" cy="2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3DC3815-811A-42E6-8411-7380BB090FE3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6747275" y="4685960"/>
            <a:ext cx="161632" cy="600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6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인터페이스 명세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8523E-D8ED-414A-B5DE-CE628018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59126"/>
              </p:ext>
            </p:extLst>
          </p:nvPr>
        </p:nvGraphicFramePr>
        <p:xfrm>
          <a:off x="1524000" y="2961493"/>
          <a:ext cx="6096000" cy="2529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7092970"/>
                    </a:ext>
                  </a:extLst>
                </a:gridCol>
                <a:gridCol w="4295800">
                  <a:extLst>
                    <a:ext uri="{9D8B030D-6E8A-4147-A177-3AD203B41FA5}">
                      <a16:colId xmlns:a16="http://schemas.microsoft.com/office/drawing/2014/main" val="91010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System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r>
                        <a:rPr lang="en-US" altLang="ko-KR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Description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포트번호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파일경로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파일이름을 가져옴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byte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타입의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만들고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(file)) socket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통로를 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만듬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socket.getOutputStream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fontAlgn="base" latinLnBrk="0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byte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데이터를 스마트폰으로 전송함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Type &amp; 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JAVA &amp; Windows 10 / 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Input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MemoData.getPort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MemoData.getfiledir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MemoData.getFilenameT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Output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Ssocket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서버 소켓</a:t>
                      </a:r>
                      <a:r>
                        <a:rPr lang="en-US" altLang="ko-KR" dirty="0"/>
                        <a:t>), socket(</a:t>
                      </a:r>
                      <a:r>
                        <a:rPr lang="ko-KR" altLang="en-US" dirty="0"/>
                        <a:t>클라이언트 소켓</a:t>
                      </a:r>
                      <a:r>
                        <a:rPr lang="en-US" altLang="ko-KR" dirty="0"/>
                        <a:t>),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78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7C7CA4-3A05-4874-B85C-1244AE778586}"/>
              </a:ext>
            </a:extLst>
          </p:cNvPr>
          <p:cNvSpPr txBox="1"/>
          <p:nvPr/>
        </p:nvSpPr>
        <p:spPr>
          <a:xfrm>
            <a:off x="1524000" y="22385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PC</a:t>
            </a:r>
            <a:r>
              <a:rPr lang="ko-KR" altLang="en-US" b="1" dirty="0"/>
              <a:t> 시스템</a:t>
            </a:r>
            <a:r>
              <a:rPr lang="en-US" altLang="ko-KR" b="1" dirty="0"/>
              <a:t> </a:t>
            </a:r>
            <a:r>
              <a:rPr lang="ko-KR" altLang="en-US" b="1" dirty="0"/>
              <a:t>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6AF2-3888-4C71-B925-B6AF8498628B}"/>
              </a:ext>
            </a:extLst>
          </p:cNvPr>
          <p:cNvSpPr txBox="1"/>
          <p:nvPr/>
        </p:nvSpPr>
        <p:spPr>
          <a:xfrm>
            <a:off x="1524000" y="2684494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</a:t>
            </a:r>
            <a:r>
              <a:rPr lang="ko-KR" altLang="en-US" sz="1200" dirty="0"/>
              <a:t>시스템과 스마트폰</a:t>
            </a:r>
            <a:r>
              <a:rPr lang="en-US" altLang="ko-KR" sz="1200" dirty="0"/>
              <a:t>App</a:t>
            </a:r>
            <a:r>
              <a:rPr lang="ko-KR" altLang="en-US" sz="1200" dirty="0"/>
              <a:t>의 통신</a:t>
            </a:r>
          </a:p>
        </p:txBody>
      </p:sp>
    </p:spTree>
    <p:extLst>
      <p:ext uri="{BB962C8B-B14F-4D97-AF65-F5344CB8AC3E}">
        <p14:creationId xmlns:p14="http://schemas.microsoft.com/office/powerpoint/2010/main" val="3227036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인터페이스 명세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8523E-D8ED-414A-B5DE-CE628018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32974"/>
              </p:ext>
            </p:extLst>
          </p:nvPr>
        </p:nvGraphicFramePr>
        <p:xfrm>
          <a:off x="1524000" y="2961493"/>
          <a:ext cx="6096000" cy="266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7092970"/>
                    </a:ext>
                  </a:extLst>
                </a:gridCol>
                <a:gridCol w="4295800">
                  <a:extLst>
                    <a:ext uri="{9D8B030D-6E8A-4147-A177-3AD203B41FA5}">
                      <a16:colId xmlns:a16="http://schemas.microsoft.com/office/drawing/2014/main" val="91010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System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r>
                        <a:rPr lang="en-US" altLang="ko-KR" sz="13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3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Description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포트번호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파일경로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파일이름을 가져옴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받아 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데이터로 변환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None/>
                      </a:pP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socket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통로를 </a:t>
                      </a:r>
                      <a:r>
                        <a:rPr lang="ko-KR" altLang="en-US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만듬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byte</a:t>
                      </a:r>
                      <a:r>
                        <a:rPr lang="ko-KR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데이터를 스마트폰으로 전송함</a:t>
                      </a:r>
                      <a:endParaRPr lang="en-US" altLang="ko-KR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Type &amp; 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JAVA &amp; Windows 10 / Eclipse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Input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MemoData.getPort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MemoData.getfiledir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MemoData.getFilenameT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Output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Ssocket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서버 소켓</a:t>
                      </a:r>
                      <a:r>
                        <a:rPr lang="en-US" altLang="ko-KR" dirty="0"/>
                        <a:t>), socket(</a:t>
                      </a:r>
                      <a:r>
                        <a:rPr lang="ko-KR" altLang="en-US" dirty="0"/>
                        <a:t>클라이언트 소켓</a:t>
                      </a:r>
                      <a:r>
                        <a:rPr lang="en-US" altLang="ko-KR" dirty="0"/>
                        <a:t>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(file), </a:t>
                      </a:r>
                      <a:r>
                        <a:rPr lang="en-US" altLang="ko-KR" sz="135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socket.getOutputStream</a:t>
                      </a:r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78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7C7CA4-3A05-4874-B85C-1244AE778586}"/>
              </a:ext>
            </a:extLst>
          </p:cNvPr>
          <p:cNvSpPr txBox="1"/>
          <p:nvPr/>
        </p:nvSpPr>
        <p:spPr>
          <a:xfrm>
            <a:off x="1524000" y="22385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PC</a:t>
            </a:r>
            <a:r>
              <a:rPr lang="ko-KR" altLang="en-US" b="1" dirty="0"/>
              <a:t> 시스템</a:t>
            </a:r>
            <a:r>
              <a:rPr lang="en-US" altLang="ko-KR" b="1" dirty="0"/>
              <a:t> </a:t>
            </a:r>
            <a:r>
              <a:rPr lang="ko-KR" altLang="en-US" b="1" dirty="0"/>
              <a:t>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D6AF2-3888-4C71-B925-B6AF8498628B}"/>
              </a:ext>
            </a:extLst>
          </p:cNvPr>
          <p:cNvSpPr txBox="1"/>
          <p:nvPr/>
        </p:nvSpPr>
        <p:spPr>
          <a:xfrm>
            <a:off x="1524000" y="2684494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</a:t>
            </a:r>
            <a:r>
              <a:rPr lang="ko-KR" altLang="en-US" sz="1200" dirty="0"/>
              <a:t>시스템과 스마트폰</a:t>
            </a:r>
            <a:r>
              <a:rPr lang="en-US" altLang="ko-KR" sz="1200" dirty="0"/>
              <a:t>App</a:t>
            </a:r>
            <a:r>
              <a:rPr lang="ko-KR" altLang="en-US" sz="1200" dirty="0"/>
              <a:t>의 통신</a:t>
            </a:r>
          </a:p>
        </p:txBody>
      </p:sp>
    </p:spTree>
    <p:extLst>
      <p:ext uri="{BB962C8B-B14F-4D97-AF65-F5344CB8AC3E}">
        <p14:creationId xmlns:p14="http://schemas.microsoft.com/office/powerpoint/2010/main" val="288100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인터페이스 명세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8523E-D8ED-414A-B5DE-CE628018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30294"/>
              </p:ext>
            </p:extLst>
          </p:nvPr>
        </p:nvGraphicFramePr>
        <p:xfrm>
          <a:off x="1524000" y="2961493"/>
          <a:ext cx="6096000" cy="2324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797092970"/>
                    </a:ext>
                  </a:extLst>
                </a:gridCol>
                <a:gridCol w="4295800">
                  <a:extLst>
                    <a:ext uri="{9D8B030D-6E8A-4147-A177-3AD203B41FA5}">
                      <a16:colId xmlns:a16="http://schemas.microsoft.com/office/drawing/2014/main" val="910103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System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0" kern="1200" dirty="0" err="1">
                          <a:effectLst/>
                        </a:rPr>
                        <a:t>Translation.start</a:t>
                      </a:r>
                      <a:r>
                        <a:rPr lang="en-US" altLang="ko-KR" sz="1350" b="0" kern="1200" dirty="0">
                          <a:effectLst/>
                        </a:rPr>
                        <a:t>() (</a:t>
                      </a:r>
                      <a:r>
                        <a:rPr lang="ko-KR" altLang="ko-KR" sz="1350" b="0" kern="1200" dirty="0">
                          <a:effectLst/>
                        </a:rPr>
                        <a:t>함수</a:t>
                      </a:r>
                      <a:r>
                        <a:rPr lang="en-US" altLang="ko-KR" sz="1350" b="0" kern="1200" dirty="0">
                          <a:effectLst/>
                        </a:rPr>
                        <a:t>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Description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1. IP</a:t>
                      </a:r>
                      <a:r>
                        <a:rPr lang="ko-KR" altLang="ko-KR" sz="1350" kern="1200" dirty="0">
                          <a:effectLst/>
                        </a:rPr>
                        <a:t>주소와 </a:t>
                      </a:r>
                      <a:r>
                        <a:rPr lang="en-US" altLang="ko-KR" sz="1350" kern="1200" dirty="0">
                          <a:effectLst/>
                        </a:rPr>
                        <a:t>PORT </a:t>
                      </a:r>
                      <a:r>
                        <a:rPr lang="ko-KR" altLang="ko-KR" sz="1350" kern="1200" dirty="0">
                          <a:effectLst/>
                        </a:rPr>
                        <a:t>를 받아 소켓 생성</a:t>
                      </a:r>
                    </a:p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2. </a:t>
                      </a:r>
                      <a:r>
                        <a:rPr lang="ko-KR" altLang="ko-KR" sz="1350" kern="1200" dirty="0">
                          <a:effectLst/>
                        </a:rPr>
                        <a:t>소켓에서 받은 데이터를 </a:t>
                      </a:r>
                      <a:r>
                        <a:rPr lang="en-US" altLang="ko-KR" sz="1350" kern="1200" dirty="0" err="1">
                          <a:effectLst/>
                        </a:rPr>
                        <a:t>BufferReader</a:t>
                      </a:r>
                      <a:r>
                        <a:rPr lang="ko-KR" altLang="ko-KR" sz="1350" kern="1200" dirty="0">
                          <a:effectLst/>
                        </a:rPr>
                        <a:t>로 변환</a:t>
                      </a:r>
                    </a:p>
                    <a:p>
                      <a:r>
                        <a:rPr lang="en-US" altLang="ko-KR" sz="1350" kern="1200" dirty="0">
                          <a:effectLst/>
                        </a:rPr>
                        <a:t>3. adapter</a:t>
                      </a:r>
                      <a:r>
                        <a:rPr lang="ko-KR" altLang="ko-KR" sz="1350" kern="1200" dirty="0">
                          <a:effectLst/>
                        </a:rPr>
                        <a:t>에 저장 후</a:t>
                      </a:r>
                      <a:r>
                        <a:rPr lang="en-US" altLang="ko-KR" sz="1350" kern="1200" dirty="0">
                          <a:effectLst/>
                        </a:rPr>
                        <a:t>, </a:t>
                      </a:r>
                      <a:r>
                        <a:rPr lang="ko-KR" altLang="ko-KR" sz="1350" kern="1200" dirty="0">
                          <a:effectLst/>
                        </a:rPr>
                        <a:t>메모 갱신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Type &amp; 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JAVA &amp; Windows 10 / Android Studio 6.0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5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Input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350" kern="1200" dirty="0">
                          <a:effectLst/>
                        </a:rPr>
                        <a:t>IP Number(String), Port Number(String),</a:t>
                      </a:r>
                      <a:endParaRPr lang="ko-KR" altLang="ko-KR" sz="1350" kern="1200" dirty="0">
                        <a:effectLst/>
                      </a:endParaRPr>
                    </a:p>
                    <a:p>
                      <a:r>
                        <a:rPr lang="en-US" altLang="ko-KR" sz="1350" kern="1200" dirty="0" err="1">
                          <a:effectLst/>
                        </a:rPr>
                        <a:t>Memo_adapter</a:t>
                      </a:r>
                      <a:r>
                        <a:rPr lang="en-US" altLang="ko-KR" sz="1350" kern="1200" dirty="0">
                          <a:effectLst/>
                        </a:rPr>
                        <a:t>(adapter),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kern="1200" dirty="0">
                          <a:effectLst/>
                        </a:rPr>
                        <a:t>Output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kern="1200" dirty="0">
                          <a:effectLst/>
                        </a:rPr>
                        <a:t>Socket(byte </a:t>
                      </a:r>
                      <a:r>
                        <a:rPr lang="ko-KR" altLang="ko-KR" sz="1350" kern="1200" dirty="0">
                          <a:effectLst/>
                        </a:rPr>
                        <a:t>형식의 데이터</a:t>
                      </a:r>
                      <a:r>
                        <a:rPr lang="en-US" altLang="ko-KR" sz="1350" kern="12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878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65B9E7-493D-45C2-9722-8E849ACEF663}"/>
              </a:ext>
            </a:extLst>
          </p:cNvPr>
          <p:cNvSpPr txBox="1"/>
          <p:nvPr/>
        </p:nvSpPr>
        <p:spPr>
          <a:xfrm>
            <a:off x="1524000" y="223852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스마트폰 </a:t>
            </a:r>
            <a:r>
              <a:rPr lang="en-US" altLang="ko-KR" b="1" dirty="0"/>
              <a:t>App </a:t>
            </a:r>
            <a:r>
              <a:rPr lang="ko-KR" altLang="en-US" b="1" dirty="0"/>
              <a:t>인터페이스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6C80F-4C51-41E9-B765-905BE339196A}"/>
              </a:ext>
            </a:extLst>
          </p:cNvPr>
          <p:cNvSpPr txBox="1"/>
          <p:nvPr/>
        </p:nvSpPr>
        <p:spPr>
          <a:xfrm>
            <a:off x="1524000" y="2684494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</a:t>
            </a:r>
            <a:r>
              <a:rPr lang="ko-KR" altLang="en-US" sz="1200" dirty="0"/>
              <a:t>시스템과 스마트폰</a:t>
            </a:r>
            <a:r>
              <a:rPr lang="en-US" altLang="ko-KR" sz="1200" dirty="0"/>
              <a:t>App</a:t>
            </a:r>
            <a:r>
              <a:rPr lang="ko-KR" altLang="en-US" sz="1200" dirty="0"/>
              <a:t>의 통신</a:t>
            </a:r>
          </a:p>
        </p:txBody>
      </p:sp>
    </p:spTree>
    <p:extLst>
      <p:ext uri="{BB962C8B-B14F-4D97-AF65-F5344CB8AC3E}">
        <p14:creationId xmlns:p14="http://schemas.microsoft.com/office/powerpoint/2010/main" val="1388088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393C7E-CA6D-4993-BA76-7B1329C0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02735"/>
              </p:ext>
            </p:extLst>
          </p:nvPr>
        </p:nvGraphicFramePr>
        <p:xfrm>
          <a:off x="539553" y="3212978"/>
          <a:ext cx="8064897" cy="2619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1838470535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4076512450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2117604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만족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반성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개선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>
                          <a:effectLst/>
                        </a:rPr>
                        <a:t>PC</a:t>
                      </a:r>
                      <a:r>
                        <a:rPr lang="ko-KR" sz="1400" kern="100" dirty="0">
                          <a:effectLst/>
                        </a:rPr>
                        <a:t>와 </a:t>
                      </a:r>
                      <a:r>
                        <a:rPr lang="en-US" sz="1400" kern="100" dirty="0">
                          <a:effectLst/>
                        </a:rPr>
                        <a:t>Android </a:t>
                      </a:r>
                      <a:r>
                        <a:rPr lang="ko-KR" sz="1400" kern="100" dirty="0">
                          <a:effectLst/>
                        </a:rPr>
                        <a:t>메모장을 미리 </a:t>
                      </a:r>
                      <a:r>
                        <a:rPr lang="en-US" sz="1400" kern="100" dirty="0">
                          <a:effectLst/>
                        </a:rPr>
                        <a:t>UI</a:t>
                      </a:r>
                      <a:r>
                        <a:rPr lang="ko-KR" sz="1400" kern="100" dirty="0">
                          <a:effectLst/>
                        </a:rPr>
                        <a:t>로 그려서 개발계획이 구체적이었다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모르는 오픈 소스를 찾아 보았을 때 외국 사이트도 활용하지 못하였다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만든 보고서를 많이 활용하지 못했다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개발의 완성이 예상했던 시간보다 오래 걸렸다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0170" marR="90170" marT="0" marB="0"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개발 전에 우리가 채택한 언어 </a:t>
                      </a:r>
                      <a:r>
                        <a:rPr lang="en-US" sz="1400" kern="100" dirty="0">
                          <a:effectLst/>
                        </a:rPr>
                        <a:t>/ </a:t>
                      </a:r>
                      <a:r>
                        <a:rPr lang="ko-KR" sz="1400" kern="100" dirty="0">
                          <a:effectLst/>
                        </a:rPr>
                        <a:t>구조를 공부한다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개발 전 팀원들끼리 개발 스케줄을 계획하고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팀원 한 명에게 스케줄을 관리하는 직책을 부여한다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285750" indent="-28575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400" kern="100" dirty="0">
                          <a:effectLst/>
                        </a:rPr>
                        <a:t>체계적인 문서화 후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개발 단계에서 이를 적극 반영한다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0453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80DEE8-4D00-4917-86E8-CCC72A84DBFC}"/>
              </a:ext>
            </a:extLst>
          </p:cNvPr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15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회고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595B91-AE2B-419A-8381-C556FD59A8D8}"/>
              </a:ext>
            </a:extLst>
          </p:cNvPr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8AC431-089B-4304-B626-1DCB71993CD1}"/>
              </a:ext>
            </a:extLst>
          </p:cNvPr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8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5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바른돋움 3" pitchFamily="18" charset="-127"/>
                <a:ea typeface="바른돋움 3" pitchFamily="18" charset="-127"/>
              </a:rPr>
              <a:t>감사합니다</a:t>
            </a:r>
            <a:r>
              <a:rPr lang="en-US" altLang="ko-KR" sz="4800" dirty="0">
                <a:latin typeface="바른돋움 3" pitchFamily="18" charset="-127"/>
                <a:ea typeface="바른돋움 3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636912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팀 소개</a:t>
            </a: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8EC690-29DD-4E00-B01B-6631A477AC2B}"/>
              </a:ext>
            </a:extLst>
          </p:cNvPr>
          <p:cNvSpPr txBox="1"/>
          <p:nvPr/>
        </p:nvSpPr>
        <p:spPr>
          <a:xfrm>
            <a:off x="395536" y="1078270"/>
            <a:ext cx="792088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팀명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: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Ons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바른돋움"/>
              <a:ea typeface="바른돋움 1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개발 기간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: 2017.08.28 – 2017.11.29</a:t>
            </a:r>
          </a:p>
        </p:txBody>
      </p:sp>
      <p:sp>
        <p:nvSpPr>
          <p:cNvPr id="81" name="TextBox 25">
            <a:extLst>
              <a:ext uri="{FF2B5EF4-FFF2-40B4-BE49-F238E27FC236}">
                <a16:creationId xmlns:a16="http://schemas.microsoft.com/office/drawing/2014/main" id="{D993DC58-A35D-41EA-9125-A1CB923F6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947198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바른돋움 1" pitchFamily="18" charset="-127"/>
                <a:ea typeface="바른돋움 1" pitchFamily="18" charset="-127"/>
              </a:rPr>
              <a:t>2013010926 </a:t>
            </a:r>
            <a:r>
              <a:rPr lang="ko-KR" altLang="en-US" sz="2000" dirty="0" err="1">
                <a:latin typeface="바른돋움 1" pitchFamily="18" charset="-127"/>
                <a:ea typeface="바른돋움 1" pitchFamily="18" charset="-127"/>
              </a:rPr>
              <a:t>전성균</a:t>
            </a:r>
            <a:r>
              <a:rPr lang="ko-KR" altLang="en-US" sz="2000" dirty="0"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000" dirty="0">
                <a:latin typeface="바른돋움 1" pitchFamily="18" charset="-127"/>
                <a:ea typeface="바른돋움 1" pitchFamily="18" charset="-127"/>
              </a:rPr>
              <a:t>- </a:t>
            </a:r>
            <a:r>
              <a:rPr lang="ko-KR" altLang="en-US" sz="2000" dirty="0">
                <a:latin typeface="바른돋움 1" pitchFamily="18" charset="-127"/>
                <a:ea typeface="바른돋움 1" pitchFamily="18" charset="-127"/>
              </a:rPr>
              <a:t>엔지니어</a:t>
            </a:r>
            <a:endParaRPr lang="en-US" altLang="ko-KR" sz="2000" dirty="0"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82" name="TextBox 25">
            <a:extLst>
              <a:ext uri="{FF2B5EF4-FFF2-40B4-BE49-F238E27FC236}">
                <a16:creationId xmlns:a16="http://schemas.microsoft.com/office/drawing/2014/main" id="{AC251524-D4A0-48B5-A93C-1964FD34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584" y="3092734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2013010911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김태현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팀 리더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FCEA66A-A74F-405E-8A8C-656D6FFF161F}"/>
              </a:ext>
            </a:extLst>
          </p:cNvPr>
          <p:cNvCxnSpPr>
            <a:cxnSpLocks/>
          </p:cNvCxnSpPr>
          <p:nvPr/>
        </p:nvCxnSpPr>
        <p:spPr>
          <a:xfrm>
            <a:off x="2051720" y="3501008"/>
            <a:ext cx="453650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A580908-D4AE-4771-865B-CE27F18EE0D1}"/>
              </a:ext>
            </a:extLst>
          </p:cNvPr>
          <p:cNvCxnSpPr>
            <a:cxnSpLocks/>
          </p:cNvCxnSpPr>
          <p:nvPr/>
        </p:nvCxnSpPr>
        <p:spPr>
          <a:xfrm>
            <a:off x="2051720" y="3924892"/>
            <a:ext cx="50405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5">
            <a:extLst>
              <a:ext uri="{FF2B5EF4-FFF2-40B4-BE49-F238E27FC236}">
                <a16:creationId xmlns:a16="http://schemas.microsoft.com/office/drawing/2014/main" id="{ED310AEC-5CD0-4912-ACCA-7CBAA40B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517336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2013010904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김도훈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엔지니어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9C5AB28-472A-4DB4-87A5-9E73736961AB}"/>
              </a:ext>
            </a:extLst>
          </p:cNvPr>
          <p:cNvCxnSpPr>
            <a:cxnSpLocks/>
          </p:cNvCxnSpPr>
          <p:nvPr/>
        </p:nvCxnSpPr>
        <p:spPr>
          <a:xfrm>
            <a:off x="2051720" y="4356190"/>
            <a:ext cx="554461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25">
            <a:extLst>
              <a:ext uri="{FF2B5EF4-FFF2-40B4-BE49-F238E27FC236}">
                <a16:creationId xmlns:a16="http://schemas.microsoft.com/office/drawing/2014/main" id="{B6C0C8C9-964C-4B0C-B7F7-CECE73CEE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584" y="4370497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2014010912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서기은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–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컨텐츠 디자이너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43EAB-DF95-4960-BBBB-05FA52660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10933"/>
            <a:ext cx="686210" cy="6862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001D94-A2EC-4C12-9649-10EA7114F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57958"/>
            <a:ext cx="686210" cy="6862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EFA919-A42C-46F5-A1F2-D2CF5BCBF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86" y="3787819"/>
            <a:ext cx="686210" cy="6862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ADF53F-C292-4DE8-8F7E-221F06175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86" y="4231498"/>
            <a:ext cx="686210" cy="6862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AGILE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원칙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3D56CB2-2788-4F9E-8413-612FCA5AA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27899"/>
              </p:ext>
            </p:extLst>
          </p:nvPr>
        </p:nvGraphicFramePr>
        <p:xfrm>
          <a:off x="395536" y="1844824"/>
          <a:ext cx="8352930" cy="4343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37130039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15902707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0582328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24637739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3619421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적용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원칙 내용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[XP]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실천 내용</a:t>
                      </a: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7294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most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efficient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and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effective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method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of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conveying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information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to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and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within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a development team is face-to-face conversation.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정보를 전달하는 가장 효율적이고 효과적인 방법은 얼굴을 맞대고 하는 대화이다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Pair Programming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PC</a:t>
                      </a:r>
                      <a:r>
                        <a:rPr lang="ko-KR" altLang="en-US" sz="1050" dirty="0"/>
                        <a:t>프로그램을 담당하는 팀과 안드로이드를 담당하는 팀을 나누어 프로그래밍 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73099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Agile processes promote sustainable development. The sponsors, developers, and users should be able to maintain a constant pace indefinitely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지속가능한 개발을 장려한다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관련자들은 일정한 속도를 무한 유지할 수 있어야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40-hour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Work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주 </a:t>
                      </a:r>
                      <a:r>
                        <a:rPr lang="en-US" altLang="ko-KR" sz="1050" dirty="0"/>
                        <a:t>2–3</a:t>
                      </a:r>
                      <a:r>
                        <a:rPr lang="ko-KR" altLang="en-US" sz="1050" dirty="0"/>
                        <a:t>회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하루 </a:t>
                      </a:r>
                      <a:r>
                        <a:rPr lang="en-US" altLang="ko-KR" sz="1050" dirty="0"/>
                        <a:t>4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 </a:t>
                      </a:r>
                      <a:r>
                        <a:rPr lang="ko-KR" altLang="en-US" sz="1050" dirty="0"/>
                        <a:t>만남을 유지하되 필요시 추가적인 만남을 가짐</a:t>
                      </a:r>
                      <a:endParaRPr lang="en-US" altLang="ko-KR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93365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Continuous attention to technical excellence and good design enhances agility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좋은 기술과 설계에 대한 지속적인 관심이 </a:t>
                      </a:r>
                      <a:r>
                        <a:rPr lang="en-US" altLang="ko-KR" sz="1200" dirty="0"/>
                        <a:t>Agility</a:t>
                      </a:r>
                      <a:r>
                        <a:rPr lang="ko-KR" altLang="en-US" sz="1200" dirty="0"/>
                        <a:t>를 높인다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Refactoring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오픈소스를 기반으로 프로그래밍을 하되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메모장의 주요 기능은 바꾸지 않고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요구사항을 기반으로 소스코드를 수정함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739158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Simplicity—the art of maximizing the amount of work not done—is essential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단순함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하지 않는 일의 양을 최대화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이 필수이다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Simple Design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소스코드를 작성할 때 중복이 되는 부분을 최소화 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가능한 클래스와 메소드의 수를 적게 구현한다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5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The best architectures, requirements and designs emerge from self-organizing teams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최고의 </a:t>
                      </a:r>
                      <a:r>
                        <a:rPr lang="ko-KR" altLang="en-US" sz="1200" dirty="0" err="1"/>
                        <a:t>아키텍쳐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요구사항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설계는 자기 조직적인 팀에서 나온다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Collective Ownership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/>
                        <a:t>프로그램의 소스를 공유하고 소스코드의 분석을 통해 팀원 모두 어디서든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언제든지 수정이 가능함</a:t>
                      </a:r>
                      <a:endParaRPr lang="en-US" altLang="ko-KR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028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07B552-BE2B-443B-BE7F-67E931B179AF}"/>
              </a:ext>
            </a:extLst>
          </p:cNvPr>
          <p:cNvSpPr txBox="1"/>
          <p:nvPr/>
        </p:nvSpPr>
        <p:spPr>
          <a:xfrm>
            <a:off x="395536" y="991765"/>
            <a:ext cx="835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아무런 계획이 없는 개발과 지나치게 계획이 많은 개발의 타협점을 찾은 방법론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/>
              </a:rPr>
              <a:t>프로젝트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 주제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44E3D9-CBF2-4922-8C27-BEB64706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" y="2852936"/>
            <a:ext cx="4480497" cy="252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C2B75-30FF-4FB2-96F0-9EF79327B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19"/>
          <a:stretch/>
        </p:blipFill>
        <p:spPr>
          <a:xfrm>
            <a:off x="5796136" y="2718220"/>
            <a:ext cx="2880320" cy="262701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4BA6DB6-336F-43D3-960A-59A5C033B0BB}"/>
              </a:ext>
            </a:extLst>
          </p:cNvPr>
          <p:cNvSpPr/>
          <p:nvPr/>
        </p:nvSpPr>
        <p:spPr>
          <a:xfrm>
            <a:off x="3923928" y="3842574"/>
            <a:ext cx="1872208" cy="144016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5734E-6E5E-4CB2-B6D7-3055E1AD81F6}"/>
              </a:ext>
            </a:extLst>
          </p:cNvPr>
          <p:cNvSpPr txBox="1"/>
          <p:nvPr/>
        </p:nvSpPr>
        <p:spPr>
          <a:xfrm>
            <a:off x="395536" y="1078270"/>
            <a:ext cx="792088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PC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와 스마트폰이 연동되는 메모 어플리케이션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PC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에 작성된 메모를 스마트폰에 선택적으로 옮겨주는 기능을 가진 소프트웨어이다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"/>
                <a:ea typeface="바른돋움 1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8A95A-1E30-42E1-806C-F56E7E86F0E1}"/>
              </a:ext>
            </a:extLst>
          </p:cNvPr>
          <p:cNvSpPr txBox="1"/>
          <p:nvPr/>
        </p:nvSpPr>
        <p:spPr>
          <a:xfrm>
            <a:off x="4499992" y="34673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A3A4A9-334F-41C6-80E2-EDD0F6985681}"/>
              </a:ext>
            </a:extLst>
          </p:cNvPr>
          <p:cNvSpPr/>
          <p:nvPr/>
        </p:nvSpPr>
        <p:spPr>
          <a:xfrm>
            <a:off x="3923928" y="4094602"/>
            <a:ext cx="1872208" cy="144016"/>
          </a:xfrm>
          <a:prstGeom prst="rightArrow">
            <a:avLst/>
          </a:prstGeom>
          <a:solidFill>
            <a:srgbClr val="1D62F0"/>
          </a:solidFill>
          <a:ln>
            <a:solidFill>
              <a:srgbClr val="1D62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문맥 다이어그램</a:t>
            </a: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B32ADB-CE91-48EF-AF5A-0BC8228BFF75}"/>
              </a:ext>
            </a:extLst>
          </p:cNvPr>
          <p:cNvSpPr/>
          <p:nvPr/>
        </p:nvSpPr>
        <p:spPr>
          <a:xfrm>
            <a:off x="5580112" y="4302897"/>
            <a:ext cx="2209428" cy="154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PC </a:t>
            </a:r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메모장 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소프트웨어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(Window)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F66850-E457-461D-B080-4A8B94B5A0BD}"/>
              </a:ext>
            </a:extLst>
          </p:cNvPr>
          <p:cNvCxnSpPr>
            <a:cxnSpLocks/>
          </p:cNvCxnSpPr>
          <p:nvPr/>
        </p:nvCxnSpPr>
        <p:spPr>
          <a:xfrm flipH="1">
            <a:off x="2915816" y="3351111"/>
            <a:ext cx="864096" cy="527960"/>
          </a:xfrm>
          <a:prstGeom prst="straightConnector1">
            <a:avLst/>
          </a:prstGeom>
          <a:ln w="38100">
            <a:solidFill>
              <a:srgbClr val="1D62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63F4C12-E60D-4DD0-835E-AD1FA33AD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29" y="2522329"/>
            <a:ext cx="1356742" cy="1356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B88739-1014-4C12-862D-367E6DCB67B0}"/>
              </a:ext>
            </a:extLst>
          </p:cNvPr>
          <p:cNvSpPr txBox="1"/>
          <p:nvPr/>
        </p:nvSpPr>
        <p:spPr>
          <a:xfrm>
            <a:off x="4070127" y="222544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바른돋움 1"/>
              </a:rPr>
              <a:t>사용자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바른돋움 1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6CEE74-6C99-43A9-A19D-9406930444D1}"/>
              </a:ext>
            </a:extLst>
          </p:cNvPr>
          <p:cNvCxnSpPr/>
          <p:nvPr/>
        </p:nvCxnSpPr>
        <p:spPr>
          <a:xfrm>
            <a:off x="6395134" y="1903961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AE7E68-CC16-4DC5-8846-30745747B24B}"/>
              </a:ext>
            </a:extLst>
          </p:cNvPr>
          <p:cNvSpPr txBox="1"/>
          <p:nvPr/>
        </p:nvSpPr>
        <p:spPr>
          <a:xfrm>
            <a:off x="7007202" y="175994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바른돋움 1"/>
              </a:rPr>
              <a:t>상호작용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E02496-AFF4-4375-813B-78182381E3B9}"/>
              </a:ext>
            </a:extLst>
          </p:cNvPr>
          <p:cNvSpPr/>
          <p:nvPr/>
        </p:nvSpPr>
        <p:spPr>
          <a:xfrm>
            <a:off x="6395134" y="2264005"/>
            <a:ext cx="576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86BC1C-099E-4CBB-9700-9FDCAAA0A788}"/>
              </a:ext>
            </a:extLst>
          </p:cNvPr>
          <p:cNvSpPr txBox="1"/>
          <p:nvPr/>
        </p:nvSpPr>
        <p:spPr>
          <a:xfrm>
            <a:off x="7020272" y="226400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바른돋움 1"/>
              </a:rPr>
              <a:t>개발 대상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AD00A3-62FE-43BB-8685-B70AAB0031E6}"/>
              </a:ext>
            </a:extLst>
          </p:cNvPr>
          <p:cNvSpPr/>
          <p:nvPr/>
        </p:nvSpPr>
        <p:spPr>
          <a:xfrm>
            <a:off x="1115616" y="4302897"/>
            <a:ext cx="2209428" cy="154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스마트폰 메모 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어플리케이션</a:t>
            </a:r>
            <a:endParaRPr lang="en-US" altLang="ko-KR" dirty="0">
              <a:solidFill>
                <a:schemeClr val="tx1"/>
              </a:solidFill>
              <a:latin typeface="바른돋움 3" pitchFamily="18" charset="-127"/>
              <a:ea typeface="바른돋움 1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(Android </a:t>
            </a:r>
            <a:r>
              <a:rPr lang="ko-KR" altLang="en-US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환경</a:t>
            </a:r>
            <a:r>
              <a:rPr lang="en-US" altLang="ko-KR" dirty="0">
                <a:solidFill>
                  <a:schemeClr val="tx1"/>
                </a:solidFill>
                <a:latin typeface="바른돋움 3" pitchFamily="18" charset="-127"/>
                <a:ea typeface="바른돋움 1"/>
              </a:rPr>
              <a:t>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D7076-669B-43BF-B37A-E2E9FF27FAD0}"/>
              </a:ext>
            </a:extLst>
          </p:cNvPr>
          <p:cNvCxnSpPr>
            <a:cxnSpLocks/>
          </p:cNvCxnSpPr>
          <p:nvPr/>
        </p:nvCxnSpPr>
        <p:spPr>
          <a:xfrm>
            <a:off x="5364088" y="3349871"/>
            <a:ext cx="864000" cy="529200"/>
          </a:xfrm>
          <a:prstGeom prst="straightConnector1">
            <a:avLst/>
          </a:prstGeom>
          <a:ln w="38100">
            <a:solidFill>
              <a:srgbClr val="1D62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23A068-15FE-4B69-8252-8042BA6BA7FC}"/>
              </a:ext>
            </a:extLst>
          </p:cNvPr>
          <p:cNvCxnSpPr/>
          <p:nvPr/>
        </p:nvCxnSpPr>
        <p:spPr>
          <a:xfrm flipH="1">
            <a:off x="3779916" y="5076597"/>
            <a:ext cx="1470459" cy="0"/>
          </a:xfrm>
          <a:prstGeom prst="straightConnector1">
            <a:avLst/>
          </a:prstGeom>
          <a:ln w="38100">
            <a:solidFill>
              <a:srgbClr val="1D62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16EEA5-8B58-40B5-AA91-E59632E13AFB}"/>
              </a:ext>
            </a:extLst>
          </p:cNvPr>
          <p:cNvSpPr txBox="1"/>
          <p:nvPr/>
        </p:nvSpPr>
        <p:spPr>
          <a:xfrm>
            <a:off x="395536" y="10527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문맥 다이어그램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구축할 시스템 밖에는 무엇이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시스템과 상호작용하는 외부 실체로는 어떤 것이 있는지 보여준다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F94AF8-4F26-4532-9CAE-26F302B6ACB2}"/>
              </a:ext>
            </a:extLst>
          </p:cNvPr>
          <p:cNvCxnSpPr/>
          <p:nvPr/>
        </p:nvCxnSpPr>
        <p:spPr>
          <a:xfrm>
            <a:off x="6395134" y="2880340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413F36-ADDB-46EE-A954-C4C89E888B14}"/>
              </a:ext>
            </a:extLst>
          </p:cNvPr>
          <p:cNvSpPr txBox="1"/>
          <p:nvPr/>
        </p:nvSpPr>
        <p:spPr>
          <a:xfrm>
            <a:off x="7020272" y="274736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바른돋움 1"/>
              </a:rPr>
              <a:t>단방향 통신</a:t>
            </a:r>
          </a:p>
        </p:txBody>
      </p:sp>
    </p:spTree>
    <p:extLst>
      <p:ext uri="{BB962C8B-B14F-4D97-AF65-F5344CB8AC3E}">
        <p14:creationId xmlns:p14="http://schemas.microsoft.com/office/powerpoint/2010/main" val="13702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 요구사항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기능적 요구사항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: </a:t>
            </a: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시스템이 반드시 수행해야 하는 기능들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E855D751-AE76-4938-A309-E283432F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3592886"/>
            <a:ext cx="5688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메모장에 전송버튼을 누르면 스마트폰에 데이터가 넘어가도록 작동시킴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F26ADA-24E6-493E-8699-71B5A620AFB7}"/>
              </a:ext>
            </a:extLst>
          </p:cNvPr>
          <p:cNvCxnSpPr/>
          <p:nvPr/>
        </p:nvCxnSpPr>
        <p:spPr>
          <a:xfrm>
            <a:off x="1259632" y="3577765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53A5606-D177-4998-9759-3B5A4C91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91530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7D003ED-484D-4372-B0D2-0B84E629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89959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D0A709DF-9CAD-4612-9E71-2FCF969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38031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9FD28DE8-CD8C-4872-9AC6-D7D9FA48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4428381"/>
            <a:ext cx="6123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메모장에서 작성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저장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전송이 가능함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D341AC-BA48-4570-86E3-0DFA1E7F2ECF}"/>
              </a:ext>
            </a:extLst>
          </p:cNvPr>
          <p:cNvCxnSpPr/>
          <p:nvPr/>
        </p:nvCxnSpPr>
        <p:spPr>
          <a:xfrm>
            <a:off x="1259632" y="4297845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183E877F-A9A4-4452-86E7-5F30B7ED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3065167"/>
            <a:ext cx="6123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스마트폰의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App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작성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저장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수정이 가능함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1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 요구사항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품질 요구사항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소프트웨어를 개발할 때 요구되는 품질 속성들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E855D751-AE76-4938-A309-E283432F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2886725"/>
            <a:ext cx="5688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전송 실패 시 데이터 손실을 방지하기 위해 전송실패 알림 기능을 제공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신뢰성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F26ADA-24E6-493E-8699-71B5A620AFB7}"/>
              </a:ext>
            </a:extLst>
          </p:cNvPr>
          <p:cNvCxnSpPr/>
          <p:nvPr/>
        </p:nvCxnSpPr>
        <p:spPr>
          <a:xfrm>
            <a:off x="1259632" y="2852936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53A5606-D177-4998-9759-3B5A4C91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66701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7D003ED-484D-4372-B0D2-0B84E629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65130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D0A709DF-9CAD-4612-9E71-2FCF969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13202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245EA37D-66D2-4043-BAF1-2389E9D7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88858"/>
            <a:ext cx="6408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에서 스마트폰에 데이터를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초 이내로 전송함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성능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2450C8F6-512C-489E-B97A-4925AD3E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38544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58D4A3B4-9B33-41AC-972D-F7E123F8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912642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D341AC-BA48-4570-86E3-0DFA1E7F2ECF}"/>
              </a:ext>
            </a:extLst>
          </p:cNvPr>
          <p:cNvCxnSpPr/>
          <p:nvPr/>
        </p:nvCxnSpPr>
        <p:spPr>
          <a:xfrm>
            <a:off x="1259632" y="3573016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74C1A38-6AC2-475B-AB51-FECCB9722E52}"/>
              </a:ext>
            </a:extLst>
          </p:cNvPr>
          <p:cNvCxnSpPr/>
          <p:nvPr/>
        </p:nvCxnSpPr>
        <p:spPr>
          <a:xfrm>
            <a:off x="1259632" y="4221088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B9B4244-87AD-457B-AD08-1D81380419B4}"/>
              </a:ext>
            </a:extLst>
          </p:cNvPr>
          <p:cNvCxnSpPr/>
          <p:nvPr/>
        </p:nvCxnSpPr>
        <p:spPr>
          <a:xfrm>
            <a:off x="1259632" y="4946430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28ED0D65-2EE9-4EEB-BB57-C8F5B12F1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563560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스마트폰 앱을 사용자가 이용하기 쉽게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가이드라인 제공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DEA38B2-27E4-41F5-A442-C3B0BE879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267750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스마트폰이 연결 되어있을 경우 다른 사용자의 접근이 허용되지 않음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보안성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AA0C104A-616F-4DAC-B66A-322D46E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955158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스마트폰 어플이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wi-fi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에 연결되어 있지 않아도 메모장의 기능을 제공함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사용성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)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70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7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프로젝트 요구사항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제약 사항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바른돋움 1"/>
              </a:rPr>
              <a:t>소프트웨어 개발 시 이미 정해져 있는 사항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바른돋움 1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30540168-7BCD-44B6-BDCE-3263E64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316374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JAVA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기반의 언어 사용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F26ADA-24E6-493E-8699-71B5A620AFB7}"/>
              </a:ext>
            </a:extLst>
          </p:cNvPr>
          <p:cNvCxnSpPr/>
          <p:nvPr/>
        </p:nvCxnSpPr>
        <p:spPr>
          <a:xfrm>
            <a:off x="1259632" y="2874771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53A5606-D177-4998-9759-3B5A4C91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88536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C7D003ED-484D-4372-B0D2-0B84E629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86965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D0A709DF-9CAD-4612-9E71-2FCF9697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35037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245EA37D-66D2-4043-BAF1-2389E9D7A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105259"/>
            <a:ext cx="6264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windows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안드로이드에서만 작동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9FD28DE8-CD8C-4872-9AC6-D7D9FA48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62" y="3698797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Android studio</a:t>
            </a:r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eclipse</a:t>
            </a:r>
            <a:r>
              <a:rPr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의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툴 이용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07C459CB-0D35-4E52-90DC-5D0D2BC8D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397729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바른돋움 1" pitchFamily="18" charset="-127"/>
                <a:ea typeface="바른돋움 1" pitchFamily="18" charset="-127"/>
              </a:rPr>
              <a:t>4</a:t>
            </a:r>
            <a:r>
              <a:rPr lang="ko-KR" altLang="en-US" sz="2000" dirty="0">
                <a:latin typeface="바른돋움 1" pitchFamily="18" charset="-127"/>
                <a:ea typeface="바른돋움 1" pitchFamily="18" charset="-127"/>
              </a:rPr>
              <a:t>인 구성의 팀 프로젝트</a:t>
            </a:r>
            <a:endParaRPr lang="en-US" altLang="ko-KR" sz="2000" dirty="0"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2450C8F6-512C-489E-B97A-4925AD3E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260379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4</a:t>
            </a: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58D4A3B4-9B33-41AC-972D-F7E123F8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934477"/>
            <a:ext cx="432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D62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른돋움 1" pitchFamily="18" charset="-127"/>
                <a:ea typeface="바른돋움 1" pitchFamily="18" charset="-127"/>
              </a:rPr>
              <a:t>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CD341AC-BA48-4570-86E3-0DFA1E7F2ECF}"/>
              </a:ext>
            </a:extLst>
          </p:cNvPr>
          <p:cNvCxnSpPr/>
          <p:nvPr/>
        </p:nvCxnSpPr>
        <p:spPr>
          <a:xfrm>
            <a:off x="1259632" y="3594851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74C1A38-6AC2-475B-AB51-FECCB9722E52}"/>
              </a:ext>
            </a:extLst>
          </p:cNvPr>
          <p:cNvCxnSpPr/>
          <p:nvPr/>
        </p:nvCxnSpPr>
        <p:spPr>
          <a:xfrm>
            <a:off x="1259632" y="4242923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B9B4244-87AD-457B-AD08-1D81380419B4}"/>
              </a:ext>
            </a:extLst>
          </p:cNvPr>
          <p:cNvCxnSpPr/>
          <p:nvPr/>
        </p:nvCxnSpPr>
        <p:spPr>
          <a:xfrm>
            <a:off x="1259632" y="4968265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0A0E8C7C-26E9-4DBB-A74F-84E19B6B8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066126"/>
            <a:ext cx="5688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PC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와 스마트폰 모두 와이파이에 연결 되어야 함</a:t>
            </a:r>
            <a:endParaRPr lang="en-US" altLang="ko-KR" sz="20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49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05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기술조사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EF0E4B-4AC8-4E3F-822D-C14E060E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53261"/>
              </p:ext>
            </p:extLst>
          </p:nvPr>
        </p:nvGraphicFramePr>
        <p:xfrm>
          <a:off x="395541" y="2509859"/>
          <a:ext cx="8352927" cy="3558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8695">
                  <a:extLst>
                    <a:ext uri="{9D8B030D-6E8A-4147-A177-3AD203B41FA5}">
                      <a16:colId xmlns:a16="http://schemas.microsoft.com/office/drawing/2014/main" val="3530266425"/>
                    </a:ext>
                  </a:extLst>
                </a:gridCol>
                <a:gridCol w="2509923">
                  <a:extLst>
                    <a:ext uri="{9D8B030D-6E8A-4147-A177-3AD203B41FA5}">
                      <a16:colId xmlns:a16="http://schemas.microsoft.com/office/drawing/2014/main" val="3540738491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780444378"/>
                    </a:ext>
                  </a:extLst>
                </a:gridCol>
              </a:tblGrid>
              <a:tr h="160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기술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장점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단점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32954"/>
                  </a:ext>
                </a:extLst>
              </a:tr>
              <a:tr h="989433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dirty="0"/>
                        <a:t>소켓 프로그래밍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속도가 빠르다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구현방법이 쉽다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호환성이 높아서 기존 코드를 이식 및 활용하기가 쉽다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동일한 네트워크 상에서만 연결되므로 제한적 범위를 가진다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서로 다른 호스트끼리 통신할 경우</a:t>
                      </a:r>
                      <a:r>
                        <a:rPr lang="en-US" altLang="ko-KR" sz="1400" kern="1200" dirty="0">
                          <a:effectLst/>
                        </a:rPr>
                        <a:t>, </a:t>
                      </a:r>
                      <a:r>
                        <a:rPr lang="ko-KR" altLang="en-US" sz="1400" kern="1200" dirty="0">
                          <a:effectLst/>
                        </a:rPr>
                        <a:t>데이터 변환을 처리해야 한다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50807"/>
                  </a:ext>
                </a:extLst>
              </a:tr>
              <a:tr h="1108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(2) </a:t>
                      </a:r>
                      <a:r>
                        <a:rPr lang="ko-KR" altLang="en-US" dirty="0"/>
                        <a:t>블루투스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   프로그래밍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>
                          <a:effectLst/>
                        </a:rPr>
                        <a:t>저출력으로</a:t>
                      </a:r>
                      <a:r>
                        <a:rPr lang="ko-KR" altLang="en-US" sz="1400" kern="1200" dirty="0">
                          <a:effectLst/>
                        </a:rPr>
                        <a:t> 인하여 배터리소모가 적다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음성과 데이터 전송을 동시에 관리한다</a:t>
                      </a:r>
                      <a:r>
                        <a:rPr lang="en-US" altLang="ko-KR" sz="1400" kern="1200" dirty="0">
                          <a:effectLst/>
                        </a:rPr>
                        <a:t>.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대부분의 장비에서 제한된 범위를 가진다</a:t>
                      </a:r>
                      <a:r>
                        <a:rPr lang="en-US" altLang="ko-KR" sz="1400" kern="1200" dirty="0">
                          <a:effectLst/>
                        </a:rPr>
                        <a:t>. 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데이터 전송률</a:t>
                      </a:r>
                      <a:r>
                        <a:rPr lang="en-US" altLang="ko-KR" sz="1400" kern="1200" dirty="0">
                          <a:effectLst/>
                        </a:rPr>
                        <a:t> </a:t>
                      </a:r>
                      <a:r>
                        <a:rPr lang="ko-KR" altLang="en-US" sz="1400" kern="1200" dirty="0">
                          <a:effectLst/>
                        </a:rPr>
                        <a:t>속도가 느리다</a:t>
                      </a:r>
                      <a:r>
                        <a:rPr lang="en-US" altLang="ko-KR" sz="1400" kern="1200" dirty="0">
                          <a:effectLst/>
                        </a:rPr>
                        <a:t>. 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연속 된 데이터 가용성을 보장하기 위하여 로컬 데이터 저장이 필요하다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0939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(3) JSP + Tomcat </a:t>
                      </a:r>
                    </a:p>
                    <a:p>
                      <a:pPr latinLnBrk="1"/>
                      <a:r>
                        <a:rPr lang="en-US" altLang="ko-KR" dirty="0"/>
                        <a:t>    (</a:t>
                      </a:r>
                      <a:r>
                        <a:rPr lang="ko-KR" altLang="en-US" dirty="0"/>
                        <a:t>웹 서버 프로그래밍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세밀한 제어를 통해 성능을 발휘할 수 있다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</a:t>
                      </a:r>
                      <a:r>
                        <a:rPr lang="ko-KR" altLang="en-US" sz="1400" kern="1200" dirty="0">
                          <a:effectLst/>
                        </a:rPr>
                        <a:t>높은 기술을 요구한다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en-US" altLang="ko-KR" sz="1400" kern="1200" dirty="0">
                          <a:effectLst/>
                        </a:rPr>
                        <a:t>• DB </a:t>
                      </a:r>
                      <a:r>
                        <a:rPr lang="ko-KR" altLang="en-US" sz="1400" kern="1200" dirty="0">
                          <a:effectLst/>
                        </a:rPr>
                        <a:t>관리가 어렵다</a:t>
                      </a:r>
                      <a:r>
                        <a:rPr lang="en-US" altLang="ko-KR" sz="1400" kern="1200" dirty="0">
                          <a:effectLst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829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8AE5124-03AE-48A8-9EA9-2B0CD1B13886}"/>
              </a:ext>
            </a:extLst>
          </p:cNvPr>
          <p:cNvSpPr/>
          <p:nvPr/>
        </p:nvSpPr>
        <p:spPr>
          <a:xfrm>
            <a:off x="311703" y="1823447"/>
            <a:ext cx="434445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통신 문제를 해결하기 위한 기술 비교</a:t>
            </a:r>
            <a:endParaRPr lang="ko-KR" altLang="en-US" sz="105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1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2790</TotalTime>
  <Words>2228</Words>
  <Application>Microsoft Office PowerPoint</Application>
  <PresentationFormat>화면 슬라이드 쇼(4:3)</PresentationFormat>
  <Paragraphs>446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나눔고딕</vt:lpstr>
      <vt:lpstr>나눔바른고딕</vt:lpstr>
      <vt:lpstr>맑은 고딕</vt:lpstr>
      <vt:lpstr>바른돋움</vt:lpstr>
      <vt:lpstr>바른돋움 1</vt:lpstr>
      <vt:lpstr>바른돋움 2</vt:lpstr>
      <vt:lpstr>바른돋움 3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taeh7</cp:lastModifiedBy>
  <cp:revision>161</cp:revision>
  <dcterms:created xsi:type="dcterms:W3CDTF">2014-07-24T06:00:16Z</dcterms:created>
  <dcterms:modified xsi:type="dcterms:W3CDTF">2020-02-05T05:06:21Z</dcterms:modified>
</cp:coreProperties>
</file>