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4" r:id="rId4"/>
    <p:sldId id="268" r:id="rId5"/>
    <p:sldId id="275" r:id="rId6"/>
    <p:sldId id="269" r:id="rId7"/>
    <p:sldId id="270" r:id="rId8"/>
    <p:sldId id="271" r:id="rId9"/>
    <p:sldId id="272" r:id="rId10"/>
    <p:sldId id="274" r:id="rId11"/>
    <p:sldId id="273" r:id="rId12"/>
    <p:sldId id="266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73B2D30-B15B-47B5-B132-34B8FE51253D}">
          <p14:sldIdLst>
            <p14:sldId id="256"/>
            <p14:sldId id="262"/>
            <p14:sldId id="264"/>
            <p14:sldId id="268"/>
            <p14:sldId id="275"/>
            <p14:sldId id="269"/>
            <p14:sldId id="270"/>
            <p14:sldId id="271"/>
            <p14:sldId id="272"/>
            <p14:sldId id="274"/>
            <p14:sldId id="273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4F9E5-230E-4E20-87BA-53E72C0B11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3242-DDE8-4B76-AC72-38B70B816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31149F2-AB64-4772-AA8C-3F61D7AB73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55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1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7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A31149F2-AB64-4772-AA8C-3F61D7AB73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06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6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3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2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7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BE5F-30C6-4DEF-9D90-58BABAF84CD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LLVM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2057" y="365301"/>
            <a:ext cx="10515600" cy="9969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73751"/>
            <a:ext cx="3048000" cy="1628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57" y="1404269"/>
            <a:ext cx="7000875" cy="1870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0399" y="3446181"/>
            <a:ext cx="244496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hello.bc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60105" y="3432396"/>
            <a:ext cx="244496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hello.c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57" y="4152790"/>
            <a:ext cx="7657091" cy="19736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2123" y="6260992"/>
            <a:ext cx="244496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test.bc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379913" y="2161309"/>
            <a:ext cx="3108960" cy="8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379913" y="4867635"/>
            <a:ext cx="334978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346662" y="2586992"/>
            <a:ext cx="3108960" cy="83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346662" y="5483382"/>
            <a:ext cx="347472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왼쪽 대괄호 19"/>
          <p:cNvSpPr/>
          <p:nvPr/>
        </p:nvSpPr>
        <p:spPr>
          <a:xfrm>
            <a:off x="980901" y="4646815"/>
            <a:ext cx="349135" cy="340821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대괄호 21"/>
          <p:cNvSpPr/>
          <p:nvPr/>
        </p:nvSpPr>
        <p:spPr>
          <a:xfrm>
            <a:off x="963763" y="5216236"/>
            <a:ext cx="349135" cy="340821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085" y="323737"/>
            <a:ext cx="10515600" cy="996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standard pass –</a:t>
            </a:r>
            <a:r>
              <a:rPr lang="ko-KR" altLang="en-US" dirty="0" smtClean="0"/>
              <a:t>실행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1" y="1747612"/>
            <a:ext cx="7162800" cy="3333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81545"/>
          <a:stretch/>
        </p:blipFill>
        <p:spPr>
          <a:xfrm>
            <a:off x="431491" y="2681240"/>
            <a:ext cx="6019800" cy="365629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7680961" y="1722913"/>
            <a:ext cx="415636" cy="350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539390" y="2655856"/>
            <a:ext cx="415636" cy="350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46713" y="5241274"/>
            <a:ext cx="1476000" cy="75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</a:p>
          <a:p>
            <a:pPr algn="ctr"/>
            <a:r>
              <a:rPr lang="en-US" altLang="ko-KR" dirty="0" err="1" smtClean="0"/>
              <a:t>bitcode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22619" y="4194643"/>
            <a:ext cx="1853738" cy="46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7" idx="2"/>
            <a:endCxn id="59" idx="0"/>
          </p:cNvCxnSpPr>
          <p:nvPr/>
        </p:nvCxnSpPr>
        <p:spPr>
          <a:xfrm>
            <a:off x="5249488" y="4662647"/>
            <a:ext cx="2772" cy="7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59" idx="2"/>
          </p:cNvCxnSpPr>
          <p:nvPr/>
        </p:nvCxnSpPr>
        <p:spPr>
          <a:xfrm flipV="1">
            <a:off x="4622713" y="5616579"/>
            <a:ext cx="4217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298516" y="5241274"/>
            <a:ext cx="1476000" cy="75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3"/>
            <a:endCxn id="12" idx="1"/>
          </p:cNvCxnSpPr>
          <p:nvPr/>
        </p:nvCxnSpPr>
        <p:spPr>
          <a:xfrm>
            <a:off x="2774516" y="5619274"/>
            <a:ext cx="37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529898" y="5245888"/>
            <a:ext cx="1476000" cy="75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187441" y="5241274"/>
            <a:ext cx="1476000" cy="75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transformed target </a:t>
            </a:r>
            <a:r>
              <a:rPr lang="en-US" altLang="ko-KR" dirty="0" err="1" smtClean="0"/>
              <a:t>bitcode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975168" y="5178562"/>
            <a:ext cx="415636" cy="350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544589" y="5222583"/>
            <a:ext cx="415636" cy="350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59" idx="6"/>
            <a:endCxn id="26" idx="1"/>
          </p:cNvCxnSpPr>
          <p:nvPr/>
        </p:nvCxnSpPr>
        <p:spPr>
          <a:xfrm>
            <a:off x="5460078" y="5616579"/>
            <a:ext cx="727363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5018464" y="5441551"/>
            <a:ext cx="458240" cy="350056"/>
            <a:chOff x="8311688" y="3475494"/>
            <a:chExt cx="458240" cy="350056"/>
          </a:xfrm>
        </p:grpSpPr>
        <p:sp>
          <p:nvSpPr>
            <p:cNvPr id="59" name="타원 58"/>
            <p:cNvSpPr/>
            <p:nvPr/>
          </p:nvSpPr>
          <p:spPr>
            <a:xfrm>
              <a:off x="8337666" y="3475494"/>
              <a:ext cx="415636" cy="35005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덧셈 기호 59"/>
            <p:cNvSpPr/>
            <p:nvPr/>
          </p:nvSpPr>
          <p:spPr>
            <a:xfrm>
              <a:off x="8311688" y="3475494"/>
              <a:ext cx="458240" cy="350056"/>
            </a:xfrm>
            <a:prstGeom prst="mathPlu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26" idx="3"/>
            <a:endCxn id="37" idx="1"/>
          </p:cNvCxnSpPr>
          <p:nvPr/>
        </p:nvCxnSpPr>
        <p:spPr>
          <a:xfrm>
            <a:off x="7663441" y="5619274"/>
            <a:ext cx="866457" cy="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793076" y="2056343"/>
            <a:ext cx="5569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altLang="ko-KR" dirty="0" smtClean="0"/>
              <a:t>LLVM </a:t>
            </a:r>
            <a:r>
              <a:rPr lang="en-US" altLang="ko-KR" dirty="0"/>
              <a:t>shared variable access trace and insert code</a:t>
            </a:r>
          </a:p>
          <a:p>
            <a:pPr marL="742950" lvl="1" indent="-285750"/>
            <a:r>
              <a:rPr lang="en-US" altLang="ko-KR" dirty="0"/>
              <a:t>LLVM LOAD &amp; STORE Instruction </a:t>
            </a:r>
            <a:r>
              <a:rPr lang="en-US" altLang="ko-KR" dirty="0" smtClean="0"/>
              <a:t>trace</a:t>
            </a:r>
          </a:p>
          <a:p>
            <a:pPr marL="1200150" lvl="2" indent="-285750"/>
            <a:r>
              <a:rPr lang="en-US" altLang="ko-KR" dirty="0" err="1" smtClean="0"/>
              <a:t>isa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LoadInst</a:t>
            </a:r>
            <a:r>
              <a:rPr lang="en-US" altLang="ko-KR" dirty="0" smtClean="0"/>
              <a:t>&gt;,</a:t>
            </a:r>
            <a:r>
              <a:rPr lang="en-US" altLang="ko-KR" dirty="0" err="1" smtClean="0"/>
              <a:t>isa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StoreInst</a:t>
            </a:r>
            <a:r>
              <a:rPr lang="en-US" altLang="ko-KR" dirty="0" smtClean="0"/>
              <a:t>&gt;</a:t>
            </a:r>
          </a:p>
          <a:p>
            <a:pPr marL="742950" lvl="1" indent="-285750"/>
            <a:r>
              <a:rPr lang="en-US" altLang="ko-KR" dirty="0"/>
              <a:t>LLVM </a:t>
            </a:r>
            <a:r>
              <a:rPr lang="en-US" altLang="ko-KR" dirty="0" smtClean="0"/>
              <a:t>Insert </a:t>
            </a:r>
            <a:r>
              <a:rPr lang="en-US" altLang="ko-KR" dirty="0" err="1" smtClean="0"/>
              <a:t>printf</a:t>
            </a:r>
            <a:endParaRPr lang="en-US" altLang="ko-KR" dirty="0"/>
          </a:p>
          <a:p>
            <a:pPr marL="1200150" lvl="2" indent="-285750"/>
            <a:r>
              <a:rPr lang="en-US" altLang="ko-KR" dirty="0" smtClean="0"/>
              <a:t>Insert , </a:t>
            </a:r>
            <a:r>
              <a:rPr lang="en-US" altLang="ko-KR" dirty="0" err="1" smtClean="0"/>
              <a:t>InsertAfter</a:t>
            </a:r>
            <a:endParaRPr lang="en-US" altLang="ko-KR" dirty="0" smtClean="0"/>
          </a:p>
          <a:p>
            <a:pPr marL="742950" lvl="1" indent="-285750"/>
            <a:r>
              <a:rPr lang="en-US" altLang="ko-KR" dirty="0" smtClean="0"/>
              <a:t>LLVM global variable trace</a:t>
            </a:r>
          </a:p>
          <a:p>
            <a:pPr marL="1200150" lvl="2" indent="-285750"/>
            <a:r>
              <a:rPr lang="en-US" altLang="ko-KR" dirty="0" smtClean="0"/>
              <a:t>Module::global </a:t>
            </a:r>
            <a:r>
              <a:rPr lang="en-US" altLang="ko-KR" dirty="0"/>
              <a:t>iterator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altLang="ko-KR" dirty="0" smtClean="0"/>
              <a:t>custom pass </a:t>
            </a:r>
            <a:r>
              <a:rPr lang="ko-KR" altLang="en-US" dirty="0" smtClean="0"/>
              <a:t>생성 및 적용</a:t>
            </a:r>
            <a:endParaRPr lang="en-US" altLang="ko-KR" dirty="0" smtClean="0"/>
          </a:p>
          <a:p>
            <a:pPr marL="742950" lvl="1" indent="-285750"/>
            <a:r>
              <a:rPr lang="en-US" altLang="ko-KR" dirty="0"/>
              <a:t>conditional branch </a:t>
            </a:r>
            <a:r>
              <a:rPr lang="ko-KR" altLang="ko-KR" dirty="0"/>
              <a:t>앞뒤로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ko-KR" dirty="0" smtClean="0"/>
              <a:t>삽입</a:t>
            </a:r>
            <a:endParaRPr lang="en-US" altLang="ko-KR" dirty="0" smtClean="0"/>
          </a:p>
          <a:p>
            <a:pPr marL="742950" lvl="1" indent="-285750"/>
            <a:r>
              <a:rPr lang="en-US" altLang="ko-KR" dirty="0" err="1" smtClean="0"/>
              <a:t>isa</a:t>
            </a:r>
            <a:r>
              <a:rPr lang="en-US" altLang="ko-KR" dirty="0" smtClean="0"/>
              <a:t>&lt;&gt;</a:t>
            </a:r>
            <a:r>
              <a:rPr lang="ko-KR" altLang="en-US" dirty="0" smtClean="0"/>
              <a:t>를 사용해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확인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285750" indent="-285750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instrument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62820" y="2472810"/>
            <a:ext cx="1181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err="1" smtClean="0">
                <a:solidFill>
                  <a:schemeClr val="bg1"/>
                </a:solidFill>
              </a:rPr>
              <a:t>bc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9176" y="2472810"/>
            <a:ext cx="1438277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(.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4043920" y="2796660"/>
            <a:ext cx="146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413" y="2472810"/>
            <a:ext cx="1293017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target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(.</a:t>
            </a:r>
            <a:r>
              <a:rPr lang="en-US" altLang="ko-KR" dirty="0">
                <a:solidFill>
                  <a:schemeClr val="bg1"/>
                </a:solidFill>
              </a:rPr>
              <a:t>c / .</a:t>
            </a:r>
            <a:r>
              <a:rPr lang="en-US" altLang="ko-KR" dirty="0" err="1" smtClean="0">
                <a:solidFill>
                  <a:schemeClr val="bg1"/>
                </a:solidFill>
              </a:rPr>
              <a:t>cpp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5" idx="3"/>
            <a:endCxn id="4" idx="1"/>
          </p:cNvCxnSpPr>
          <p:nvPr/>
        </p:nvCxnSpPr>
        <p:spPr>
          <a:xfrm>
            <a:off x="1771430" y="2796660"/>
            <a:ext cx="10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299769" y="2472810"/>
            <a:ext cx="1383508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exefile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(.</a:t>
            </a:r>
            <a:r>
              <a:rPr lang="en-US" altLang="ko-KR" dirty="0" err="1" smtClean="0">
                <a:solidFill>
                  <a:schemeClr val="bg1"/>
                </a:solidFill>
              </a:rPr>
              <a:t>navtive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89360" y="2472810"/>
            <a:ext cx="1383508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 smtClean="0"/>
              <a:t>(.</a:t>
            </a:r>
            <a:r>
              <a:rPr lang="en-US" altLang="ko-KR" dirty="0"/>
              <a:t>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6" idx="3"/>
            <a:endCxn id="31" idx="1"/>
          </p:cNvCxnSpPr>
          <p:nvPr/>
        </p:nvCxnSpPr>
        <p:spPr>
          <a:xfrm>
            <a:off x="6947453" y="2796660"/>
            <a:ext cx="10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3"/>
            <a:endCxn id="30" idx="1"/>
          </p:cNvCxnSpPr>
          <p:nvPr/>
        </p:nvCxnSpPr>
        <p:spPr>
          <a:xfrm>
            <a:off x="9372868" y="2796660"/>
            <a:ext cx="926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44060" y="236774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clang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254003" y="2402445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llc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36450" y="242732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gcc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265103" y="2090749"/>
            <a:ext cx="890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PASS</a:t>
            </a:r>
          </a:p>
          <a:p>
            <a:pPr algn="ctr"/>
            <a:r>
              <a:rPr lang="en-US" altLang="ko-KR" dirty="0" smtClean="0"/>
              <a:t>(LLVM)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lvm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2" y="1872077"/>
            <a:ext cx="3229937" cy="24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LLVM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1784" y="1390793"/>
            <a:ext cx="8308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∙Module : LLVM programs are composed of Module‘s, each of which is a 	 translation unit of the input programs.</a:t>
            </a:r>
          </a:p>
          <a:p>
            <a:endParaRPr lang="en-US" altLang="ko-KR" dirty="0"/>
          </a:p>
          <a:p>
            <a:r>
              <a:rPr lang="en-US" altLang="ko-KR" dirty="0" smtClean="0"/>
              <a:t>∙Function : LLVM function declarations consist of the “declare” keyword.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	 ex) a return 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∙</a:t>
            </a:r>
            <a:r>
              <a:rPr lang="en-US" altLang="ko-KR" dirty="0" err="1" smtClean="0"/>
              <a:t>BasicBlock</a:t>
            </a:r>
            <a:r>
              <a:rPr lang="en-US" altLang="ko-KR" dirty="0" smtClean="0"/>
              <a:t> : A basic block represents a single entry, single exit section of 	       code.</a:t>
            </a:r>
          </a:p>
          <a:p>
            <a:endParaRPr lang="en-US" altLang="ko-KR" dirty="0"/>
          </a:p>
          <a:p>
            <a:r>
              <a:rPr lang="en-US" altLang="ko-KR" dirty="0" smtClean="0"/>
              <a:t>∙instruction : The LLVM instruction set consists of several different 	     	      classifications of instructions.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ex) terminator instructions, binary instructions, bitwise binary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1652" y="2753714"/>
            <a:ext cx="618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global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목적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공유변수가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Load </a:t>
            </a:r>
            <a:r>
              <a:rPr lang="en-US" altLang="ko-KR" sz="2400" dirty="0" smtClean="0"/>
              <a:t>or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Store </a:t>
            </a:r>
            <a:r>
              <a:rPr lang="ko-KR" altLang="en-US" sz="2400" dirty="0" smtClean="0"/>
              <a:t>지점에 </a:t>
            </a:r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삽입</a:t>
            </a:r>
            <a:endParaRPr lang="en-US" altLang="ko-KR" sz="2400" dirty="0" smtClean="0"/>
          </a:p>
          <a:p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star pass</a:t>
            </a:r>
            <a:r>
              <a:rPr lang="ko-KR" altLang="en-US" sz="2000" dirty="0" smtClean="0"/>
              <a:t>를 변형시켜 새로운 </a:t>
            </a:r>
            <a:r>
              <a:rPr lang="ko-KR" altLang="en-US" sz="2000" dirty="0"/>
              <a:t>패스를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module pass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insert</a:t>
            </a:r>
            <a:r>
              <a:rPr lang="ko-KR" altLang="en-US" sz="2000" dirty="0" smtClean="0"/>
              <a:t>할 함수 생성 후 </a:t>
            </a:r>
            <a:r>
              <a:rPr lang="ko-KR" altLang="en-US" sz="2000" dirty="0" err="1" smtClean="0"/>
              <a:t>공유변수가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Load </a:t>
            </a:r>
            <a:r>
              <a:rPr lang="en-US" altLang="ko-KR" sz="2000" dirty="0" smtClean="0"/>
              <a:t>or </a:t>
            </a:r>
            <a:r>
              <a:rPr lang="en-US" altLang="ko-KR" sz="2000" dirty="0" smtClean="0"/>
              <a:t>Store </a:t>
            </a:r>
            <a:r>
              <a:rPr lang="ko-KR" altLang="en-US" sz="2000" dirty="0" smtClean="0"/>
              <a:t>되는 지점에 삽입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pass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사용된 함수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29531" y="2891017"/>
            <a:ext cx="871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∙ </a:t>
            </a:r>
            <a:r>
              <a:rPr lang="en-US" altLang="ko-KR" dirty="0">
                <a:solidFill>
                  <a:srgbClr val="555555"/>
                </a:solidFill>
                <a:latin typeface="Lucida Grande"/>
              </a:rPr>
              <a:t>void </a:t>
            </a:r>
            <a:r>
              <a:rPr lang="en-US" altLang="ko-KR" b="1" dirty="0" err="1" smtClean="0">
                <a:solidFill>
                  <a:schemeClr val="accent1"/>
                </a:solidFill>
                <a:latin typeface="Lucida Grande"/>
              </a:rPr>
              <a:t>insertAfter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(Instruction </a:t>
            </a:r>
            <a:r>
              <a:rPr lang="en-US" altLang="ko-KR" dirty="0">
                <a:solidFill>
                  <a:srgbClr val="555555"/>
                </a:solidFill>
                <a:latin typeface="Lucida Grande"/>
              </a:rPr>
              <a:t>*</a:t>
            </a:r>
            <a:r>
              <a:rPr lang="en-US" altLang="ko-KR" dirty="0" err="1">
                <a:solidFill>
                  <a:srgbClr val="555555"/>
                </a:solidFill>
                <a:latin typeface="Lucida Grande"/>
              </a:rPr>
              <a:t>InsertPos</a:t>
            </a:r>
            <a:r>
              <a:rPr lang="en-US" altLang="ko-KR" dirty="0">
                <a:solidFill>
                  <a:srgbClr val="555555"/>
                </a:solidFill>
                <a:latin typeface="Lucida Grande"/>
              </a:rPr>
              <a:t>)</a:t>
            </a:r>
          </a:p>
          <a:p>
            <a:r>
              <a:rPr lang="en-US" altLang="ko-KR" dirty="0" smtClean="0">
                <a:latin typeface="Lucida Grande"/>
              </a:rPr>
              <a:t>	- </a:t>
            </a:r>
            <a:r>
              <a:rPr lang="en-US" altLang="ko-KR" dirty="0">
                <a:latin typeface="Lucida Grande"/>
              </a:rPr>
              <a:t>Insert an unlinked instruction into a basic block immediately after the </a:t>
            </a:r>
            <a:r>
              <a:rPr lang="en-US" altLang="ko-KR" dirty="0" smtClean="0">
                <a:latin typeface="Lucida Grande"/>
              </a:rPr>
              <a:t>	   specified </a:t>
            </a:r>
            <a:r>
              <a:rPr lang="en-US" altLang="ko-KR" dirty="0">
                <a:latin typeface="Lucida Grande"/>
              </a:rPr>
              <a:t>instruction.</a:t>
            </a:r>
            <a:r>
              <a:rPr lang="en-US" altLang="ko-KR" dirty="0"/>
              <a:t> </a:t>
            </a:r>
            <a:endParaRPr lang="ko-KR" altLang="en-US" dirty="0">
              <a:latin typeface="Lucida Gran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9531" y="4200528"/>
            <a:ext cx="99341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Lucida Grande"/>
              </a:rPr>
              <a:t>∙ bool</a:t>
            </a:r>
            <a:r>
              <a:rPr lang="en-US" altLang="ko-KR" b="1" dirty="0" smtClean="0">
                <a:latin typeface="Lucida Grande"/>
              </a:rPr>
              <a:t>  </a:t>
            </a:r>
            <a:r>
              <a:rPr lang="en-US" altLang="ko-KR" b="1" dirty="0" err="1" smtClean="0">
                <a:solidFill>
                  <a:schemeClr val="accent1"/>
                </a:solidFill>
                <a:latin typeface="Lucida Grande"/>
              </a:rPr>
              <a:t>isa</a:t>
            </a:r>
            <a:r>
              <a:rPr lang="en-US" altLang="ko-KR" b="1" dirty="0" smtClean="0">
                <a:solidFill>
                  <a:schemeClr val="accent1"/>
                </a:solidFill>
                <a:latin typeface="Lucida Grande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Lucida Grande"/>
              </a:rPr>
              <a:t>(</a:t>
            </a:r>
            <a:r>
              <a:rPr lang="en-US" altLang="ko-KR" dirty="0" err="1" smtClean="0">
                <a:latin typeface="Lucida Grande"/>
              </a:rPr>
              <a:t>const</a:t>
            </a:r>
            <a:r>
              <a:rPr lang="en-US" altLang="ko-KR" dirty="0" smtClean="0">
                <a:latin typeface="Lucida Grande"/>
              </a:rPr>
              <a:t> Y &amp;</a:t>
            </a:r>
            <a:r>
              <a:rPr lang="en-US" altLang="ko-KR" dirty="0" err="1" smtClean="0">
                <a:latin typeface="Lucida Grande"/>
              </a:rPr>
              <a:t>Yal</a:t>
            </a:r>
            <a:r>
              <a:rPr lang="en-US" altLang="ko-KR" dirty="0" smtClean="0">
                <a:latin typeface="Lucida Grande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Lucida Grande"/>
              </a:rPr>
              <a:t>	  </a:t>
            </a:r>
            <a:r>
              <a:rPr lang="en-US" altLang="ko-KR" dirty="0">
                <a:latin typeface="Lucida Grande"/>
              </a:rPr>
              <a:t>-  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The 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</a:rPr>
              <a:t>isa</a:t>
            </a:r>
            <a:r>
              <a:rPr lang="ko-KR" altLang="ko-KR" dirty="0">
                <a:solidFill>
                  <a:srgbClr val="000000"/>
                </a:solidFill>
                <a:latin typeface="Lucida Grande"/>
              </a:rPr>
              <a:t>&lt;&gt;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 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operator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works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exactly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like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Java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“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</a:rPr>
              <a:t>instanceof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”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operator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Lucida Grande"/>
              <a:ea typeface="Lucida Grande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Lucida Grande"/>
                <a:ea typeface="Lucida Grande"/>
              </a:rPr>
              <a:t>	 </a:t>
            </a:r>
            <a:r>
              <a:rPr lang="en-US" altLang="ko-KR" dirty="0" smtClean="0">
                <a:solidFill>
                  <a:srgbClr val="000000"/>
                </a:solidFill>
                <a:latin typeface="Lucida Grande"/>
                <a:ea typeface="Lucida Grande"/>
              </a:rPr>
              <a:t>      </a:t>
            </a:r>
            <a:r>
              <a:rPr lang="ko-KR" altLang="ko-KR" dirty="0" err="1" smtClean="0">
                <a:solidFill>
                  <a:srgbClr val="000000"/>
                </a:solidFill>
                <a:latin typeface="Lucida Grande"/>
                <a:ea typeface="Lucida Grande"/>
              </a:rPr>
              <a:t>It</a:t>
            </a:r>
            <a:r>
              <a:rPr lang="ko-KR" altLang="ko-KR" dirty="0" smtClean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returns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true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or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false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depending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on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whether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a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reference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or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pointer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points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to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Lucida Grande"/>
              <a:ea typeface="Lucida Grande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Lucida Grande"/>
                <a:ea typeface="Lucida Grande"/>
              </a:rPr>
              <a:t>	 </a:t>
            </a:r>
            <a:r>
              <a:rPr lang="en-US" altLang="ko-KR" dirty="0" smtClean="0">
                <a:solidFill>
                  <a:srgbClr val="000000"/>
                </a:solidFill>
                <a:latin typeface="Lucida Grande"/>
                <a:ea typeface="Lucida Grande"/>
              </a:rPr>
              <a:t>      </a:t>
            </a:r>
            <a:r>
              <a:rPr lang="ko-KR" altLang="ko-KR" dirty="0" err="1" smtClean="0">
                <a:solidFill>
                  <a:srgbClr val="000000"/>
                </a:solidFill>
                <a:latin typeface="Lucida Grande"/>
                <a:ea typeface="Lucida Grande"/>
              </a:rPr>
              <a:t>an</a:t>
            </a:r>
            <a:r>
              <a:rPr lang="ko-KR" altLang="ko-KR" dirty="0" smtClean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instance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of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specified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Lucida Grande"/>
                <a:ea typeface="Lucida Grande"/>
              </a:rPr>
              <a:t>class</a:t>
            </a:r>
            <a:r>
              <a:rPr lang="ko-KR" altLang="ko-KR" dirty="0">
                <a:solidFill>
                  <a:srgbClr val="000000"/>
                </a:solidFill>
                <a:latin typeface="Lucida Grande"/>
                <a:ea typeface="Lucida Grande"/>
              </a:rPr>
              <a:t>.</a:t>
            </a:r>
            <a:r>
              <a:rPr lang="ko-KR" altLang="ko-KR" dirty="0">
                <a:latin typeface="Lucida Grande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29531" y="1581506"/>
            <a:ext cx="871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∙ 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void </a:t>
            </a:r>
            <a:r>
              <a:rPr lang="en-US" altLang="ko-KR" b="1" dirty="0" err="1" smtClean="0">
                <a:solidFill>
                  <a:schemeClr val="accent1"/>
                </a:solidFill>
                <a:latin typeface="Lucida Grande"/>
              </a:rPr>
              <a:t>insertBefore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(Instruction *</a:t>
            </a:r>
            <a:r>
              <a:rPr lang="en-US" altLang="ko-KR" dirty="0" err="1" smtClean="0">
                <a:solidFill>
                  <a:srgbClr val="555555"/>
                </a:solidFill>
                <a:latin typeface="Lucida Grande"/>
              </a:rPr>
              <a:t>InsertPos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)</a:t>
            </a:r>
            <a:endParaRPr lang="en-US" altLang="ko-KR" dirty="0">
              <a:solidFill>
                <a:srgbClr val="555555"/>
              </a:solidFill>
              <a:latin typeface="Lucida Grande"/>
            </a:endParaRPr>
          </a:p>
          <a:p>
            <a:r>
              <a:rPr lang="en-US" altLang="ko-KR" b="0" i="0" dirty="0" smtClean="0">
                <a:solidFill>
                  <a:srgbClr val="555555"/>
                </a:solidFill>
                <a:effectLst/>
                <a:latin typeface="Lucida Grande"/>
              </a:rPr>
              <a:t>	 - </a:t>
            </a:r>
            <a:r>
              <a:rPr lang="en-US" altLang="ko-KR" dirty="0">
                <a:latin typeface="Lucida Grande"/>
              </a:rPr>
              <a:t>Insert an unlinked instruction into a basic block immediately before </a:t>
            </a:r>
            <a:r>
              <a:rPr lang="en-US" altLang="ko-KR" dirty="0" smtClean="0">
                <a:latin typeface="Lucida Grande"/>
              </a:rPr>
              <a:t>	    the </a:t>
            </a:r>
            <a:r>
              <a:rPr lang="en-US" altLang="ko-KR" dirty="0">
                <a:latin typeface="Lucida Grande"/>
              </a:rPr>
              <a:t>specified instruction. </a:t>
            </a:r>
            <a:endParaRPr lang="ko-KR" altLang="en-US" dirty="0">
              <a:latin typeface="Lucida Grand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15416"/>
            <a:ext cx="184731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68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1817"/>
            <a:ext cx="10515600" cy="4351338"/>
          </a:xfrm>
        </p:spPr>
        <p:txBody>
          <a:bodyPr/>
          <a:lstStyle/>
          <a:p>
            <a:r>
              <a:rPr lang="en-US" altLang="ko-KR" sz="2000" dirty="0"/>
              <a:t>pass </a:t>
            </a:r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공유변수가</a:t>
            </a:r>
            <a:r>
              <a:rPr lang="ko-KR" altLang="en-US" sz="2000" dirty="0"/>
              <a:t> </a:t>
            </a:r>
            <a:r>
              <a:rPr lang="en-US" altLang="ko-KR" sz="2000" dirty="0"/>
              <a:t>Load </a:t>
            </a:r>
            <a:r>
              <a:rPr lang="en-US" altLang="ko-KR" sz="2000" dirty="0" smtClean="0"/>
              <a:t>or </a:t>
            </a:r>
            <a:r>
              <a:rPr lang="en-US" altLang="ko-KR" sz="2000" dirty="0"/>
              <a:t>Store </a:t>
            </a:r>
            <a:r>
              <a:rPr lang="ko-KR" altLang="en-US" sz="2000" dirty="0"/>
              <a:t>지점에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 </a:t>
            </a:r>
            <a:r>
              <a:rPr lang="ko-KR" altLang="en-US" sz="2000" dirty="0"/>
              <a:t>삽입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pass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71475" y="4151548"/>
            <a:ext cx="11820525" cy="2216783"/>
            <a:chOff x="371474" y="2123093"/>
            <a:chExt cx="11820525" cy="221678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" y="2168176"/>
              <a:ext cx="11820525" cy="21717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1474" y="2123093"/>
              <a:ext cx="8041005" cy="23743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110063" y="3989345"/>
              <a:ext cx="2887459" cy="24370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iterator</a:t>
              </a:r>
              <a:r>
                <a:rPr lang="ko-KR" altLang="en-US" sz="1200" dirty="0" smtClean="0"/>
                <a:t>을 받아 </a:t>
              </a:r>
              <a:r>
                <a:rPr lang="en-US" altLang="ko-KR" sz="1200" dirty="0" err="1" smtClean="0"/>
                <a:t>printf</a:t>
              </a:r>
              <a:r>
                <a:rPr lang="ko-KR" altLang="en-US" sz="1200" dirty="0" smtClean="0"/>
                <a:t>생성 후 삽입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>
              <a:endCxn id="10" idx="1"/>
            </p:cNvCxnSpPr>
            <p:nvPr/>
          </p:nvCxnSpPr>
          <p:spPr>
            <a:xfrm>
              <a:off x="6325985" y="3589062"/>
              <a:ext cx="1784078" cy="522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788799" y="3409746"/>
              <a:ext cx="10031727" cy="17931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endCxn id="17" idx="1"/>
            </p:cNvCxnSpPr>
            <p:nvPr/>
          </p:nvCxnSpPr>
          <p:spPr>
            <a:xfrm>
              <a:off x="4547062" y="2353533"/>
              <a:ext cx="3452202" cy="189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999264" y="2421200"/>
              <a:ext cx="1692421" cy="24370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사용자 정의 함수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94" y="1841645"/>
            <a:ext cx="11070255" cy="2181225"/>
            <a:chOff x="697881" y="4333906"/>
            <a:chExt cx="11070255" cy="2181225"/>
          </a:xfrm>
        </p:grpSpPr>
        <p:sp>
          <p:nvSpPr>
            <p:cNvPr id="9" name="직사각형 8"/>
            <p:cNvSpPr/>
            <p:nvPr/>
          </p:nvSpPr>
          <p:spPr>
            <a:xfrm>
              <a:off x="9691685" y="5355250"/>
              <a:ext cx="2076451" cy="29981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printf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생성</a:t>
              </a:r>
              <a:endParaRPr lang="ko-KR" altLang="en-US" dirty="0"/>
            </a:p>
          </p:txBody>
        </p:sp>
        <p:sp>
          <p:nvSpPr>
            <p:cNvPr id="14" name="오른쪽 중괄호 13"/>
            <p:cNvSpPr/>
            <p:nvPr/>
          </p:nvSpPr>
          <p:spPr>
            <a:xfrm>
              <a:off x="8947175" y="4624689"/>
              <a:ext cx="448887" cy="174476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881" y="4333906"/>
              <a:ext cx="8315325" cy="218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4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712"/>
          <a:stretch/>
        </p:blipFill>
        <p:spPr>
          <a:xfrm>
            <a:off x="870621" y="1462953"/>
            <a:ext cx="6899184" cy="31909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pass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4604" y="2104154"/>
            <a:ext cx="3524596" cy="3032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57928" y="5125595"/>
            <a:ext cx="2086843" cy="388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insert&gt;a insert&gt;b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삽입 후 </a:t>
            </a:r>
            <a:r>
              <a:rPr lang="en-US" altLang="ko-KR" sz="1200" dirty="0" smtClean="0"/>
              <a:t>flag </a:t>
            </a:r>
            <a:r>
              <a:rPr lang="ko-KR" altLang="en-US" sz="1200" dirty="0" smtClean="0"/>
              <a:t>초기화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896621" y="2211185"/>
            <a:ext cx="2579888" cy="3346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instruction Load &amp; Store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>
            <a:off x="5029200" y="2255775"/>
            <a:ext cx="1867421" cy="122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오른쪽 중괄호 13"/>
          <p:cNvSpPr/>
          <p:nvPr/>
        </p:nvSpPr>
        <p:spPr>
          <a:xfrm>
            <a:off x="7805738" y="3129370"/>
            <a:ext cx="448887" cy="897775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738466" y="4988306"/>
            <a:ext cx="448887" cy="700699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33087" y="3373578"/>
            <a:ext cx="2822346" cy="3671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Globalvariable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변환이 가능하면 </a:t>
            </a:r>
            <a:r>
              <a:rPr lang="en-US" altLang="ko-KR" sz="1200" dirty="0" smtClean="0"/>
              <a:t>flag=1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04" y="4772398"/>
            <a:ext cx="3838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1" y="1747612"/>
            <a:ext cx="7162800" cy="304922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491" y="1749312"/>
            <a:ext cx="10954789" cy="460533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085" y="323737"/>
            <a:ext cx="10515600" cy="996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standard pass –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20004" y="2012786"/>
            <a:ext cx="2086843" cy="299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GlobalVariable</a:t>
            </a:r>
            <a:endParaRPr lang="ko-KR" altLang="en-US" sz="1200" dirty="0"/>
          </a:p>
        </p:txBody>
      </p:sp>
      <p:sp>
        <p:nvSpPr>
          <p:cNvPr id="9" name="오른쪽 중괄호 8"/>
          <p:cNvSpPr/>
          <p:nvPr/>
        </p:nvSpPr>
        <p:spPr>
          <a:xfrm>
            <a:off x="7786167" y="1814945"/>
            <a:ext cx="448887" cy="695500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786167" y="2740427"/>
            <a:ext cx="448887" cy="1573877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26930" y="3377456"/>
            <a:ext cx="2086843" cy="299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Instruction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51085" y="2818995"/>
            <a:ext cx="4053919" cy="16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1085" y="3533693"/>
            <a:ext cx="4178610" cy="83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1" y="1420814"/>
            <a:ext cx="7162800" cy="333375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 flipH="1">
            <a:off x="3192087" y="2817295"/>
            <a:ext cx="28017" cy="22617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183775" y="5079076"/>
            <a:ext cx="35162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700058" y="4862945"/>
            <a:ext cx="3906982" cy="53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전역변수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(number)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Load or Store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70916" y="3698584"/>
            <a:ext cx="1501912" cy="831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9228" y="3011281"/>
            <a:ext cx="1501912" cy="831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411821" y="3017405"/>
            <a:ext cx="10051" cy="2377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59215" y="5389151"/>
            <a:ext cx="994523" cy="33430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printf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085" y="323737"/>
            <a:ext cx="10515600" cy="996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standard pass –</a:t>
            </a:r>
            <a:r>
              <a:rPr lang="ko-KR" altLang="en-US" dirty="0" smtClean="0"/>
              <a:t>실행 결과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30724" y="1520822"/>
            <a:ext cx="2086843" cy="299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native </a:t>
            </a:r>
            <a:r>
              <a:rPr lang="ko-KR" altLang="en-US" sz="1200" dirty="0" smtClean="0"/>
              <a:t>파일 생성</a:t>
            </a:r>
            <a:endParaRPr lang="ko-KR" altLang="en-US" sz="1200" dirty="0"/>
          </a:p>
        </p:txBody>
      </p:sp>
      <p:sp>
        <p:nvSpPr>
          <p:cNvPr id="9" name="오른쪽 중괄호 8"/>
          <p:cNvSpPr/>
          <p:nvPr/>
        </p:nvSpPr>
        <p:spPr>
          <a:xfrm>
            <a:off x="6666564" y="1409813"/>
            <a:ext cx="448887" cy="535365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6666564" y="2100697"/>
            <a:ext cx="448887" cy="1252234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96153" y="2576905"/>
            <a:ext cx="2587432" cy="299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instrumented </a:t>
            </a:r>
            <a:r>
              <a:rPr lang="ko-KR" altLang="en-US" sz="1200" dirty="0"/>
              <a:t>된 </a:t>
            </a:r>
            <a:r>
              <a:rPr lang="ko-KR" altLang="en-US" sz="1200" dirty="0" smtClean="0"/>
              <a:t>응용프로그램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5" y="2064825"/>
            <a:ext cx="4800600" cy="1323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8" y="1416509"/>
            <a:ext cx="59055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268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Lucida Grande</vt:lpstr>
      <vt:lpstr>맑은 고딕</vt:lpstr>
      <vt:lpstr>Arial</vt:lpstr>
      <vt:lpstr>Office 테마</vt:lpstr>
      <vt:lpstr>LLVM</vt:lpstr>
      <vt:lpstr>instrument 과정</vt:lpstr>
      <vt:lpstr>LLVM 구성</vt:lpstr>
      <vt:lpstr>standard pass</vt:lpstr>
      <vt:lpstr>사용된 함수</vt:lpstr>
      <vt:lpstr>standard pass</vt:lpstr>
      <vt:lpstr>standard pass</vt:lpstr>
      <vt:lpstr>standard pass –실행 결과</vt:lpstr>
      <vt:lpstr>standard pass –실행 결과 (1)</vt:lpstr>
      <vt:lpstr>결과 비교</vt:lpstr>
      <vt:lpstr>standard pass –실행 과정</vt:lpstr>
      <vt:lpstr>평가</vt:lpstr>
      <vt:lpstr>향후 진행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</dc:title>
  <dc:creator>강성은</dc:creator>
  <cp:lastModifiedBy>강성은</cp:lastModifiedBy>
  <cp:revision>68</cp:revision>
  <cp:lastPrinted>2017-02-08T10:23:39Z</cp:lastPrinted>
  <dcterms:created xsi:type="dcterms:W3CDTF">2017-02-06T09:33:49Z</dcterms:created>
  <dcterms:modified xsi:type="dcterms:W3CDTF">2017-02-22T09:51:19Z</dcterms:modified>
</cp:coreProperties>
</file>