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2" r:id="rId5"/>
    <p:sldId id="266" r:id="rId6"/>
    <p:sldId id="274" r:id="rId7"/>
    <p:sldId id="281" r:id="rId8"/>
    <p:sldId id="268" r:id="rId9"/>
    <p:sldId id="279" r:id="rId10"/>
    <p:sldId id="280" r:id="rId11"/>
    <p:sldId id="285" r:id="rId12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1" autoAdjust="0"/>
    <p:restoredTop sz="77278" autoAdjust="0"/>
  </p:normalViewPr>
  <p:slideViewPr>
    <p:cSldViewPr snapToGrid="0">
      <p:cViewPr varScale="1">
        <p:scale>
          <a:sx n="88" d="100"/>
          <a:sy n="88" d="100"/>
        </p:scale>
        <p:origin x="20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501" cy="495380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87" y="0"/>
            <a:ext cx="2945500" cy="495380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DBAE6E65-FBB5-4A59-A4D5-ADE190F18DFC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09" y="4752152"/>
            <a:ext cx="5438458" cy="3888412"/>
          </a:xfrm>
          <a:prstGeom prst="rect">
            <a:avLst/>
          </a:prstGeom>
        </p:spPr>
        <p:txBody>
          <a:bodyPr vert="horz" lIns="91449" tIns="45725" rIns="91449" bIns="45725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70"/>
            <a:ext cx="2945501" cy="495380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87" y="9378870"/>
            <a:ext cx="2945500" cy="495380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3074B725-0911-4CFC-9767-88D807146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1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200" dirty="0" err="1"/>
              <a:t>Explnation</a:t>
            </a:r>
            <a:r>
              <a:rPr lang="en-US" altLang="ko-KR" sz="1200" dirty="0"/>
              <a:t> </a:t>
            </a:r>
            <a:r>
              <a:rPr lang="ko-KR" altLang="en-US" sz="1200" dirty="0"/>
              <a:t>보충</a:t>
            </a:r>
            <a:r>
              <a:rPr lang="en-US" altLang="ko-KR" sz="1200" dirty="0"/>
              <a:t>:</a:t>
            </a:r>
          </a:p>
          <a:p>
            <a:pPr marL="457200" lvl="1" indent="0">
              <a:buNone/>
            </a:pPr>
            <a:r>
              <a:rPr lang="ko-KR" altLang="en-US" sz="1200" dirty="0"/>
              <a:t>다시 말해</a:t>
            </a:r>
            <a:r>
              <a:rPr lang="en-US" altLang="ko-KR" sz="1200" dirty="0"/>
              <a:t>, </a:t>
            </a:r>
            <a:r>
              <a:rPr lang="ko-KR" altLang="en-US" sz="1200" dirty="0"/>
              <a:t>다른 동작중인 프로그램이 훨씬 원활하게 동작할 수 있도록 메모리 최적화를 위해 가상메모리 사용을 확인하는 것이다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4B725-0911-4CFC-9767-88D807146A1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US" altLang="ko-KR" sz="1200" dirty="0">
              <a:solidFill>
                <a:prstClr val="black"/>
              </a:solidFill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ko-KR" altLang="en-US" sz="2000" dirty="0"/>
              <a:t>* </a:t>
            </a:r>
            <a:r>
              <a:rPr lang="en-US" altLang="ko-KR" sz="2000" dirty="0"/>
              <a:t>Fig.1.</a:t>
            </a:r>
            <a:r>
              <a:rPr lang="ko-KR" altLang="en-US" sz="2000" dirty="0"/>
              <a:t>가상메모리 역할</a:t>
            </a:r>
          </a:p>
          <a:p>
            <a:pPr marL="457200" lvl="1" indent="0">
              <a:buNone/>
            </a:pPr>
            <a:r>
              <a:rPr lang="ko-KR" altLang="en-US" sz="2000" dirty="0"/>
              <a:t>프로세스 </a:t>
            </a:r>
            <a:r>
              <a:rPr lang="en-US" altLang="ko-KR" sz="2000" dirty="0"/>
              <a:t>A</a:t>
            </a:r>
            <a:r>
              <a:rPr lang="ko-KR" altLang="en-US" sz="2000" dirty="0"/>
              <a:t>는 페이지 </a:t>
            </a:r>
            <a:r>
              <a:rPr lang="en-US" altLang="ko-KR" sz="2000" dirty="0"/>
              <a:t>1, 4, 7</a:t>
            </a:r>
            <a:r>
              <a:rPr lang="ko-KR" altLang="en-US" sz="2000" dirty="0"/>
              <a:t>번을 사용한다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이들 각각은 실제 메모리 프레임 </a:t>
            </a:r>
            <a:r>
              <a:rPr lang="en-US" altLang="ko-KR" sz="2000" dirty="0"/>
              <a:t>5, 3, 1</a:t>
            </a:r>
            <a:r>
              <a:rPr lang="ko-KR" altLang="en-US" sz="2000" dirty="0"/>
              <a:t>에 저장되어있다</a:t>
            </a:r>
            <a:r>
              <a:rPr lang="en-US" altLang="ko-KR" sz="2000" dirty="0"/>
              <a:t>. </a:t>
            </a:r>
            <a:r>
              <a:rPr lang="ko-KR" altLang="en-US" sz="2000" dirty="0"/>
              <a:t>즉 전체 용량 중 일부분을 사용하고 있는 것으로 사용하는 부분만 실제 메모리에 적재하는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이와 같은 방법을 사용하기 때문에 각 프로세스는 각자가 </a:t>
            </a:r>
            <a:r>
              <a:rPr lang="en-US" altLang="ko-KR" sz="2000" dirty="0"/>
              <a:t>4G</a:t>
            </a:r>
            <a:r>
              <a:rPr lang="ko-KR" altLang="en-US" sz="2000" dirty="0"/>
              <a:t>의 공간을 사용하고 있다고 생각하고</a:t>
            </a:r>
            <a:r>
              <a:rPr lang="en-US" altLang="ko-KR" sz="2000" dirty="0"/>
              <a:t>, </a:t>
            </a:r>
            <a:r>
              <a:rPr lang="ko-KR" altLang="en-US" sz="2000" dirty="0"/>
              <a:t>다른 프로그램이 사용하는 메모리 공간에 대해 염려하지 않고 프로그램 작성이 가능하다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4B725-0911-4CFC-9767-88D807146A1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4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프로세스 메모리 최적화를 </a:t>
            </a:r>
            <a:r>
              <a:rPr lang="ko-KR" alt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보다 쉽게 하기 위해서는 가상메모리 공간에서 전체 페이지 중 실제 물리적 메모리에 올라간 페이지 또는 사용하지 않는 페이지 등에 대한 파악이 필요한데</a:t>
            </a:r>
            <a:r>
              <a:rPr lang="en-US" altLang="ko-K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기존의 방법은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사용량이나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잔여량의</a:t>
            </a:r>
            <a:r>
              <a:rPr lang="ko-KR" alt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크기만을 텍스트로 출력하므로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프로세스 메모리 최적화에 비실용적이다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2000" dirty="0"/>
              <a:t>따라서 사용자가</a:t>
            </a:r>
            <a:r>
              <a:rPr lang="en-US" altLang="ko-KR" sz="2000" dirty="0"/>
              <a:t> </a:t>
            </a:r>
            <a:r>
              <a:rPr lang="ko-KR" altLang="en-US" sz="2000" dirty="0"/>
              <a:t>프로세스 메모리를 최적화하는데</a:t>
            </a:r>
            <a:endParaRPr lang="en-US" altLang="ko-KR" sz="20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000" dirty="0"/>
              <a:t>어려움이 있다</a:t>
            </a:r>
            <a:r>
              <a:rPr lang="en-US" altLang="ko-KR" sz="2000" dirty="0"/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4B725-0911-4CFC-9767-88D807146A1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페이지의 수나 사용현황에 대한 파악이 어렵다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*Thrashing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활발하게 사용되는 페이지 집합을 지원해 줄 만큼 프레임이 충분히 할당 받지 못한 프로세스는  </a:t>
            </a:r>
            <a:b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 부재가 발생하게 된다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이때 페이지 교체가 필요하지만 이미 활발하게 사용되는  페이지들만으로 이루어져 있으므로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어떤 페이지가 교체되든지 바로 다시 페이지 교체가 필요 하게 될 것이다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결과적으로 바로 바로 반복해서 페이지 부재가 발생하며 교체된 페이지는 다시 얼마 지나지 않아 읽어올 필요가 생긴다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이러한 </a:t>
            </a:r>
            <a:r>
              <a:rPr lang="ko-KR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과도한 </a:t>
            </a:r>
            <a:r>
              <a:rPr lang="ko-KR" altLang="en-US" sz="1200" b="0" i="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페이징</a:t>
            </a:r>
            <a:r>
              <a:rPr lang="ko-KR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작업을 </a:t>
            </a:r>
            <a:r>
              <a:rPr lang="ko-KR" altLang="en-US" sz="1200" b="1" i="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쓰레싱</a:t>
            </a:r>
            <a:r>
              <a:rPr lang="ko-KR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 한다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*Thrashing</a:t>
            </a:r>
            <a:r>
              <a:rPr lang="ko-KR" altLang="en-US" sz="1200" baseline="0" dirty="0"/>
              <a:t> 해결</a:t>
            </a:r>
            <a:r>
              <a:rPr lang="ko-KR" altLang="en-US" sz="1200" dirty="0"/>
              <a:t>하는 법</a:t>
            </a:r>
            <a:endParaRPr lang="en-US" altLang="ko-KR" sz="1200" dirty="0"/>
          </a:p>
          <a:p>
            <a:r>
              <a:rPr lang="en-US" altLang="ko-KR" dirty="0"/>
              <a:t>- </a:t>
            </a:r>
            <a:r>
              <a:rPr lang="ko-KR" altLang="en-US" dirty="0"/>
              <a:t>프로세스가 필요로 하는 만큼의 프레임을 제공하여 예방한다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 일부 프로세스를 종료시킨다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baseline="0" dirty="0"/>
              <a:t> </a:t>
            </a:r>
            <a:r>
              <a:rPr lang="ko-KR" altLang="en-US" baseline="0" dirty="0"/>
              <a:t>부족한 자원을 증설한다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4B725-0911-4CFC-9767-88D807146A1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4B725-0911-4CFC-9767-88D807146A1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4B725-0911-4CFC-9767-88D807146A1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pid</a:t>
            </a:r>
            <a:r>
              <a:rPr lang="ko-KR" altLang="en-US" dirty="0"/>
              <a:t>번호를 입력하면 </a:t>
            </a:r>
            <a:r>
              <a:rPr lang="en-US" altLang="ko-KR" dirty="0"/>
              <a:t>pid.txt</a:t>
            </a:r>
            <a:r>
              <a:rPr lang="ko-KR" altLang="en-US" dirty="0"/>
              <a:t>에서 해당 </a:t>
            </a:r>
            <a:r>
              <a:rPr lang="en-US" altLang="ko-KR" dirty="0" err="1"/>
              <a:t>pid</a:t>
            </a:r>
            <a:r>
              <a:rPr lang="ko-KR" altLang="en-US" dirty="0"/>
              <a:t>번호가 있는지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baseline="0" dirty="0"/>
              <a:t> 입력한  </a:t>
            </a:r>
            <a:r>
              <a:rPr lang="en-US" altLang="ko-KR" baseline="0" dirty="0" err="1"/>
              <a:t>pid</a:t>
            </a:r>
            <a:r>
              <a:rPr lang="ko-KR" altLang="en-US" baseline="0" dirty="0"/>
              <a:t>번호에 해당하는 가상메모리정보를 가상메모리</a:t>
            </a:r>
            <a:r>
              <a:rPr lang="en-US" altLang="ko-KR" baseline="0" dirty="0"/>
              <a:t>.txt</a:t>
            </a:r>
            <a:r>
              <a:rPr lang="ko-KR" altLang="en-US" baseline="0" dirty="0"/>
              <a:t>에서 가져온다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전체 페이지 주소와 </a:t>
            </a:r>
            <a:r>
              <a:rPr lang="en-US" altLang="ko-KR" baseline="0" dirty="0"/>
              <a:t>code</a:t>
            </a:r>
            <a:r>
              <a:rPr lang="ko-KR" altLang="en-US" baseline="0" dirty="0"/>
              <a:t>영역주소와 </a:t>
            </a:r>
            <a:r>
              <a:rPr lang="en-US" altLang="ko-KR" baseline="0" dirty="0"/>
              <a:t>data</a:t>
            </a:r>
            <a:r>
              <a:rPr lang="ko-KR" altLang="en-US" baseline="0" dirty="0"/>
              <a:t>영역 주소를 분류한다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분류한 정보를 </a:t>
            </a:r>
            <a:r>
              <a:rPr lang="en-US" altLang="ko-KR" dirty="0"/>
              <a:t>GUI</a:t>
            </a:r>
            <a:r>
              <a:rPr lang="ko-KR" altLang="en-US" dirty="0"/>
              <a:t>에 그린다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실행파일을 </a:t>
            </a:r>
            <a:r>
              <a:rPr lang="en-US" altLang="ko-KR" dirty="0"/>
              <a:t>GUI</a:t>
            </a:r>
            <a:r>
              <a:rPr lang="ko-KR" altLang="en-US" dirty="0"/>
              <a:t>로 완성된 </a:t>
            </a:r>
            <a:r>
              <a:rPr lang="en-US" altLang="ko-KR" dirty="0"/>
              <a:t>output</a:t>
            </a:r>
            <a:r>
              <a:rPr lang="ko-KR" altLang="en-US" dirty="0"/>
              <a:t>으로 확인할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4B725-0911-4CFC-9767-88D807146A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5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Files(code, </a:t>
            </a:r>
            <a:r>
              <a:rPr lang="en-US" altLang="ko-KR" dirty="0" err="1"/>
              <a:t>param</a:t>
            </a:r>
            <a:r>
              <a:rPr lang="en-US" altLang="ko-KR" dirty="0"/>
              <a:t>)</a:t>
            </a:r>
            <a:r>
              <a:rPr lang="ko-KR" altLang="en-US" dirty="0"/>
              <a:t>에서 주요함수랑 인자에</a:t>
            </a:r>
            <a:r>
              <a:rPr lang="en-US" altLang="ko-KR" dirty="0"/>
              <a:t> </a:t>
            </a:r>
            <a:r>
              <a:rPr lang="ko-KR" altLang="en-US"/>
              <a:t>대해 </a:t>
            </a:r>
            <a:r>
              <a:rPr lang="ko-KR" altLang="en-US" dirty="0"/>
              <a:t>간단하게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4B725-0911-4CFC-9767-88D807146A1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71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4B725-0911-4CFC-9767-88D807146A1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4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0602-6655-4F33-9E69-0F6E3C15132D}" type="datetime1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15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A3B3-CDEC-457B-901B-C2B3995EFFA6}" type="datetime1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75DC-927A-42E2-B3B2-CFF7EA927A72}" type="datetime1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5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39E-A0BC-4AFF-A0EB-11FED7E2B468}" type="datetime1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8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E227-B591-4F93-A6CC-2AC67EB34438}" type="datetime1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5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4595-8098-4630-BD02-CCF26D4A13A7}" type="datetime1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C7A7-FD90-4DE6-9F51-21B0FC9F50AD}" type="datetime1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3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AD82-2EEA-4B56-9351-D729D3CEBD5F}" type="datetime1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9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618A-E9E9-4B4C-A6A1-9D06079C3C42}" type="datetime1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B42E-FB9F-4406-A669-8F9D9B598106}" type="datetime1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E1E6-DE45-4F5F-99FC-14C60909A8B6}" type="datetime1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3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A3E4-8E36-44A1-9C32-6A6DB6AF84D2}" type="datetime1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0D307-29B6-4194-900C-C120C37CE7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0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ko-KR" sz="4400" dirty="0"/>
            </a:br>
            <a:r>
              <a:rPr lang="en-US" altLang="ko-KR" sz="4900" dirty="0"/>
              <a:t>Operating System Kernel</a:t>
            </a:r>
            <a:r>
              <a:rPr lang="en-US" altLang="ko-KR" sz="6600" dirty="0"/>
              <a:t> </a:t>
            </a:r>
            <a:br>
              <a:rPr lang="en-US" altLang="ko-KR" sz="6600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1431765" y="2659936"/>
            <a:ext cx="10515600" cy="725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2000" dirty="0">
                <a:latin typeface="+mj-lt"/>
                <a:ea typeface="+mj-ea"/>
                <a:cs typeface="+mj-cs"/>
              </a:rPr>
              <a:t>(</a:t>
            </a:r>
            <a:r>
              <a:rPr lang="ko-KR" altLang="en-US" sz="2000" dirty="0" err="1"/>
              <a:t>리눅스</a:t>
            </a:r>
            <a:r>
              <a:rPr lang="ko-KR" altLang="en-US" sz="2000" dirty="0"/>
              <a:t> 프로세스의 메모리 최적화를 위한 가상 메모리 구조의 도식화 </a:t>
            </a:r>
            <a:r>
              <a:rPr lang="en-US" altLang="ko-KR" sz="2000" dirty="0">
                <a:solidFill>
                  <a:prstClr val="black"/>
                </a:solidFill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5"/>
          <p:cNvSpPr txBox="1">
            <a:spLocks/>
          </p:cNvSpPr>
          <p:nvPr/>
        </p:nvSpPr>
        <p:spPr>
          <a:xfrm>
            <a:off x="777854" y="195542"/>
            <a:ext cx="10515600" cy="1028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737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Evidence - development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49518" y="234499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Evidence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-Development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04376" y="1072130"/>
            <a:ext cx="10729687" cy="525733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Implementation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   </a:t>
            </a:r>
            <a:r>
              <a:rPr lang="en-US" altLang="ko-KR" sz="2000" dirty="0"/>
              <a:t>- </a:t>
            </a:r>
            <a:r>
              <a:rPr lang="en-US" altLang="ko-KR" sz="2000" u="sng" dirty="0"/>
              <a:t>Environment</a:t>
            </a:r>
            <a:r>
              <a:rPr lang="ko-KR" altLang="en-US" sz="2000" dirty="0"/>
              <a:t> </a:t>
            </a:r>
            <a:r>
              <a:rPr lang="en-US" altLang="ko-KR" sz="2000" dirty="0"/>
              <a:t>			</a:t>
            </a:r>
            <a:br>
              <a:rPr lang="ko-KR" altLang="en-US" sz="2000" dirty="0"/>
            </a:br>
            <a:r>
              <a:rPr lang="ko-KR" altLang="en-US" sz="2000" dirty="0"/>
              <a:t>      </a:t>
            </a:r>
            <a:r>
              <a:rPr lang="en-US" altLang="ko-KR" sz="2000" dirty="0"/>
              <a:t>OS: Ubuntu 14.04 LTS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000" dirty="0"/>
              <a:t> CPU: Intel Core i5-4590 CPU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000" dirty="0"/>
              <a:t> Mem: 7.7GB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000" dirty="0"/>
              <a:t> Flame work: </a:t>
            </a:r>
            <a:r>
              <a:rPr lang="en-US" altLang="ko-KR" sz="2000" dirty="0" err="1"/>
              <a:t>openGL</a:t>
            </a:r>
            <a:r>
              <a:rPr lang="en-US" altLang="ko-KR" sz="2000" dirty="0"/>
              <a:t> 3.0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000" dirty="0"/>
              <a:t> Compiler: GCC 4.8.4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000" dirty="0"/>
              <a:t> Language: C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   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br>
              <a:rPr lang="ko-KR" altLang="en-US" sz="2000" dirty="0"/>
            </a:br>
            <a:endParaRPr lang="en-US" altLang="ko-KR" sz="2000" dirty="0"/>
          </a:p>
          <a:p>
            <a:pPr marL="457200" lvl="1" indent="0">
              <a:buNone/>
            </a:pPr>
            <a:endParaRPr lang="en-US" altLang="ko-KR" sz="2800" dirty="0"/>
          </a:p>
          <a:p>
            <a:pPr lvl="1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38199" y="4876498"/>
            <a:ext cx="36999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- </a:t>
            </a:r>
            <a:r>
              <a:rPr lang="en-US" altLang="ko-KR" sz="2000" u="sng" dirty="0">
                <a:solidFill>
                  <a:prstClr val="black"/>
                </a:solidFill>
              </a:rPr>
              <a:t>Files: </a:t>
            </a:r>
            <a:r>
              <a:rPr lang="en-US" altLang="ko-KR" sz="2000" dirty="0">
                <a:solidFill>
                  <a:prstClr val="black"/>
                </a:solidFill>
              </a:rPr>
              <a:t>text2.txt, test123.txt</a:t>
            </a:r>
            <a:br>
              <a:rPr lang="ko-KR" altLang="en-US" sz="2000" u="sng" dirty="0">
                <a:solidFill>
                  <a:prstClr val="black"/>
                </a:solidFill>
              </a:rPr>
            </a:br>
            <a:endParaRPr lang="ko-KR" altLang="en-US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Evidence - development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49518" y="234499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Evidence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-Development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04376" y="1172489"/>
            <a:ext cx="10729687" cy="525733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Implementation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br>
              <a:rPr lang="ko-KR" altLang="en-US" sz="2000" dirty="0"/>
            </a:br>
            <a:endParaRPr lang="en-US" altLang="ko-KR" sz="2000" dirty="0"/>
          </a:p>
          <a:p>
            <a:pPr marL="457200" lvl="1" indent="0">
              <a:buNone/>
            </a:pPr>
            <a:endParaRPr lang="en-US" altLang="ko-KR" sz="2800" dirty="0"/>
          </a:p>
          <a:p>
            <a:pPr lvl="1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15562" y="1572592"/>
            <a:ext cx="28881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000" u="sng" dirty="0">
                <a:solidFill>
                  <a:prstClr val="black"/>
                </a:solidFill>
              </a:rPr>
            </a:br>
            <a:endParaRPr lang="ko-KR" altLang="en-US" u="sng" dirty="0"/>
          </a:p>
        </p:txBody>
      </p:sp>
      <p:grpSp>
        <p:nvGrpSpPr>
          <p:cNvPr id="18" name="그룹 17"/>
          <p:cNvGrpSpPr/>
          <p:nvPr/>
        </p:nvGrpSpPr>
        <p:grpSpPr>
          <a:xfrm>
            <a:off x="795648" y="2084775"/>
            <a:ext cx="5221330" cy="3190869"/>
            <a:chOff x="5635575" y="2082044"/>
            <a:chExt cx="6374288" cy="3190869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533" y="2082044"/>
              <a:ext cx="6005399" cy="208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575" y="4215164"/>
              <a:ext cx="6374288" cy="105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852304" y="1689907"/>
            <a:ext cx="2207942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가상메모리 정보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9" y="5812241"/>
            <a:ext cx="4938614" cy="61933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73229" y="5456838"/>
            <a:ext cx="1226636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PID </a:t>
            </a:r>
            <a:r>
              <a:rPr lang="ko-KR" altLang="en-US" sz="1600" b="1" dirty="0"/>
              <a:t>정보</a:t>
            </a:r>
          </a:p>
        </p:txBody>
      </p:sp>
      <p:sp>
        <p:nvSpPr>
          <p:cNvPr id="24" name="순서도: 처리 23"/>
          <p:cNvSpPr/>
          <p:nvPr/>
        </p:nvSpPr>
        <p:spPr>
          <a:xfrm>
            <a:off x="852304" y="2038554"/>
            <a:ext cx="5164674" cy="3266810"/>
          </a:xfrm>
          <a:prstGeom prst="flowChartProcess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09" y="2072017"/>
            <a:ext cx="4796793" cy="399415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30205" y="1722312"/>
            <a:ext cx="1675994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Create Window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8767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677" y="1872392"/>
            <a:ext cx="11252199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 </a:t>
            </a:r>
            <a:r>
              <a:rPr lang="ko-KR" altLang="en-US" sz="2400" dirty="0" err="1"/>
              <a:t>리눅스</a:t>
            </a:r>
            <a:r>
              <a:rPr lang="ko-KR" altLang="en-US" sz="2400" dirty="0"/>
              <a:t> 프로세스의 메모리 최적화를 위해 가상 메모리 사용을 확인하는 </a:t>
            </a:r>
            <a:r>
              <a:rPr lang="ko-KR" altLang="en-US" sz="2400" b="1" u="sng" dirty="0"/>
              <a:t>기존의 기법들은</a:t>
            </a:r>
            <a:r>
              <a:rPr lang="ko-KR" altLang="en-US" sz="2400" dirty="0"/>
              <a:t> 사용중인 메모리의 정보를 텍스트 형식으로 출력하기 </a:t>
            </a:r>
            <a:r>
              <a:rPr lang="ko-KR" altLang="en-US" sz="2400" b="1" u="sng" dirty="0"/>
              <a:t>때문에</a:t>
            </a:r>
            <a:r>
              <a:rPr lang="ko-KR" altLang="en-US" sz="2400" dirty="0"/>
              <a:t> 비실용적</a:t>
            </a:r>
            <a:r>
              <a:rPr lang="ko-KR" altLang="en-US" sz="2400" b="1" u="sng" dirty="0"/>
              <a:t>이므로</a:t>
            </a:r>
            <a:r>
              <a:rPr lang="en-US" altLang="ko-KR" sz="2400" dirty="0"/>
              <a:t>,</a:t>
            </a:r>
            <a:r>
              <a:rPr lang="ko-KR" altLang="en-US" sz="2400" dirty="0"/>
              <a:t> 본 연구에서는 프로세스의 전체 메모리 정보를 도식화</a:t>
            </a:r>
            <a:r>
              <a:rPr lang="ko-KR" altLang="en-US" sz="2400" b="1" u="sng" dirty="0"/>
              <a:t>하여</a:t>
            </a:r>
            <a:r>
              <a:rPr lang="ko-KR" altLang="en-US" sz="2400" dirty="0"/>
              <a:t> 가상 메모리 구조를 파악할 수 있는 기법을 </a:t>
            </a:r>
            <a:r>
              <a:rPr lang="ko-KR" altLang="en-US" sz="2400" b="1" u="sng" dirty="0"/>
              <a:t>제시한다</a:t>
            </a:r>
            <a:r>
              <a:rPr lang="en-US" altLang="ko-KR" sz="2400" b="1" u="sng" dirty="0"/>
              <a:t>.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49518" y="147416"/>
            <a:ext cx="10515600" cy="102824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[Hypo-]Thesis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061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9518" y="234499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Background</a:t>
            </a:r>
            <a:r>
              <a:rPr lang="en-US" altLang="ko-KR" sz="4000" dirty="0"/>
              <a:t>-Topic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376" y="1172489"/>
            <a:ext cx="10729687" cy="525733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Explanation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00FF"/>
                </a:solidFill>
              </a:rPr>
              <a:t>프로세스의 메모리 최적화를 위해 가상 메모리 사용을 확인한다는 것</a:t>
            </a:r>
            <a:r>
              <a:rPr lang="ko-KR" altLang="en-US" sz="2000" dirty="0"/>
              <a:t>은</a:t>
            </a:r>
            <a:r>
              <a:rPr lang="en-US" altLang="ko-KR" sz="2000" dirty="0"/>
              <a:t>,</a:t>
            </a:r>
            <a:r>
              <a:rPr lang="ko-KR" altLang="en-US" sz="2000" dirty="0"/>
              <a:t> 해당 프로세스에 할당된 가상 메모리 용량을 확인하여 불필요하게 할당된 페이지를 관리함으로써 가상 메모리 공간을 효율적으로 사용하기 위함이다</a:t>
            </a:r>
            <a:r>
              <a:rPr lang="en-US" altLang="ko-KR" sz="2000" dirty="0"/>
              <a:t>. </a:t>
            </a:r>
          </a:p>
          <a:p>
            <a:pPr marL="457200" lvl="1" indent="0">
              <a:buNone/>
            </a:pPr>
            <a:endParaRPr lang="en-US" altLang="ko-KR" sz="1000" dirty="0"/>
          </a:p>
          <a:p>
            <a:pPr lvl="1">
              <a:buFontTx/>
              <a:buChar char="-"/>
            </a:pPr>
            <a:r>
              <a:rPr lang="ko-KR" altLang="en-US" sz="2000" dirty="0"/>
              <a:t>가상 메모리 사용을 확인하는 기존의 기법</a:t>
            </a:r>
            <a:r>
              <a:rPr lang="en-US" altLang="ko-KR" sz="2000" dirty="0"/>
              <a:t>(</a:t>
            </a:r>
            <a:r>
              <a:rPr lang="ko-KR" altLang="en-US" sz="2000" dirty="0"/>
              <a:t>명령어</a:t>
            </a:r>
            <a:r>
              <a:rPr lang="en-US" altLang="ko-KR" sz="2000" dirty="0"/>
              <a:t>):</a:t>
            </a:r>
          </a:p>
          <a:p>
            <a:pPr marL="457200" lvl="1" indent="0">
              <a:buNone/>
            </a:pPr>
            <a:r>
              <a:rPr lang="en-US" altLang="ko-KR" sz="2000" dirty="0"/>
              <a:t>  cat /</a:t>
            </a:r>
            <a:r>
              <a:rPr lang="en-US" altLang="ko-KR" sz="2000" dirty="0" err="1"/>
              <a:t>proc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meminfo</a:t>
            </a:r>
            <a:r>
              <a:rPr lang="en-US" altLang="ko-KR" sz="2000" dirty="0"/>
              <a:t>, free, top, </a:t>
            </a:r>
            <a:r>
              <a:rPr lang="en-US" altLang="ko-KR" sz="2000" dirty="0" err="1"/>
              <a:t>ps</a:t>
            </a:r>
            <a:r>
              <a:rPr lang="en-US" altLang="ko-KR" sz="2000" dirty="0"/>
              <a:t> aux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800" dirty="0"/>
          </a:p>
          <a:p>
            <a:pPr lvl="1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5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Background</a:t>
            </a:r>
            <a:r>
              <a:rPr lang="en-US" altLang="ko-KR" sz="4800" dirty="0">
                <a:solidFill>
                  <a:schemeClr val="bg1"/>
                </a:solidFill>
              </a:rPr>
              <a:t>-Topic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49518" y="234499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Background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-Topic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04376" y="1172489"/>
            <a:ext cx="10901561" cy="5257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</a:rPr>
              <a:t>Importance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ko-KR" altLang="en-US" sz="2000" dirty="0">
                <a:solidFill>
                  <a:prstClr val="black"/>
                </a:solidFill>
              </a:rPr>
              <a:t> 가상 메모리는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물리적인 메모리 한계를 극복하기 위한 것으로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실제 물리 메모리 공간보다 큰 것처럼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사용할 수 있기 때문에 효율적이다</a:t>
            </a:r>
            <a:r>
              <a:rPr lang="en-US" altLang="ko-KR" sz="2000" dirty="0">
                <a:solidFill>
                  <a:prstClr val="black"/>
                </a:solidFill>
              </a:rPr>
              <a:t>. (ex. Fig.1.)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en-US" altLang="ko-KR" sz="2000" dirty="0">
                <a:solidFill>
                  <a:prstClr val="black"/>
                </a:solidFill>
              </a:rPr>
              <a:t> But, </a:t>
            </a:r>
            <a:r>
              <a:rPr lang="ko-KR" altLang="en-US" sz="2000" dirty="0">
                <a:solidFill>
                  <a:prstClr val="black"/>
                </a:solidFill>
              </a:rPr>
              <a:t>효율적이라는 이유로 프로세스에 할당된 가상 메모리 용량이 크면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페이지 수가 많아지게 되고 실제 실행하는 시간보다 페이지 교체하는 시간이 더 많아지게 되어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컴퓨터 성능이 저하된다</a:t>
            </a:r>
            <a:r>
              <a:rPr lang="en-US" altLang="ko-KR" sz="2000" dirty="0">
                <a:solidFill>
                  <a:prstClr val="black"/>
                </a:solidFill>
              </a:rPr>
              <a:t>. </a:t>
            </a:r>
            <a:r>
              <a:rPr lang="ko-KR" altLang="en-US" sz="2000" dirty="0">
                <a:solidFill>
                  <a:srgbClr val="0000FF"/>
                </a:solidFill>
              </a:rPr>
              <a:t>따라서 프로세스의 메모리 최적화를 위해 가상 메모리 사용을 확인하며 관리하는 것이 중요하다</a:t>
            </a:r>
            <a:r>
              <a:rPr lang="en-US" altLang="ko-KR" sz="2000" dirty="0">
                <a:solidFill>
                  <a:srgbClr val="0000FF"/>
                </a:solidFill>
              </a:rPr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2800" dirty="0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512582" y="3578799"/>
            <a:ext cx="5646823" cy="3071199"/>
            <a:chOff x="3031955" y="3513222"/>
            <a:chExt cx="5646823" cy="3071199"/>
          </a:xfrm>
        </p:grpSpPr>
        <p:grpSp>
          <p:nvGrpSpPr>
            <p:cNvPr id="5" name="그룹 4"/>
            <p:cNvGrpSpPr/>
            <p:nvPr/>
          </p:nvGrpSpPr>
          <p:grpSpPr>
            <a:xfrm>
              <a:off x="3449053" y="3513222"/>
              <a:ext cx="4916623" cy="3071199"/>
              <a:chOff x="3149600" y="1283153"/>
              <a:chExt cx="4343400" cy="3013888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49600" y="1283153"/>
                <a:ext cx="4343400" cy="2724150"/>
              </a:xfrm>
              <a:prstGeom prst="rect">
                <a:avLst/>
              </a:prstGeom>
              <a:noFill/>
              <a:ln w="9525">
                <a:noFill/>
                <a:prstDash val="sysDot"/>
                <a:miter lim="800000"/>
                <a:headEnd/>
                <a:tailEnd/>
              </a:ln>
              <a:effectLst/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579593" y="3934601"/>
                <a:ext cx="3482522" cy="36244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Fig.1. </a:t>
                </a:r>
                <a:r>
                  <a:rPr lang="ko-KR" altLang="en-US" b="1" dirty="0"/>
                  <a:t>가상메모리의 역할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064040" y="5983706"/>
              <a:ext cx="216568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Virtual Memory</a:t>
              </a:r>
              <a:endParaRPr lang="ko-KR" altLang="en-US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1955" y="3545306"/>
              <a:ext cx="216568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Process A</a:t>
              </a:r>
              <a:endParaRPr lang="ko-KR" alt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3475" y="3753854"/>
              <a:ext cx="1379622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Process A</a:t>
              </a:r>
            </a:p>
            <a:p>
              <a:pPr algn="ctr"/>
              <a:r>
                <a:rPr lang="en-US" altLang="ko-KR" sz="1400" b="1" dirty="0"/>
                <a:t>Page Table</a:t>
              </a:r>
              <a:endParaRPr lang="ko-KR" altLang="en-US" sz="1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13094" y="5582656"/>
              <a:ext cx="21656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Physical Memory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9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352032" y="232571"/>
            <a:ext cx="5435823" cy="3590813"/>
            <a:chOff x="7138632" y="509275"/>
            <a:chExt cx="4600105" cy="3315905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38632" y="509275"/>
              <a:ext cx="4600105" cy="3029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TextBox 25"/>
            <p:cNvSpPr txBox="1"/>
            <p:nvPr/>
          </p:nvSpPr>
          <p:spPr>
            <a:xfrm>
              <a:off x="7465058" y="3455848"/>
              <a:ext cx="3942130" cy="369332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Fig.2. </a:t>
              </a:r>
              <a:r>
                <a:rPr lang="ko-KR" altLang="en-US" b="1" dirty="0"/>
                <a:t>가상메모리 구조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8641" y="4322600"/>
            <a:ext cx="11155680" cy="2310938"/>
            <a:chOff x="266007" y="2044933"/>
            <a:chExt cx="11671069" cy="231093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66007" y="2044933"/>
              <a:ext cx="11671069" cy="2310938"/>
            </a:xfrm>
            <a:prstGeom prst="roundRect">
              <a:avLst>
                <a:gd name="adj" fmla="val 5156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39391" y="2555233"/>
              <a:ext cx="3524250" cy="1754396"/>
              <a:chOff x="339391" y="4899358"/>
              <a:chExt cx="3524250" cy="1754396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339391" y="4899358"/>
                <a:ext cx="3524250" cy="1390650"/>
                <a:chOff x="339391" y="4899358"/>
                <a:chExt cx="3524250" cy="1390650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39391" y="4899358"/>
                  <a:ext cx="3524250" cy="1390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1663755" y="5053263"/>
                  <a:ext cx="1031319" cy="1233258"/>
                </a:xfrm>
                <a:prstGeom prst="round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914397" y="6284422"/>
                <a:ext cx="2360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/proc/</a:t>
                </a:r>
                <a:r>
                  <a:rPr lang="en-US" altLang="ko-KR" b="1" dirty="0" err="1"/>
                  <a:t>meminfo</a:t>
                </a:r>
                <a:endParaRPr lang="ko-KR" altLang="en-US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4033587" y="2775038"/>
              <a:ext cx="4019550" cy="1526276"/>
              <a:chOff x="4033587" y="5036038"/>
              <a:chExt cx="4019550" cy="1526276"/>
            </a:xfrm>
          </p:grpSpPr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33587" y="5036038"/>
                <a:ext cx="4019550" cy="919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모서리가 둥근 직사각형 14"/>
              <p:cNvSpPr/>
              <p:nvPr/>
            </p:nvSpPr>
            <p:spPr>
              <a:xfrm>
                <a:off x="5144891" y="5297975"/>
                <a:ext cx="2828035" cy="62564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854627" y="6192982"/>
                <a:ext cx="2360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free</a:t>
                </a:r>
                <a:endParaRPr lang="ko-KR" altLang="en-US" b="1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8110539" y="2342458"/>
              <a:ext cx="3618622" cy="1975483"/>
              <a:chOff x="8110539" y="4686583"/>
              <a:chExt cx="3618622" cy="1975483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110539" y="4686583"/>
                <a:ext cx="3618622" cy="16846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6" name="모서리가 둥근 직사각형 15"/>
              <p:cNvSpPr/>
              <p:nvPr/>
            </p:nvSpPr>
            <p:spPr>
              <a:xfrm>
                <a:off x="10202780" y="5633069"/>
                <a:ext cx="213733" cy="76598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744775" y="6292734"/>
                <a:ext cx="2360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top</a:t>
                </a:r>
                <a:endParaRPr lang="ko-KR" altLang="en-US" b="1" dirty="0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9518" y="234499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Background</a:t>
            </a:r>
            <a:r>
              <a:rPr lang="en-US" altLang="ko-KR" sz="4000" dirty="0"/>
              <a:t>-Problem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376" y="1172490"/>
            <a:ext cx="11370631" cy="414215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Definition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000" dirty="0"/>
              <a:t> 가상 메모리의 사용을 확인하기 위한 기존의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000" dirty="0"/>
              <a:t>들은 주로 가상 메모리 사용량이나 </a:t>
            </a:r>
            <a:r>
              <a:rPr lang="ko-KR" altLang="en-US" sz="2000" dirty="0" err="1"/>
              <a:t>잔여량의</a:t>
            </a:r>
            <a:r>
              <a:rPr lang="ko-KR" altLang="en-US" sz="2000" dirty="0"/>
              <a:t> 크기와 </a:t>
            </a:r>
            <a:endParaRPr lang="en-US" altLang="ko-KR" sz="20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000" dirty="0"/>
              <a:t>같은 정보만을</a:t>
            </a:r>
            <a:r>
              <a:rPr lang="en-US" altLang="ko-KR" sz="2000" dirty="0"/>
              <a:t> </a:t>
            </a:r>
            <a:r>
              <a:rPr lang="ko-KR" altLang="en-US" sz="2000" dirty="0">
                <a:solidFill>
                  <a:srgbClr val="0000FF"/>
                </a:solidFill>
              </a:rPr>
              <a:t>텍스트 형식으로 출력</a:t>
            </a:r>
            <a:r>
              <a:rPr lang="ko-KR" altLang="en-US" sz="2000" dirty="0"/>
              <a:t>하므로</a:t>
            </a:r>
            <a:r>
              <a:rPr lang="en-US" altLang="ko-KR" sz="2000" dirty="0"/>
              <a:t>, </a:t>
            </a:r>
            <a:r>
              <a:rPr lang="ko-KR" altLang="en-US" sz="2000" dirty="0"/>
              <a:t>구체적인</a:t>
            </a:r>
            <a:endParaRPr lang="en-US" altLang="ko-KR" sz="20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000" dirty="0"/>
              <a:t>메모리 사용에 대한 파악이 어렵다</a:t>
            </a:r>
            <a:r>
              <a:rPr lang="en-US" altLang="ko-KR" sz="2000" dirty="0"/>
              <a:t>. 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Argument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5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9518" y="234499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Background</a:t>
            </a:r>
            <a:r>
              <a:rPr lang="en-US" altLang="ko-KR" sz="4000" dirty="0"/>
              <a:t>-Problem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376" y="1172489"/>
            <a:ext cx="11199944" cy="525733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Seriousness</a:t>
            </a:r>
            <a:endParaRPr lang="en-US" altLang="ko-KR" sz="20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000" dirty="0"/>
              <a:t> 텍스트 형식으로는 사용자가 구체적인 가상 메모리 각 페이지에 대한 사용량 파악이 어려우므로</a:t>
            </a:r>
            <a:r>
              <a:rPr lang="en-US" altLang="ko-KR" sz="2000" dirty="0"/>
              <a:t>,</a:t>
            </a:r>
            <a:r>
              <a:rPr lang="ko-KR" altLang="en-US" sz="2000" dirty="0"/>
              <a:t> 프로세스 메모리 최적화하는데 비실용적이다</a:t>
            </a:r>
            <a:r>
              <a:rPr lang="en-US" altLang="ko-KR" sz="2000" dirty="0"/>
              <a:t>.</a:t>
            </a:r>
            <a:r>
              <a:rPr lang="ko-KR" altLang="en-US" sz="2000" dirty="0"/>
              <a:t> 이러한 비실용적인 방법은 다중 프로그래밍 시 프로세스 최적화에 어려움을 주어 </a:t>
            </a:r>
            <a:r>
              <a:rPr lang="en-US" altLang="ko-KR" sz="2000" dirty="0"/>
              <a:t>CPU </a:t>
            </a:r>
            <a:r>
              <a:rPr lang="ko-KR" altLang="en-US" sz="2000" dirty="0"/>
              <a:t>이용률이 떨어지는 </a:t>
            </a:r>
            <a:r>
              <a:rPr lang="ko-KR" altLang="en-US" sz="2000" dirty="0" err="1"/>
              <a:t>쓰레싱</a:t>
            </a:r>
            <a:r>
              <a:rPr lang="en-US" altLang="ko-KR" sz="2000" dirty="0"/>
              <a:t>(Thrashing)</a:t>
            </a:r>
            <a:r>
              <a:rPr lang="ko-KR" altLang="en-US" sz="2000" dirty="0"/>
              <a:t> 현상이 일어나기도 한다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010021" y="3254110"/>
            <a:ext cx="6150959" cy="3282182"/>
            <a:chOff x="2159795" y="2997438"/>
            <a:chExt cx="6150959" cy="32821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159795" y="2997438"/>
              <a:ext cx="6150959" cy="2846256"/>
              <a:chOff x="-2300288" y="2471285"/>
              <a:chExt cx="4600575" cy="2648349"/>
            </a:xfrm>
          </p:grpSpPr>
          <p:pic>
            <p:nvPicPr>
              <p:cNvPr id="1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2300288" y="2471285"/>
                <a:ext cx="4600575" cy="2466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-1052286" y="4833257"/>
                <a:ext cx="2104571" cy="28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/>
                  <a:t>다중프로그래밍의 정도</a:t>
                </a:r>
                <a:endParaRPr lang="ko-KR" altLang="en-US" b="1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614865" y="5910288"/>
              <a:ext cx="5229726" cy="369332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Fig.3. Thrashing</a:t>
              </a:r>
              <a:r>
                <a:rPr lang="ko-KR" altLang="en-US" b="1" dirty="0"/>
                <a:t>으로 인한 </a:t>
              </a:r>
              <a:r>
                <a:rPr lang="en-US" altLang="ko-KR" b="1" dirty="0"/>
                <a:t>CPU </a:t>
              </a:r>
              <a:r>
                <a:rPr lang="ko-KR" altLang="en-US" b="1" dirty="0"/>
                <a:t>이용률 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75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376" y="1172489"/>
            <a:ext cx="10729687" cy="53566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000" dirty="0">
              <a:solidFill>
                <a:prstClr val="black"/>
              </a:solidFill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9518" y="234499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Solution</a:t>
            </a:r>
            <a:r>
              <a:rPr lang="en-US" altLang="ko-KR" sz="4000" dirty="0"/>
              <a:t>-Objective specification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6" name="그룹 48"/>
          <p:cNvGrpSpPr/>
          <p:nvPr/>
        </p:nvGrpSpPr>
        <p:grpSpPr>
          <a:xfrm>
            <a:off x="829056" y="1267967"/>
            <a:ext cx="10716768" cy="5242561"/>
            <a:chOff x="1395663" y="1572126"/>
            <a:chExt cx="9448800" cy="3559952"/>
          </a:xfrm>
        </p:grpSpPr>
        <p:sp>
          <p:nvSpPr>
            <p:cNvPr id="10" name="직사각형 9"/>
            <p:cNvSpPr/>
            <p:nvPr/>
          </p:nvSpPr>
          <p:spPr>
            <a:xfrm>
              <a:off x="1395663" y="1572126"/>
              <a:ext cx="9448800" cy="3559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472866" y="1768031"/>
              <a:ext cx="1732547" cy="51794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0000FF"/>
                  </a:solidFill>
                </a:rPr>
                <a:t>Input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06190" y="1771461"/>
              <a:ext cx="1364033" cy="51108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Function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550598" y="1768032"/>
              <a:ext cx="1732547" cy="51794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D20000"/>
                  </a:solidFill>
                </a:rPr>
                <a:t>Output</a:t>
              </a:r>
            </a:p>
          </p:txBody>
        </p:sp>
        <p:cxnSp>
          <p:nvCxnSpPr>
            <p:cNvPr id="15" name="직선 화살표 연결선 14"/>
            <p:cNvCxnSpPr>
              <a:stCxn id="11" idx="6"/>
              <a:endCxn id="12" idx="1"/>
            </p:cNvCxnSpPr>
            <p:nvPr/>
          </p:nvCxnSpPr>
          <p:spPr>
            <a:xfrm>
              <a:off x="4205414" y="2027005"/>
              <a:ext cx="900777" cy="1033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2" idx="3"/>
              <a:endCxn id="13" idx="2"/>
            </p:cNvCxnSpPr>
            <p:nvPr/>
          </p:nvCxnSpPr>
          <p:spPr>
            <a:xfrm>
              <a:off x="6470223" y="2027005"/>
              <a:ext cx="1080376" cy="1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1503326" y="3942688"/>
            <a:ext cx="3385666" cy="23947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/>
                </a:solidFill>
              </a:rPr>
              <a:t>Process ID number: ___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6996968" y="3942688"/>
            <a:ext cx="4937755" cy="2394758"/>
            <a:chOff x="6670274" y="3096767"/>
            <a:chExt cx="4962139" cy="3328417"/>
          </a:xfrm>
        </p:grpSpPr>
        <p:sp>
          <p:nvSpPr>
            <p:cNvPr id="30" name="직사각형 29"/>
            <p:cNvSpPr/>
            <p:nvPr/>
          </p:nvSpPr>
          <p:spPr>
            <a:xfrm>
              <a:off x="6670274" y="3096767"/>
              <a:ext cx="3997726" cy="33284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801553" y="3560064"/>
              <a:ext cx="1511666" cy="2972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B73a8000-b73b3000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01552" y="3865327"/>
              <a:ext cx="1511666" cy="30440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B73b3000-b73b4000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54422" y="3171157"/>
              <a:ext cx="2283395" cy="28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Process ID: 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014" y="6073552"/>
              <a:ext cx="2005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Virtual Memory Page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98431" y="4760430"/>
              <a:ext cx="2557728" cy="25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230KB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7330" y="3857322"/>
              <a:ext cx="2482225" cy="25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10KB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80456" y="4440521"/>
              <a:ext cx="2494808" cy="25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100KB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93893" y="3541650"/>
              <a:ext cx="2494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200KB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806752" y="4160264"/>
              <a:ext cx="1511666" cy="3044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B73b4000-b73b5000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806752" y="4443047"/>
              <a:ext cx="1511666" cy="2630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B73b5000-b73b7000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801551" y="4718889"/>
              <a:ext cx="1511666" cy="2676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B73b7000-b73b8000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59522" y="4145466"/>
              <a:ext cx="2482225" cy="25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10KB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56576" y="5730241"/>
              <a:ext cx="2974848" cy="341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schemeClr val="bg1"/>
                  </a:solidFill>
                </a:rPr>
                <a:t>DATA AREA: </a:t>
              </a:r>
              <a:r>
                <a:rPr lang="en-US" altLang="ko-KR" sz="1200" dirty="0">
                  <a:solidFill>
                    <a:prstClr val="white"/>
                  </a:solidFill>
                </a:rPr>
                <a:t>B73b4000 - b73b7300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68768" y="5498593"/>
              <a:ext cx="2938272" cy="341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dirty="0">
                  <a:solidFill>
                    <a:schemeClr val="bg1"/>
                  </a:solidFill>
                </a:rPr>
                <a:t>CODE AREA: </a:t>
              </a:r>
              <a:r>
                <a:rPr lang="en-US" altLang="ko-KR" sz="1200" dirty="0">
                  <a:solidFill>
                    <a:prstClr val="white"/>
                  </a:solidFill>
                </a:rPr>
                <a:t>B73a9000 - b73b3800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113221" y="3541650"/>
              <a:ext cx="2494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&lt;- CODE AREA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13221" y="3858642"/>
              <a:ext cx="2494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&lt;- CODE AREA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113221" y="4163442"/>
              <a:ext cx="2494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&lt;- DATA AREA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25413" y="4431666"/>
              <a:ext cx="2494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&lt;- DATA AREA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137605" y="4712082"/>
              <a:ext cx="2494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&lt;- DATA AREA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42177" y="5086089"/>
              <a:ext cx="4293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Virtual Memory Total Size: 550KB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554383" y="2440293"/>
            <a:ext cx="3029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ko-KR" altLang="en-US" dirty="0">
                <a:solidFill>
                  <a:srgbClr val="D20000"/>
                </a:solidFill>
              </a:rPr>
              <a:t> </a:t>
            </a:r>
            <a:r>
              <a:rPr lang="en-US" altLang="ko-KR" dirty="0">
                <a:solidFill>
                  <a:srgbClr val="D20000"/>
                </a:solidFill>
              </a:rPr>
              <a:t>PID </a:t>
            </a:r>
            <a:r>
              <a:rPr lang="ko-KR" altLang="en-US" dirty="0">
                <a:solidFill>
                  <a:srgbClr val="D20000"/>
                </a:solidFill>
              </a:rPr>
              <a:t>번호 </a:t>
            </a:r>
            <a:endParaRPr lang="en-US" altLang="ko-KR" dirty="0">
              <a:solidFill>
                <a:srgbClr val="D20000"/>
              </a:solidFill>
            </a:endParaRPr>
          </a:p>
          <a:p>
            <a:pPr>
              <a:buFont typeface="Wingdings"/>
              <a:buChar char="Ø"/>
            </a:pPr>
            <a:r>
              <a:rPr lang="ko-KR" altLang="en-US" dirty="0">
                <a:solidFill>
                  <a:srgbClr val="D20000"/>
                </a:solidFill>
              </a:rPr>
              <a:t> 각 페이지 영역 주소</a:t>
            </a:r>
            <a:endParaRPr lang="en-US" altLang="ko-KR" dirty="0">
              <a:solidFill>
                <a:srgbClr val="D20000"/>
              </a:solidFill>
            </a:endParaRPr>
          </a:p>
          <a:p>
            <a:pPr>
              <a:buFont typeface="Wingdings"/>
              <a:buChar char="Ø"/>
            </a:pPr>
            <a:r>
              <a:rPr lang="ko-KR" altLang="en-US" dirty="0">
                <a:solidFill>
                  <a:srgbClr val="D20000"/>
                </a:solidFill>
              </a:rPr>
              <a:t> 할당된 페이지 크기</a:t>
            </a:r>
            <a:endParaRPr lang="en-US" altLang="ko-KR" dirty="0">
              <a:solidFill>
                <a:srgbClr val="D20000"/>
              </a:solidFill>
            </a:endParaRPr>
          </a:p>
          <a:p>
            <a:pPr>
              <a:buFont typeface="Wingdings"/>
              <a:buChar char="Ø"/>
            </a:pPr>
            <a:r>
              <a:rPr lang="ko-KR" altLang="en-US" dirty="0">
                <a:solidFill>
                  <a:srgbClr val="D20000"/>
                </a:solidFill>
              </a:rPr>
              <a:t> </a:t>
            </a:r>
            <a:r>
              <a:rPr lang="en-US" altLang="ko-KR" dirty="0">
                <a:solidFill>
                  <a:srgbClr val="D20000"/>
                </a:solidFill>
              </a:rPr>
              <a:t>code</a:t>
            </a:r>
            <a:r>
              <a:rPr lang="ko-KR" altLang="en-US" dirty="0">
                <a:solidFill>
                  <a:srgbClr val="D20000"/>
                </a:solidFill>
              </a:rPr>
              <a:t>와</a:t>
            </a:r>
            <a:r>
              <a:rPr lang="en-US" altLang="ko-KR" dirty="0">
                <a:solidFill>
                  <a:srgbClr val="D20000"/>
                </a:solidFill>
              </a:rPr>
              <a:t> data </a:t>
            </a:r>
            <a:r>
              <a:rPr lang="ko-KR" altLang="en-US" dirty="0">
                <a:solidFill>
                  <a:srgbClr val="D20000"/>
                </a:solidFill>
              </a:rPr>
              <a:t>영역 표시</a:t>
            </a:r>
            <a:endParaRPr lang="en-US" altLang="ko-KR" dirty="0">
              <a:solidFill>
                <a:srgbClr val="D20000"/>
              </a:solidFill>
            </a:endParaRPr>
          </a:p>
          <a:p>
            <a:pPr>
              <a:buFont typeface="Wingdings"/>
              <a:buChar char="Ø"/>
            </a:pPr>
            <a:r>
              <a:rPr lang="ko-KR" altLang="en-US" dirty="0">
                <a:solidFill>
                  <a:srgbClr val="D20000"/>
                </a:solidFill>
              </a:rPr>
              <a:t> 가상메모리 총 크기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93599" y="2676493"/>
            <a:ext cx="33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Process ID </a:t>
            </a:r>
            <a:r>
              <a:rPr lang="ko-KR" altLang="en-US" dirty="0">
                <a:solidFill>
                  <a:srgbClr val="0000FF"/>
                </a:solidFill>
              </a:rPr>
              <a:t>번호를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2277562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9518" y="234499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Solution</a:t>
            </a:r>
            <a:r>
              <a:rPr lang="en-US" altLang="ko-KR" sz="4000" dirty="0"/>
              <a:t>-Significance/Limitation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376" y="1172489"/>
            <a:ext cx="10729687" cy="525733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Significance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 실행 중이 아니지만 불필요하게 가상 메모리 용량을 잡고 있는 페이지를 파악함으로써 </a:t>
            </a:r>
            <a:r>
              <a:rPr lang="en-US" altLang="ko-KR" sz="2000" dirty="0"/>
              <a:t>Paging </a:t>
            </a:r>
            <a:r>
              <a:rPr lang="ko-KR" altLang="en-US" sz="2000" dirty="0"/>
              <a:t>작업 중 주소 변환 시 발생하는 오버헤드 문제나 가상 메모리 부족 문제점의 원인을 찾을 수 있다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r>
              <a:rPr lang="en-US" altLang="ko-KR" sz="2400" dirty="0"/>
              <a:t>Limitation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 </a:t>
            </a:r>
            <a:r>
              <a:rPr lang="en-US" altLang="ko-KR" sz="2000" dirty="0"/>
              <a:t>- Input</a:t>
            </a:r>
            <a:r>
              <a:rPr lang="ko-KR" altLang="en-US" sz="2000" dirty="0"/>
              <a:t>을 하나의 </a:t>
            </a:r>
            <a:r>
              <a:rPr lang="en-US" altLang="ko-KR" sz="2000" dirty="0"/>
              <a:t>PID</a:t>
            </a:r>
            <a:r>
              <a:rPr lang="ko-KR" altLang="en-US" sz="2000" dirty="0"/>
              <a:t>를 받기 때문에 해당 </a:t>
            </a:r>
            <a:r>
              <a:rPr lang="en-US" altLang="ko-KR" sz="2000" dirty="0"/>
              <a:t>PID</a:t>
            </a:r>
            <a:r>
              <a:rPr lang="ko-KR" altLang="en-US" sz="2000" dirty="0"/>
              <a:t>만을 도식화할 수 있다</a:t>
            </a:r>
            <a:r>
              <a:rPr lang="en-US" altLang="ko-KR" sz="20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562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Evidence - development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996065" y="1555528"/>
            <a:ext cx="7985775" cy="48898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D307-29B6-4194-900C-C120C37CE7B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49518" y="234499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Evidence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-Development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04376" y="1172489"/>
            <a:ext cx="10729687" cy="525733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Design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 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800" dirty="0"/>
          </a:p>
          <a:p>
            <a:pPr lvl="1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34" name="타원 33"/>
          <p:cNvSpPr/>
          <p:nvPr/>
        </p:nvSpPr>
        <p:spPr>
          <a:xfrm>
            <a:off x="296794" y="4092401"/>
            <a:ext cx="1398190" cy="602256"/>
          </a:xfrm>
          <a:prstGeom prst="ellipse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00FF"/>
                </a:solidFill>
              </a:rPr>
              <a:t>Input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p:sp>
        <p:nvSpPr>
          <p:cNvPr id="36" name="순서도: 문서 35"/>
          <p:cNvSpPr/>
          <p:nvPr/>
        </p:nvSpPr>
        <p:spPr>
          <a:xfrm>
            <a:off x="10525597" y="4011621"/>
            <a:ext cx="1238938" cy="783834"/>
          </a:xfrm>
          <a:prstGeom prst="flowChartDocument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D20000"/>
                </a:solidFill>
              </a:rPr>
              <a:t>Output</a:t>
            </a:r>
            <a:endParaRPr lang="ko-KR" altLang="en-US" sz="2000" b="1" dirty="0">
              <a:solidFill>
                <a:srgbClr val="D2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232" y="4728548"/>
            <a:ext cx="138275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Process ID 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순서도: 자기 디스크 64"/>
          <p:cNvSpPr/>
          <p:nvPr/>
        </p:nvSpPr>
        <p:spPr>
          <a:xfrm>
            <a:off x="2695173" y="1689337"/>
            <a:ext cx="1299873" cy="983056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text123.txt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순서도: 자기 디스크 65"/>
          <p:cNvSpPr/>
          <p:nvPr/>
        </p:nvSpPr>
        <p:spPr>
          <a:xfrm>
            <a:off x="5428006" y="1700488"/>
            <a:ext cx="1299873" cy="983056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text2.txt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706325" y="4005728"/>
            <a:ext cx="1277572" cy="790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Searching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PID number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174302" y="4005233"/>
            <a:ext cx="1422644" cy="790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Create Window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26812" y="3135876"/>
            <a:ext cx="2713495" cy="2528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Virtual Memory Info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018403" y="3554470"/>
            <a:ext cx="2090057" cy="5741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Pages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018402" y="4221401"/>
            <a:ext cx="2090057" cy="5741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Code Area Pages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018401" y="4912241"/>
            <a:ext cx="2090057" cy="5741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Area</a:t>
            </a:r>
            <a:r>
              <a:rPr lang="ko-KR" altLang="en-US" dirty="0"/>
              <a:t> </a:t>
            </a:r>
            <a:r>
              <a:rPr lang="en-US" altLang="ko-KR" dirty="0"/>
              <a:t>Pages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stCxn id="67" idx="3"/>
            <a:endCxn id="69" idx="1"/>
          </p:cNvCxnSpPr>
          <p:nvPr/>
        </p:nvCxnSpPr>
        <p:spPr>
          <a:xfrm flipV="1">
            <a:off x="3983897" y="4400345"/>
            <a:ext cx="742915" cy="4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9" idx="3"/>
            <a:endCxn id="68" idx="1"/>
          </p:cNvCxnSpPr>
          <p:nvPr/>
        </p:nvCxnSpPr>
        <p:spPr>
          <a:xfrm flipV="1">
            <a:off x="7440307" y="4400344"/>
            <a:ext cx="733995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65" idx="3"/>
            <a:endCxn id="67" idx="0"/>
          </p:cNvCxnSpPr>
          <p:nvPr/>
        </p:nvCxnSpPr>
        <p:spPr>
          <a:xfrm>
            <a:off x="3345110" y="2672393"/>
            <a:ext cx="1" cy="133333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66" idx="3"/>
            <a:endCxn id="69" idx="0"/>
          </p:cNvCxnSpPr>
          <p:nvPr/>
        </p:nvCxnSpPr>
        <p:spPr>
          <a:xfrm>
            <a:off x="6077943" y="2683544"/>
            <a:ext cx="5617" cy="45233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34" idx="6"/>
            <a:endCxn id="67" idx="1"/>
          </p:cNvCxnSpPr>
          <p:nvPr/>
        </p:nvCxnSpPr>
        <p:spPr>
          <a:xfrm>
            <a:off x="1694984" y="4393529"/>
            <a:ext cx="1011341" cy="731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68" idx="3"/>
            <a:endCxn id="36" idx="1"/>
          </p:cNvCxnSpPr>
          <p:nvPr/>
        </p:nvCxnSpPr>
        <p:spPr>
          <a:xfrm>
            <a:off x="9596946" y="4400344"/>
            <a:ext cx="928651" cy="319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383271" y="2716997"/>
            <a:ext cx="4227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프로세스번호 정보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txt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파일 추출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19167" y="5839670"/>
            <a:ext cx="37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모듈에서 추출한 가상메모리 정보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30698" y="2051954"/>
            <a:ext cx="397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가상메모리정보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 txt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파일로 추출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239589" y="4848938"/>
            <a:ext cx="34209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도식화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886</Words>
  <Application>Microsoft Office PowerPoint</Application>
  <PresentationFormat>와이드스크린</PresentationFormat>
  <Paragraphs>223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 Operating System Kernel  </vt:lpstr>
      <vt:lpstr>[Hypo-]Thesis</vt:lpstr>
      <vt:lpstr>Background-Topic</vt:lpstr>
      <vt:lpstr>Background-Topic</vt:lpstr>
      <vt:lpstr>Background-Problem</vt:lpstr>
      <vt:lpstr>Background-Problem</vt:lpstr>
      <vt:lpstr>Solution-Objective specification</vt:lpstr>
      <vt:lpstr>Solution-Significance/Limitation</vt:lpstr>
      <vt:lpstr>Evidence - development</vt:lpstr>
      <vt:lpstr>Evidence - development</vt:lpstr>
      <vt:lpstr>Evidence - development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bmkim</dc:creator>
  <cp:lastModifiedBy>taeh7</cp:lastModifiedBy>
  <cp:revision>268</cp:revision>
  <cp:lastPrinted>2017-09-22T06:38:58Z</cp:lastPrinted>
  <dcterms:created xsi:type="dcterms:W3CDTF">2017-09-15T06:33:21Z</dcterms:created>
  <dcterms:modified xsi:type="dcterms:W3CDTF">2020-02-05T05:57:42Z</dcterms:modified>
</cp:coreProperties>
</file>