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8" r:id="rId3"/>
    <p:sldId id="285" r:id="rId4"/>
    <p:sldId id="289" r:id="rId5"/>
    <p:sldId id="296" r:id="rId6"/>
    <p:sldId id="287" r:id="rId7"/>
    <p:sldId id="292" r:id="rId8"/>
    <p:sldId id="294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0.10661</cdr:x>
      <cdr:y>0.19001</cdr:y>
    </cdr:from>
    <cdr:to>
      <cdr:x>1</cdr:x>
      <cdr:y>1</cdr:y>
    </cdr:to>
    <cdr:pic>
      <cdr:nvPicPr>
        <cdr:cNvPr id="2" name="Picture 2">
          <a:extLst xmlns:a="http://schemas.openxmlformats.org/drawingml/2006/main">
            <a:ext uri="{FF2B5EF4-FFF2-40B4-BE49-F238E27FC236}">
              <a16:creationId xmlns:a16="http://schemas.microsoft.com/office/drawing/2014/main" id="{DFE2D91A-A14F-46EA-A454-708BF21B3C81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44394" y="729600"/>
          <a:ext cx="4561789" cy="3110108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9E7835-FFF3-4DED-AA13-103E811902E9}"/>
              </a:ext>
            </a:extLst>
          </p:cNvPr>
          <p:cNvGrpSpPr/>
          <p:nvPr/>
        </p:nvGrpSpPr>
        <p:grpSpPr>
          <a:xfrm>
            <a:off x="3225076" y="2446698"/>
            <a:ext cx="5859296" cy="1669093"/>
            <a:chOff x="3166355" y="1976182"/>
            <a:chExt cx="5859296" cy="16690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408C0C-D3FA-48AF-8DB3-FC09FDB94F05}"/>
                </a:ext>
              </a:extLst>
            </p:cNvPr>
            <p:cNvSpPr txBox="1"/>
            <p:nvPr/>
          </p:nvSpPr>
          <p:spPr>
            <a:xfrm>
              <a:off x="4698824" y="1976182"/>
              <a:ext cx="2903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AI_03 </a:t>
              </a:r>
              <a:r>
                <a:rPr lang="ko-KR" altLang="en-US" sz="3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김용권</a:t>
              </a:r>
              <a:endPara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7867B5-D68E-431F-A2A0-3AFB52CE8AA6}"/>
                </a:ext>
              </a:extLst>
            </p:cNvPr>
            <p:cNvSpPr txBox="1"/>
            <p:nvPr/>
          </p:nvSpPr>
          <p:spPr>
            <a:xfrm>
              <a:off x="3166355" y="2537279"/>
              <a:ext cx="58592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출시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게임시장 분석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A8A2A1D-728E-4C8F-85B4-6DFBFF73A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153717"/>
              </p:ext>
            </p:extLst>
          </p:nvPr>
        </p:nvGraphicFramePr>
        <p:xfrm>
          <a:off x="205206" y="879592"/>
          <a:ext cx="5106183" cy="383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8">
            <a:extLst>
              <a:ext uri="{FF2B5EF4-FFF2-40B4-BE49-F238E27FC236}">
                <a16:creationId xmlns:a16="http://schemas.microsoft.com/office/drawing/2014/main" id="{CD34A1D4-9B2E-489E-A0FC-CE3A8746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98" y="1754343"/>
            <a:ext cx="2776025" cy="263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8521EA-3385-45B0-8F6A-ABBE1837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83" y="1688283"/>
            <a:ext cx="3319466" cy="269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685D10-AF30-4214-B99C-771BF71D74E1}"/>
              </a:ext>
            </a:extLst>
          </p:cNvPr>
          <p:cNvSpPr txBox="1"/>
          <p:nvPr/>
        </p:nvSpPr>
        <p:spPr>
          <a:xfrm>
            <a:off x="3255016" y="4981546"/>
            <a:ext cx="3760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기준점</a:t>
            </a:r>
            <a:endParaRPr lang="en-US" altLang="ko-KR" sz="1100" b="1" dirty="0"/>
          </a:p>
          <a:p>
            <a:r>
              <a:rPr lang="en-US" altLang="ko-KR" sz="1100" b="1" dirty="0"/>
              <a:t>(</a:t>
            </a:r>
            <a:r>
              <a:rPr lang="ko-KR" altLang="en-US" sz="1100" b="1" dirty="0"/>
              <a:t>역대 가장 높은 매출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38EA0ED7-7A5C-47F8-B050-A977F54ACB2D}"/>
              </a:ext>
            </a:extLst>
          </p:cNvPr>
          <p:cNvSpPr/>
          <p:nvPr/>
        </p:nvSpPr>
        <p:spPr>
          <a:xfrm rot="5400000">
            <a:off x="3065031" y="5068277"/>
            <a:ext cx="192499" cy="2194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6A9660DD-FD69-4A18-B37A-50D88BD46B15}"/>
              </a:ext>
            </a:extLst>
          </p:cNvPr>
          <p:cNvSpPr/>
          <p:nvPr/>
        </p:nvSpPr>
        <p:spPr>
          <a:xfrm>
            <a:off x="3238686" y="4967047"/>
            <a:ext cx="1531436" cy="430885"/>
          </a:xfrm>
          <a:prstGeom prst="frame">
            <a:avLst>
              <a:gd name="adj1" fmla="val 48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EF0A8-CE72-4B7B-BD61-942986394652}"/>
              </a:ext>
            </a:extLst>
          </p:cNvPr>
          <p:cNvSpPr txBox="1"/>
          <p:nvPr/>
        </p:nvSpPr>
        <p:spPr>
          <a:xfrm>
            <a:off x="9855431" y="4220646"/>
            <a:ext cx="4409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Sport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Shooter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Role-Playing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Platform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31BF1-2AD7-40FE-B350-FC5019F53974}"/>
              </a:ext>
            </a:extLst>
          </p:cNvPr>
          <p:cNvSpPr txBox="1"/>
          <p:nvPr/>
        </p:nvSpPr>
        <p:spPr>
          <a:xfrm>
            <a:off x="6467862" y="1525438"/>
            <a:ext cx="252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지역간 시장 규모 비율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40390-9568-44F1-A1CC-39DF79EA741B}"/>
              </a:ext>
            </a:extLst>
          </p:cNvPr>
          <p:cNvSpPr txBox="1"/>
          <p:nvPr/>
        </p:nvSpPr>
        <p:spPr>
          <a:xfrm>
            <a:off x="9291937" y="1525438"/>
            <a:ext cx="252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장르 간 매출 규모 비율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7DEF5-94E5-4372-BB43-48C49E803DB4}"/>
              </a:ext>
            </a:extLst>
          </p:cNvPr>
          <p:cNvSpPr txBox="1"/>
          <p:nvPr/>
        </p:nvSpPr>
        <p:spPr>
          <a:xfrm>
            <a:off x="6418964" y="4249772"/>
            <a:ext cx="309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미국지역이 약 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7271C-1E19-424B-A843-82A662472B8A}"/>
              </a:ext>
            </a:extLst>
          </p:cNvPr>
          <p:cNvSpPr txBox="1"/>
          <p:nvPr/>
        </p:nvSpPr>
        <p:spPr>
          <a:xfrm>
            <a:off x="6564075" y="5722421"/>
            <a:ext cx="484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시장 규모가 가장 큰 곳은 미국이며</a:t>
            </a:r>
            <a:r>
              <a:rPr lang="en-US" altLang="ko-KR" dirty="0"/>
              <a:t>,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매출이 높은 게임장르는 </a:t>
            </a:r>
            <a:r>
              <a:rPr lang="en-US" altLang="ko-KR" dirty="0"/>
              <a:t>Action</a:t>
            </a:r>
            <a:r>
              <a:rPr lang="ko-KR" altLang="en-US" dirty="0"/>
              <a:t>장르이다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DF2B21C-3EB4-47CB-B325-43A31074A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34038"/>
              </p:ext>
            </p:extLst>
          </p:nvPr>
        </p:nvGraphicFramePr>
        <p:xfrm>
          <a:off x="600466" y="4815068"/>
          <a:ext cx="2451099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596">
                  <a:extLst>
                    <a:ext uri="{9D8B030D-6E8A-4147-A177-3AD203B41FA5}">
                      <a16:colId xmlns:a16="http://schemas.microsoft.com/office/drawing/2014/main" val="2783878194"/>
                    </a:ext>
                  </a:extLst>
                </a:gridCol>
                <a:gridCol w="1055907">
                  <a:extLst>
                    <a:ext uri="{9D8B030D-6E8A-4147-A177-3AD203B41FA5}">
                      <a16:colId xmlns:a16="http://schemas.microsoft.com/office/drawing/2014/main" val="1582850387"/>
                    </a:ext>
                  </a:extLst>
                </a:gridCol>
                <a:gridCol w="697596">
                  <a:extLst>
                    <a:ext uri="{9D8B030D-6E8A-4147-A177-3AD203B41FA5}">
                      <a16:colId xmlns:a16="http://schemas.microsoft.com/office/drawing/2014/main" val="83051677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Total_Sales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감소 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2791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2008.00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676410000.00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32646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2012.00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362060000.00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-53.53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0692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2015.00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261830000.00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-38.71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8719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2017.00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50000.00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-99.99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08895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290000.00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-99.96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66378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D1EDCF6-ECC5-4D61-8098-74356B86F2D8}"/>
              </a:ext>
            </a:extLst>
          </p:cNvPr>
          <p:cNvSpPr txBox="1"/>
          <p:nvPr/>
        </p:nvSpPr>
        <p:spPr>
          <a:xfrm>
            <a:off x="3620727" y="5702345"/>
            <a:ext cx="27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Platform </a:t>
            </a:r>
            <a:r>
              <a:rPr lang="ko-KR" altLang="en-US" b="1" dirty="0">
                <a:solidFill>
                  <a:srgbClr val="FF0000"/>
                </a:solidFill>
              </a:rPr>
              <a:t>선정 무의미</a:t>
            </a:r>
          </a:p>
        </p:txBody>
      </p:sp>
      <p:sp>
        <p:nvSpPr>
          <p:cNvPr id="30" name="달 29">
            <a:extLst>
              <a:ext uri="{FF2B5EF4-FFF2-40B4-BE49-F238E27FC236}">
                <a16:creationId xmlns:a16="http://schemas.microsoft.com/office/drawing/2014/main" id="{67AC193D-493D-4781-A6EA-FE59BD140C7C}"/>
              </a:ext>
            </a:extLst>
          </p:cNvPr>
          <p:cNvSpPr/>
          <p:nvPr/>
        </p:nvSpPr>
        <p:spPr>
          <a:xfrm rot="10800000">
            <a:off x="3044049" y="5697974"/>
            <a:ext cx="194637" cy="369332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283D423-A88D-42F0-BB33-503BC8B00661}"/>
              </a:ext>
            </a:extLst>
          </p:cNvPr>
          <p:cNvSpPr/>
          <p:nvPr/>
        </p:nvSpPr>
        <p:spPr>
          <a:xfrm>
            <a:off x="3209071" y="5730076"/>
            <a:ext cx="389897" cy="2840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BE6D1-3118-4177-B314-0851956582E5}"/>
              </a:ext>
            </a:extLst>
          </p:cNvPr>
          <p:cNvSpPr txBox="1"/>
          <p:nvPr/>
        </p:nvSpPr>
        <p:spPr>
          <a:xfrm>
            <a:off x="254749" y="1650056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1.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2A8D2-BC0E-4BD1-AEDB-4662D1DD83FD}"/>
              </a:ext>
            </a:extLst>
          </p:cNvPr>
          <p:cNvSpPr txBox="1"/>
          <p:nvPr/>
        </p:nvSpPr>
        <p:spPr>
          <a:xfrm>
            <a:off x="6058338" y="1418622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2.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6CA6AD-18A3-4709-A00D-6C4F6BB08E96}"/>
              </a:ext>
            </a:extLst>
          </p:cNvPr>
          <p:cNvSpPr txBox="1"/>
          <p:nvPr/>
        </p:nvSpPr>
        <p:spPr>
          <a:xfrm>
            <a:off x="8921083" y="1386938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3.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7" y="174504"/>
            <a:ext cx="727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특징마다 분석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연도별 트렌드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23190" y="3856010"/>
            <a:ext cx="39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최고 판매수를 기록한 장르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1552037" y="433896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566936" y="4510617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2000</a:t>
            </a:r>
            <a:r>
              <a:rPr lang="ko-KR" altLang="en-US" sz="1200" dirty="0"/>
              <a:t>년 이전에 </a:t>
            </a:r>
            <a:r>
              <a:rPr lang="en-US" altLang="ko-KR" sz="1200" dirty="0">
                <a:solidFill>
                  <a:srgbClr val="33CCFF"/>
                </a:solidFill>
              </a:rPr>
              <a:t>Platform </a:t>
            </a:r>
            <a:r>
              <a:rPr lang="ko-KR" altLang="en-US" sz="1200" dirty="0"/>
              <a:t>장르의 게임이 가장 많으며 </a:t>
            </a:r>
            <a:r>
              <a:rPr lang="en-US" altLang="ko-KR" sz="1200" dirty="0"/>
              <a:t>2000</a:t>
            </a:r>
            <a:r>
              <a:rPr lang="ko-KR" altLang="en-US" sz="1200" dirty="0"/>
              <a:t>년 이후로는 </a:t>
            </a:r>
            <a:r>
              <a:rPr lang="en-US" altLang="ko-KR" sz="1200" dirty="0">
                <a:solidFill>
                  <a:srgbClr val="FF0000"/>
                </a:solidFill>
              </a:rPr>
              <a:t>Action </a:t>
            </a:r>
            <a:r>
              <a:rPr lang="ko-KR" altLang="en-US" sz="1200" dirty="0"/>
              <a:t>장르의 게임이 월등히 많다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just"/>
            <a:endParaRPr lang="ko-KR" altLang="en-US" sz="1200" dirty="0">
              <a:solidFill>
                <a:srgbClr val="33CC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247669" y="3835325"/>
            <a:ext cx="391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 별 </a:t>
            </a:r>
            <a:r>
              <a:rPr lang="en-US" altLang="ko-KR" dirty="0"/>
              <a:t>Shooter</a:t>
            </a:r>
            <a:r>
              <a:rPr lang="ko-KR" altLang="en-US" dirty="0"/>
              <a:t>장르게임의 </a:t>
            </a:r>
            <a:r>
              <a:rPr lang="ko-KR" altLang="en-US" dirty="0" err="1"/>
              <a:t>판매수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748890" y="433896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4587240" y="4549511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2000</a:t>
            </a:r>
            <a:r>
              <a:rPr lang="ko-KR" altLang="en-US" sz="1200" dirty="0"/>
              <a:t>년대 이후로 </a:t>
            </a:r>
            <a:r>
              <a:rPr lang="en-US" altLang="ko-KR" sz="1200" dirty="0"/>
              <a:t>Shooter</a:t>
            </a:r>
            <a:r>
              <a:rPr lang="ko-KR" altLang="en-US" sz="1200" dirty="0"/>
              <a:t>장르의 게임도 인기가 있었다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139381" y="3829534"/>
            <a:ext cx="40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 별 </a:t>
            </a:r>
            <a:r>
              <a:rPr lang="en-US" altLang="ko-KR" dirty="0"/>
              <a:t>Sports</a:t>
            </a:r>
            <a:r>
              <a:rPr lang="ko-KR" altLang="en-US" dirty="0"/>
              <a:t>장르게임의 </a:t>
            </a:r>
            <a:r>
              <a:rPr lang="ko-KR" altLang="en-US" dirty="0" err="1"/>
              <a:t>판매수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945483" y="433896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803753" y="4549510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2000</a:t>
            </a:r>
            <a:r>
              <a:rPr lang="ko-KR" altLang="en-US" sz="1200" dirty="0"/>
              <a:t>년대 이후로 </a:t>
            </a:r>
            <a:r>
              <a:rPr lang="en-US" altLang="ko-KR" sz="1200" dirty="0"/>
              <a:t>Sports</a:t>
            </a:r>
            <a:r>
              <a:rPr lang="ko-KR" altLang="en-US" sz="1200" dirty="0"/>
              <a:t> 장르의 게임도 인기가 있었다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4086A0-E5A5-45AB-930A-43801E8CF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042469"/>
            <a:ext cx="35528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E60FB6A-DCAE-49E5-9B2E-481E3652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71" y="1079517"/>
            <a:ext cx="3543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FE5C89-1EE6-493E-A8A4-1E994907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80" y="1079516"/>
            <a:ext cx="3543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2991A-7CDD-4595-8EBB-2C30C47564DC}"/>
              </a:ext>
            </a:extLst>
          </p:cNvPr>
          <p:cNvSpPr txBox="1"/>
          <p:nvPr/>
        </p:nvSpPr>
        <p:spPr>
          <a:xfrm>
            <a:off x="810227" y="5440101"/>
            <a:ext cx="799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2000</a:t>
            </a:r>
            <a:r>
              <a:rPr lang="ko-KR" altLang="en-US" dirty="0"/>
              <a:t>년대 이전에는 </a:t>
            </a:r>
            <a:r>
              <a:rPr lang="en-US" altLang="ko-KR" dirty="0">
                <a:solidFill>
                  <a:srgbClr val="33CCFF"/>
                </a:solidFill>
              </a:rPr>
              <a:t>Platform</a:t>
            </a:r>
            <a:r>
              <a:rPr lang="ko-KR" altLang="en-US" dirty="0">
                <a:solidFill>
                  <a:srgbClr val="33CCFF"/>
                </a:solidFill>
              </a:rPr>
              <a:t> </a:t>
            </a:r>
            <a:r>
              <a:rPr lang="ko-KR" altLang="en-US" dirty="0"/>
              <a:t>장르의 게임</a:t>
            </a:r>
            <a:r>
              <a:rPr lang="en-US" altLang="ko-KR" dirty="0"/>
              <a:t>, </a:t>
            </a:r>
            <a:r>
              <a:rPr lang="ko-KR" altLang="en-US" dirty="0"/>
              <a:t>이후에는 </a:t>
            </a:r>
            <a:r>
              <a:rPr lang="en-US" altLang="ko-KR" dirty="0">
                <a:solidFill>
                  <a:srgbClr val="FF0000"/>
                </a:solidFill>
              </a:rPr>
              <a:t>Action</a:t>
            </a:r>
            <a:r>
              <a:rPr lang="en-US" altLang="ko-KR" dirty="0"/>
              <a:t>, Shooter, Sports </a:t>
            </a:r>
            <a:r>
              <a:rPr lang="ko-KR" altLang="en-US" dirty="0"/>
              <a:t>장르의 게임이 인기가 있었음을 알 수 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1A4590-A2BD-4C77-8941-E0819D5E5E63}"/>
              </a:ext>
            </a:extLst>
          </p:cNvPr>
          <p:cNvSpPr txBox="1"/>
          <p:nvPr/>
        </p:nvSpPr>
        <p:spPr>
          <a:xfrm>
            <a:off x="-56844" y="992488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1.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F5C1C-1237-42E0-B709-8C4D9D6A5181}"/>
              </a:ext>
            </a:extLst>
          </p:cNvPr>
          <p:cNvSpPr txBox="1"/>
          <p:nvPr/>
        </p:nvSpPr>
        <p:spPr>
          <a:xfrm>
            <a:off x="3949464" y="992487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2.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93C6C-77A3-482B-BC38-D6553DEE6D0D}"/>
              </a:ext>
            </a:extLst>
          </p:cNvPr>
          <p:cNvSpPr txBox="1"/>
          <p:nvPr/>
        </p:nvSpPr>
        <p:spPr>
          <a:xfrm>
            <a:off x="7984173" y="992486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3.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09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장르와 지역의 연관성</a:t>
            </a:r>
          </a:p>
          <a:p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8487570" y="130237"/>
            <a:ext cx="3498343" cy="3465360"/>
            <a:chOff x="6380480" y="2269037"/>
            <a:chExt cx="5592226" cy="26719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403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518417" y="3208367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432966" y="3374763"/>
              <a:ext cx="5539740" cy="156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ym typeface="Wingdings" panose="05000000000000000000" pitchFamily="2" charset="2"/>
                </a:rPr>
                <a:t>일본을 제외한 모든 나라의 선호하는 장르는 비슷하다</a:t>
              </a:r>
              <a:r>
                <a:rPr lang="en-US" altLang="ko-KR" sz="1600" dirty="0">
                  <a:sym typeface="Wingdings" panose="05000000000000000000" pitchFamily="2" charset="2"/>
                </a:rPr>
                <a:t>.</a:t>
              </a:r>
            </a:p>
            <a:p>
              <a:pPr algn="just"/>
              <a:endParaRPr lang="en-US" altLang="ko-KR" sz="1600" dirty="0">
                <a:sym typeface="Wingdings" panose="05000000000000000000" pitchFamily="2" charset="2"/>
              </a:endParaRPr>
            </a:p>
            <a:p>
              <a:pPr algn="just"/>
              <a:r>
                <a:rPr lang="en-US" altLang="ko-KR" sz="1000" dirty="0" err="1"/>
                <a:t>Corr</a:t>
              </a:r>
              <a:r>
                <a:rPr lang="en-US" altLang="ko-KR" sz="1000" dirty="0"/>
                <a:t> = 1</a:t>
              </a:r>
              <a:r>
                <a:rPr lang="ko-KR" altLang="en-US" sz="1000" dirty="0"/>
                <a:t>에 가까울 수록 유사함을 의미</a:t>
              </a:r>
              <a:endParaRPr lang="en-US" altLang="ko-KR" sz="1000" dirty="0"/>
            </a:p>
            <a:p>
              <a:pPr algn="just"/>
              <a:r>
                <a:rPr lang="en-US" altLang="ko-KR" sz="1000" dirty="0" err="1"/>
                <a:t>NA,EU,Other</a:t>
              </a:r>
              <a:r>
                <a:rPr lang="en-US" altLang="ko-KR" sz="1000" dirty="0"/>
                <a:t> </a:t>
              </a:r>
              <a:r>
                <a:rPr lang="en-US" altLang="ko-KR" sz="1000" dirty="0">
                  <a:sym typeface="Wingdings" panose="05000000000000000000" pitchFamily="2" charset="2"/>
                </a:rPr>
                <a:t> </a:t>
              </a:r>
              <a:r>
                <a:rPr lang="en-US" altLang="ko-KR" sz="1000" dirty="0" err="1">
                  <a:sym typeface="Wingdings" panose="05000000000000000000" pitchFamily="2" charset="2"/>
                </a:rPr>
                <a:t>corr</a:t>
              </a:r>
              <a:r>
                <a:rPr lang="ko-KR" altLang="en-US" sz="1000" dirty="0">
                  <a:sym typeface="Wingdings" panose="05000000000000000000" pitchFamily="2" charset="2"/>
                </a:rPr>
                <a:t> </a:t>
              </a:r>
              <a:r>
                <a:rPr lang="en-US" altLang="ko-KR" sz="1000" dirty="0">
                  <a:sym typeface="Wingdings" panose="05000000000000000000" pitchFamily="2" charset="2"/>
                </a:rPr>
                <a:t>=</a:t>
              </a:r>
              <a:r>
                <a:rPr lang="ko-KR" altLang="en-US" sz="1000" dirty="0">
                  <a:sym typeface="Wingdings" panose="05000000000000000000" pitchFamily="2" charset="2"/>
                </a:rPr>
                <a:t> </a:t>
              </a:r>
              <a:r>
                <a:rPr lang="en-US" altLang="ko-KR" sz="1000" dirty="0">
                  <a:sym typeface="Wingdings" panose="05000000000000000000" pitchFamily="2" charset="2"/>
                </a:rPr>
                <a:t>0.98</a:t>
              </a:r>
            </a:p>
            <a:p>
              <a:pPr algn="just"/>
              <a:r>
                <a:rPr lang="en-US" altLang="ko-KR" sz="1000" dirty="0">
                  <a:sym typeface="Wingdings" panose="05000000000000000000" pitchFamily="2" charset="2"/>
                </a:rPr>
                <a:t>JP</a:t>
              </a:r>
              <a:r>
                <a:rPr lang="ko-KR" altLang="en-US" sz="1000" dirty="0">
                  <a:sym typeface="Wingdings" panose="05000000000000000000" pitchFamily="2" charset="2"/>
                </a:rPr>
                <a:t> </a:t>
              </a:r>
              <a:r>
                <a:rPr lang="en-US" altLang="ko-KR" sz="1000" dirty="0">
                  <a:sym typeface="Wingdings" panose="05000000000000000000" pitchFamily="2" charset="2"/>
                </a:rPr>
                <a:t> </a:t>
              </a:r>
              <a:r>
                <a:rPr lang="en-US" altLang="ko-KR" sz="1000" dirty="0" err="1">
                  <a:sym typeface="Wingdings" panose="05000000000000000000" pitchFamily="2" charset="2"/>
                </a:rPr>
                <a:t>corr</a:t>
              </a:r>
              <a:r>
                <a:rPr lang="ko-KR" altLang="en-US" sz="1000" dirty="0">
                  <a:sym typeface="Wingdings" panose="05000000000000000000" pitchFamily="2" charset="2"/>
                </a:rPr>
                <a:t> </a:t>
              </a:r>
              <a:r>
                <a:rPr lang="en-US" altLang="ko-KR" sz="1000" dirty="0">
                  <a:sym typeface="Wingdings" panose="05000000000000000000" pitchFamily="2" charset="2"/>
                </a:rPr>
                <a:t>= 0.28</a:t>
              </a:r>
            </a:p>
            <a:p>
              <a:pPr algn="just"/>
              <a:endParaRPr lang="en-US" altLang="ko-KR" sz="1600" dirty="0">
                <a:sym typeface="Wingdings" panose="05000000000000000000" pitchFamily="2" charset="2"/>
              </a:endParaRPr>
            </a:p>
            <a:p>
              <a:pPr algn="just"/>
              <a:r>
                <a:rPr lang="ko-KR" altLang="en-US" sz="1600" dirty="0">
                  <a:sym typeface="Wingdings" panose="05000000000000000000" pitchFamily="2" charset="2"/>
                </a:rPr>
                <a:t>일본은 다른 나라와 선호하는 장르가 상이하다</a:t>
              </a:r>
              <a:r>
                <a:rPr lang="en-US" altLang="ko-KR" sz="1600" dirty="0">
                  <a:sym typeface="Wingdings" panose="05000000000000000000" pitchFamily="2" charset="2"/>
                </a:rPr>
                <a:t>.</a:t>
              </a:r>
              <a:r>
                <a:rPr lang="ko-KR" altLang="en-US" sz="1600" dirty="0">
                  <a:sym typeface="Wingdings" panose="05000000000000000000" pitchFamily="2" charset="2"/>
                </a:rPr>
                <a:t> </a:t>
              </a:r>
              <a:endParaRPr lang="ko-KR" altLang="en-US" sz="1600" dirty="0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2B54F7C3-2D50-4DAC-81B8-26370F83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668"/>
            <a:ext cx="82486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A2C501-15E3-45DC-A910-7D6CAB870F0C}"/>
              </a:ext>
            </a:extLst>
          </p:cNvPr>
          <p:cNvSpPr txBox="1"/>
          <p:nvPr/>
        </p:nvSpPr>
        <p:spPr>
          <a:xfrm>
            <a:off x="8573860" y="4128314"/>
            <a:ext cx="3186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장르 중 상대적 선호도가 높은 장르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Sports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14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일본에서의 특이점 해석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B91C27-D05E-49BB-9DF2-B56F5211CF73}"/>
              </a:ext>
            </a:extLst>
          </p:cNvPr>
          <p:cNvGrpSpPr/>
          <p:nvPr/>
        </p:nvGrpSpPr>
        <p:grpSpPr>
          <a:xfrm>
            <a:off x="5258301" y="2805841"/>
            <a:ext cx="1733565" cy="658463"/>
            <a:chOff x="5383690" y="3105833"/>
            <a:chExt cx="1456416" cy="646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617220-832A-4689-A469-8F4F4D682269}"/>
                </a:ext>
              </a:extLst>
            </p:cNvPr>
            <p:cNvSpPr txBox="1"/>
            <p:nvPr/>
          </p:nvSpPr>
          <p:spPr>
            <a:xfrm>
              <a:off x="5383690" y="3105834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C90AF7-E9CF-41EC-89C1-2C1F927C23EA}"/>
                </a:ext>
              </a:extLst>
            </p:cNvPr>
            <p:cNvSpPr txBox="1"/>
            <p:nvPr/>
          </p:nvSpPr>
          <p:spPr>
            <a:xfrm>
              <a:off x="6216569" y="3105833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W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E52714-C478-4C88-A838-9EBD1A2FF58C}"/>
              </a:ext>
            </a:extLst>
          </p:cNvPr>
          <p:cNvGrpSpPr/>
          <p:nvPr/>
        </p:nvGrpSpPr>
        <p:grpSpPr>
          <a:xfrm>
            <a:off x="5254910" y="3695184"/>
            <a:ext cx="1644970" cy="658463"/>
            <a:chOff x="5383690" y="3105833"/>
            <a:chExt cx="1381985" cy="646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A9C5FB-E633-4B97-8518-80023C762263}"/>
                </a:ext>
              </a:extLst>
            </p:cNvPr>
            <p:cNvSpPr txBox="1"/>
            <p:nvPr/>
          </p:nvSpPr>
          <p:spPr>
            <a:xfrm>
              <a:off x="5383690" y="3105834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D85E9-79CA-4DD7-A5B4-402D8C0DEDA6}"/>
                </a:ext>
              </a:extLst>
            </p:cNvPr>
            <p:cNvSpPr txBox="1"/>
            <p:nvPr/>
          </p:nvSpPr>
          <p:spPr>
            <a:xfrm>
              <a:off x="6142138" y="3105833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T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D52B3A-6557-494D-B863-51059F2A6DAB}"/>
              </a:ext>
            </a:extLst>
          </p:cNvPr>
          <p:cNvSpPr txBox="1"/>
          <p:nvPr/>
        </p:nvSpPr>
        <p:spPr>
          <a:xfrm>
            <a:off x="5667080" y="1849803"/>
            <a:ext cx="4056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</a:rPr>
              <a:t>Lorem Ipsum is simply dummy text of the printing and typesetting industry. Lorem Ipsum has been the industry's standard dummy text ever since th1500s, 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B5A2B8A-45B9-4833-97E6-C725C233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" y="820835"/>
            <a:ext cx="4396918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0C9FCFD-11BF-412C-AE0C-9393E36F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5" y="3375782"/>
            <a:ext cx="4236334" cy="30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390E6E67-D3C8-449C-B845-9FF74D7A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55" y="3139307"/>
            <a:ext cx="2913427" cy="236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EB58DEC9-EFD9-4DC6-9F5A-0BD3DF5D9A53}"/>
              </a:ext>
            </a:extLst>
          </p:cNvPr>
          <p:cNvSpPr/>
          <p:nvPr/>
        </p:nvSpPr>
        <p:spPr>
          <a:xfrm>
            <a:off x="5074526" y="4784536"/>
            <a:ext cx="922577" cy="428332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2A6A0-64E2-4BCD-974F-746576E4EDC0}"/>
              </a:ext>
            </a:extLst>
          </p:cNvPr>
          <p:cNvSpPr txBox="1"/>
          <p:nvPr/>
        </p:nvSpPr>
        <p:spPr>
          <a:xfrm>
            <a:off x="4424327" y="1412039"/>
            <a:ext cx="4623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통계적으로 </a:t>
            </a:r>
            <a:r>
              <a:rPr lang="ko-KR" altLang="en-US" b="1" dirty="0">
                <a:solidFill>
                  <a:srgbClr val="FF0000"/>
                </a:solidFill>
              </a:rPr>
              <a:t>두 그룹이 연관이 없음 </a:t>
            </a:r>
            <a:r>
              <a:rPr lang="ko-KR" altLang="en-US" dirty="0"/>
              <a:t>을 검증</a:t>
            </a:r>
            <a:endParaRPr lang="en-US" altLang="ko-KR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두 </a:t>
            </a:r>
            <a:r>
              <a:rPr lang="ko-KR" altLang="en-US" sz="1400" dirty="0" err="1"/>
              <a:t>데이터간의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pvalue</a:t>
            </a:r>
            <a:r>
              <a:rPr lang="ko-KR" altLang="en-US" sz="1400" dirty="0"/>
              <a:t>값이 </a:t>
            </a:r>
            <a:r>
              <a:rPr lang="en-US" altLang="ko-KR" sz="1400" dirty="0"/>
              <a:t>0.05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0EB0B-1835-4792-B116-4712215B5548}"/>
              </a:ext>
            </a:extLst>
          </p:cNvPr>
          <p:cNvSpPr txBox="1"/>
          <p:nvPr/>
        </p:nvSpPr>
        <p:spPr>
          <a:xfrm>
            <a:off x="4466281" y="2126163"/>
            <a:ext cx="405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 세계 게임의 판매 수 감소와 별개로 </a:t>
            </a:r>
            <a:r>
              <a:rPr lang="ko-KR" altLang="en-US" b="1" dirty="0">
                <a:solidFill>
                  <a:srgbClr val="FF0000"/>
                </a:solidFill>
              </a:rPr>
              <a:t>일본 내에서 </a:t>
            </a:r>
            <a:r>
              <a:rPr lang="en-US" altLang="ko-KR" b="1" dirty="0">
                <a:solidFill>
                  <a:srgbClr val="FF0000"/>
                </a:solidFill>
              </a:rPr>
              <a:t>Role-Playing </a:t>
            </a:r>
            <a:r>
              <a:rPr lang="ko-KR" altLang="en-US" b="1" dirty="0">
                <a:solidFill>
                  <a:srgbClr val="FF0000"/>
                </a:solidFill>
              </a:rPr>
              <a:t>게임의 인기가 없음을 의미한다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9609D-70B1-4DF7-A826-7833704ED845}"/>
              </a:ext>
            </a:extLst>
          </p:cNvPr>
          <p:cNvSpPr txBox="1"/>
          <p:nvPr/>
        </p:nvSpPr>
        <p:spPr>
          <a:xfrm>
            <a:off x="8238066" y="3973824"/>
            <a:ext cx="354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판매수는 </a:t>
            </a:r>
            <a:r>
              <a:rPr lang="en-US" altLang="ko-KR" dirty="0"/>
              <a:t>4</a:t>
            </a:r>
            <a:r>
              <a:rPr lang="ko-KR" altLang="en-US" dirty="0"/>
              <a:t>위이지만</a:t>
            </a:r>
            <a:endParaRPr lang="en-US" altLang="ko-KR" dirty="0"/>
          </a:p>
          <a:p>
            <a:r>
              <a:rPr lang="ko-KR" altLang="en-US" dirty="0"/>
              <a:t>앞으로 </a:t>
            </a:r>
            <a:r>
              <a:rPr lang="en-US" altLang="ko-KR" b="1" dirty="0">
                <a:solidFill>
                  <a:srgbClr val="FF0000"/>
                </a:solidFill>
              </a:rPr>
              <a:t>Role-Playing </a:t>
            </a:r>
            <a:r>
              <a:rPr lang="ko-KR" altLang="en-US" b="1" dirty="0">
                <a:solidFill>
                  <a:srgbClr val="FF0000"/>
                </a:solidFill>
              </a:rPr>
              <a:t>게임 </a:t>
            </a:r>
            <a:r>
              <a:rPr lang="ko-KR" altLang="en-US" dirty="0"/>
              <a:t>에 대한 </a:t>
            </a:r>
            <a:r>
              <a:rPr lang="ko-KR" altLang="en-US" b="1" dirty="0">
                <a:solidFill>
                  <a:srgbClr val="FF0000"/>
                </a:solidFill>
              </a:rPr>
              <a:t>장래는 불투명 </a:t>
            </a:r>
            <a:r>
              <a:rPr lang="ko-KR" altLang="en-US" dirty="0"/>
              <a:t>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69A53-4EA4-4B3C-807E-7DA00AFF019A}"/>
              </a:ext>
            </a:extLst>
          </p:cNvPr>
          <p:cNvSpPr txBox="1"/>
          <p:nvPr/>
        </p:nvSpPr>
        <p:spPr>
          <a:xfrm>
            <a:off x="-74832" y="3464303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2.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448C2-B7DC-4C40-BF8D-0EDED58FD29A}"/>
              </a:ext>
            </a:extLst>
          </p:cNvPr>
          <p:cNvSpPr txBox="1"/>
          <p:nvPr/>
        </p:nvSpPr>
        <p:spPr>
          <a:xfrm>
            <a:off x="-74832" y="923371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1.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A9C38-8F12-4D38-B37F-1BCAE066844D}"/>
              </a:ext>
            </a:extLst>
          </p:cNvPr>
          <p:cNvSpPr txBox="1"/>
          <p:nvPr/>
        </p:nvSpPr>
        <p:spPr>
          <a:xfrm>
            <a:off x="5164055" y="3102360"/>
            <a:ext cx="16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3.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1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1751887" y="40990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9DBC2F2-EF58-4DFE-9BA8-F244A377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" y="1067181"/>
            <a:ext cx="3448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8E474A1-E08D-496C-8219-1158AF26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41" y="1053703"/>
            <a:ext cx="35052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D6AB833-6DEC-4D3C-80EF-EAB98C32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40" y="975360"/>
            <a:ext cx="36004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70F187-2B0E-4BEE-982A-FC3089161B05}"/>
              </a:ext>
            </a:extLst>
          </p:cNvPr>
          <p:cNvSpPr txBox="1"/>
          <p:nvPr/>
        </p:nvSpPr>
        <p:spPr>
          <a:xfrm>
            <a:off x="1070773" y="4113590"/>
            <a:ext cx="35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연도 별 </a:t>
            </a:r>
            <a:r>
              <a:rPr lang="en-US" altLang="ko-KR" dirty="0"/>
              <a:t>Hot</a:t>
            </a:r>
            <a:r>
              <a:rPr lang="ko-KR" altLang="en-US" dirty="0"/>
              <a:t> </a:t>
            </a:r>
            <a:r>
              <a:rPr lang="en-US" altLang="ko-KR" dirty="0"/>
              <a:t>Game </a:t>
            </a:r>
            <a:r>
              <a:rPr lang="ko-KR" altLang="en-US" dirty="0"/>
              <a:t>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68161-E6BE-49D4-89F8-1FEE983D6BFA}"/>
              </a:ext>
            </a:extLst>
          </p:cNvPr>
          <p:cNvSpPr txBox="1"/>
          <p:nvPr/>
        </p:nvSpPr>
        <p:spPr>
          <a:xfrm flipH="1">
            <a:off x="917533" y="158920"/>
            <a:ext cx="708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1000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판매 수 넘은 게임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596D7-5818-4702-8042-24CE32B559DB}"/>
              </a:ext>
            </a:extLst>
          </p:cNvPr>
          <p:cNvSpPr txBox="1"/>
          <p:nvPr/>
        </p:nvSpPr>
        <p:spPr>
          <a:xfrm>
            <a:off x="8705658" y="4128656"/>
            <a:ext cx="35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Hot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의 장르별 매출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D5B32-C797-4234-B9EE-726131810A58}"/>
              </a:ext>
            </a:extLst>
          </p:cNvPr>
          <p:cNvSpPr txBox="1"/>
          <p:nvPr/>
        </p:nvSpPr>
        <p:spPr>
          <a:xfrm>
            <a:off x="4458107" y="4114840"/>
            <a:ext cx="35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Hot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의 장르별 분포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153C55-B204-4CE6-B442-9072ABBBDC98}"/>
              </a:ext>
            </a:extLst>
          </p:cNvPr>
          <p:cNvCxnSpPr/>
          <p:nvPr/>
        </p:nvCxnSpPr>
        <p:spPr>
          <a:xfrm>
            <a:off x="5444441" y="40990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3E33B3-1DDD-4C86-9702-11B8710E7907}"/>
              </a:ext>
            </a:extLst>
          </p:cNvPr>
          <p:cNvCxnSpPr/>
          <p:nvPr/>
        </p:nvCxnSpPr>
        <p:spPr>
          <a:xfrm>
            <a:off x="9455846" y="40990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82D12A-FEAC-48DF-9AE0-8497892CFCB6}"/>
              </a:ext>
            </a:extLst>
          </p:cNvPr>
          <p:cNvSpPr txBox="1"/>
          <p:nvPr/>
        </p:nvSpPr>
        <p:spPr>
          <a:xfrm>
            <a:off x="1895690" y="669808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Hot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Game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2EDB698-BEDB-4A6E-9BB1-0F4E75F51603}"/>
              </a:ext>
            </a:extLst>
          </p:cNvPr>
          <p:cNvGrpSpPr/>
          <p:nvPr/>
        </p:nvGrpSpPr>
        <p:grpSpPr>
          <a:xfrm>
            <a:off x="162560" y="4631805"/>
            <a:ext cx="6264421" cy="369332"/>
            <a:chOff x="6112998" y="4815646"/>
            <a:chExt cx="6264421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5A9EA5-90F9-4734-B03F-01967946882B}"/>
                </a:ext>
              </a:extLst>
            </p:cNvPr>
            <p:cNvSpPr txBox="1"/>
            <p:nvPr/>
          </p:nvSpPr>
          <p:spPr>
            <a:xfrm flipH="1">
              <a:off x="6112998" y="4815646"/>
              <a:ext cx="626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각 장르별 </a:t>
              </a:r>
              <a:r>
                <a:rPr lang="en-US" altLang="ko-KR" dirty="0"/>
                <a:t>Hot Game</a:t>
              </a:r>
              <a:r>
                <a:rPr lang="ko-KR" altLang="en-US" dirty="0"/>
                <a:t>과 랜덤으로 뽑은 게임의 판매 수 비교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F52E0C1-7C5F-4E60-874D-DF8E434568AC}"/>
                </a:ext>
              </a:extLst>
            </p:cNvPr>
            <p:cNvCxnSpPr>
              <a:cxnSpLocks/>
            </p:cNvCxnSpPr>
            <p:nvPr/>
          </p:nvCxnSpPr>
          <p:spPr>
            <a:xfrm>
              <a:off x="6359201" y="5184978"/>
              <a:ext cx="5569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54F5D7-6A88-42E1-BF02-08F32059F551}"/>
              </a:ext>
            </a:extLst>
          </p:cNvPr>
          <p:cNvSpPr txBox="1"/>
          <p:nvPr/>
        </p:nvSpPr>
        <p:spPr>
          <a:xfrm>
            <a:off x="275292" y="5047252"/>
            <a:ext cx="765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게임의 장르는 </a:t>
            </a:r>
            <a:r>
              <a:rPr lang="en-US" altLang="ko-KR" dirty="0"/>
              <a:t>Hot Game</a:t>
            </a:r>
            <a:r>
              <a:rPr lang="ko-KR" altLang="en-US" dirty="0"/>
              <a:t>이 되는데 </a:t>
            </a:r>
            <a:r>
              <a:rPr lang="ko-KR" altLang="en-US" dirty="0">
                <a:solidFill>
                  <a:srgbClr val="FF0000"/>
                </a:solidFill>
              </a:rPr>
              <a:t>연관성이 없음 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통계적으로 검증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Hot Game </a:t>
            </a:r>
            <a:r>
              <a:rPr lang="ko-KR" altLang="en-US" b="1" dirty="0">
                <a:solidFill>
                  <a:srgbClr val="FF0000"/>
                </a:solidFill>
              </a:rPr>
              <a:t>주요 요소는 장르가 아닌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게임 자체에 있음을 반증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/>
              <a:t>플랫폼 장르의 </a:t>
            </a:r>
            <a:r>
              <a:rPr lang="en-US" altLang="ko-KR" b="1" dirty="0"/>
              <a:t>Hot</a:t>
            </a:r>
            <a:r>
              <a:rPr lang="ko-KR" altLang="en-US" b="1" dirty="0"/>
              <a:t> </a:t>
            </a:r>
            <a:r>
              <a:rPr lang="en-US" altLang="ko-KR" b="1" dirty="0"/>
              <a:t>Game</a:t>
            </a:r>
            <a:r>
              <a:rPr lang="ko-KR" altLang="en-US" b="1" dirty="0"/>
              <a:t>매출이 가장 높은데 이는 </a:t>
            </a:r>
            <a:r>
              <a:rPr lang="en-US" altLang="ko-KR" b="1" dirty="0"/>
              <a:t>Platform </a:t>
            </a:r>
            <a:r>
              <a:rPr lang="ko-KR" altLang="en-US" b="1" dirty="0"/>
              <a:t>이란 장르 때문이 아닌 게임 자체의 인기 였음을 </a:t>
            </a:r>
            <a:r>
              <a:rPr lang="ko-KR" altLang="en-US" b="1" dirty="0" err="1"/>
              <a:t>알수</a:t>
            </a:r>
            <a:r>
              <a:rPr lang="ko-KR" altLang="en-US" b="1" dirty="0"/>
              <a:t> 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D2184-0387-47E6-9C06-E1942FEEC938}"/>
              </a:ext>
            </a:extLst>
          </p:cNvPr>
          <p:cNvSpPr txBox="1"/>
          <p:nvPr/>
        </p:nvSpPr>
        <p:spPr>
          <a:xfrm>
            <a:off x="8719922" y="4542198"/>
            <a:ext cx="293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Action, Shooter, Sports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-104172" y="10504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A74007-AD6D-4D3B-AB31-DB54ADA9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5" y="1532690"/>
            <a:ext cx="3617715" cy="24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0FDCC177-57B5-490F-9C71-5A812CCB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598" y="3251952"/>
            <a:ext cx="35528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916795-CCE0-4191-B38B-5B7BC15893B5}"/>
              </a:ext>
            </a:extLst>
          </p:cNvPr>
          <p:cNvSpPr txBox="1"/>
          <p:nvPr/>
        </p:nvSpPr>
        <p:spPr>
          <a:xfrm>
            <a:off x="204107" y="424068"/>
            <a:ext cx="685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One</a:t>
            </a:r>
            <a:r>
              <a:rPr lang="ko-KR" altLang="en-US" sz="3600" dirty="0"/>
              <a:t> </a:t>
            </a:r>
            <a:r>
              <a:rPr lang="en-US" altLang="ko-KR" sz="3600" dirty="0"/>
              <a:t>Pick</a:t>
            </a:r>
            <a:r>
              <a:rPr lang="ko-KR" altLang="en-US" sz="3600" dirty="0"/>
              <a:t> </a:t>
            </a:r>
            <a:r>
              <a:rPr lang="en-US" altLang="ko-KR" sz="3600" dirty="0"/>
              <a:t>Genre</a:t>
            </a:r>
            <a:r>
              <a:rPr lang="ko-KR" altLang="en-US" sz="3600" dirty="0"/>
              <a:t> 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r>
              <a:rPr lang="en-US" altLang="ko-KR" sz="3600" b="1" dirty="0"/>
              <a:t>Action</a:t>
            </a:r>
            <a:endParaRPr lang="ko-KR" altLang="en-US" sz="36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57B8D08-A24D-40DB-A956-75DEE11AA8D4}"/>
              </a:ext>
            </a:extLst>
          </p:cNvPr>
          <p:cNvSpPr txBox="1"/>
          <p:nvPr/>
        </p:nvSpPr>
        <p:spPr>
          <a:xfrm>
            <a:off x="4103468" y="4285620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Action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D8FFDA58-D6F8-4663-978F-9EB41DC38775}"/>
              </a:ext>
            </a:extLst>
          </p:cNvPr>
          <p:cNvSpPr/>
          <p:nvPr/>
        </p:nvSpPr>
        <p:spPr>
          <a:xfrm rot="10800000">
            <a:off x="4952725" y="4283418"/>
            <a:ext cx="396425" cy="302582"/>
          </a:xfrm>
          <a:prstGeom prst="leftArrow">
            <a:avLst>
              <a:gd name="adj1" fmla="val 42349"/>
              <a:gd name="adj2" fmla="val 385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5D33B87-2A09-48C3-B6B6-B7E1D7D43D21}"/>
              </a:ext>
            </a:extLst>
          </p:cNvPr>
          <p:cNvSpPr/>
          <p:nvPr/>
        </p:nvSpPr>
        <p:spPr>
          <a:xfrm>
            <a:off x="4114840" y="4283418"/>
            <a:ext cx="846459" cy="33970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액자 225">
            <a:extLst>
              <a:ext uri="{FF2B5EF4-FFF2-40B4-BE49-F238E27FC236}">
                <a16:creationId xmlns:a16="http://schemas.microsoft.com/office/drawing/2014/main" id="{A44A5BEE-B63C-4258-AFE1-006229E369A5}"/>
              </a:ext>
            </a:extLst>
          </p:cNvPr>
          <p:cNvSpPr/>
          <p:nvPr/>
        </p:nvSpPr>
        <p:spPr>
          <a:xfrm>
            <a:off x="275230" y="1512760"/>
            <a:ext cx="3069853" cy="617152"/>
          </a:xfrm>
          <a:prstGeom prst="frame">
            <a:avLst>
              <a:gd name="adj1" fmla="val 137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F606B5-20DC-4028-A0E3-EE8D9F155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82" y="1532690"/>
            <a:ext cx="35433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액자 227">
            <a:extLst>
              <a:ext uri="{FF2B5EF4-FFF2-40B4-BE49-F238E27FC236}">
                <a16:creationId xmlns:a16="http://schemas.microsoft.com/office/drawing/2014/main" id="{4DFF959A-1E7B-4EAA-93CD-9C6322473060}"/>
              </a:ext>
            </a:extLst>
          </p:cNvPr>
          <p:cNvSpPr/>
          <p:nvPr/>
        </p:nvSpPr>
        <p:spPr>
          <a:xfrm rot="5400000">
            <a:off x="6248737" y="2539501"/>
            <a:ext cx="2947930" cy="617152"/>
          </a:xfrm>
          <a:prstGeom prst="frame">
            <a:avLst>
              <a:gd name="adj1" fmla="val 137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C11D2-5ADF-4647-8171-D1FEEAE9FAE0}"/>
              </a:ext>
            </a:extLst>
          </p:cNvPr>
          <p:cNvSpPr txBox="1"/>
          <p:nvPr/>
        </p:nvSpPr>
        <p:spPr>
          <a:xfrm>
            <a:off x="1010893" y="1141572"/>
            <a:ext cx="308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가장 높은 선호도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0B2AD06-E2B6-4EE1-ACD6-A64CA59F7FFC}"/>
              </a:ext>
            </a:extLst>
          </p:cNvPr>
          <p:cNvSpPr txBox="1"/>
          <p:nvPr/>
        </p:nvSpPr>
        <p:spPr>
          <a:xfrm>
            <a:off x="3967422" y="3051498"/>
            <a:ext cx="308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최다 트렌드 장르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24E0B08-46B7-4271-9F93-66D698094196}"/>
              </a:ext>
            </a:extLst>
          </p:cNvPr>
          <p:cNvSpPr txBox="1"/>
          <p:nvPr/>
        </p:nvSpPr>
        <p:spPr>
          <a:xfrm>
            <a:off x="8169457" y="1141572"/>
            <a:ext cx="308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가장 높은 매출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A265699-40D1-460C-80C4-EBB8C738FA23}"/>
              </a:ext>
            </a:extLst>
          </p:cNvPr>
          <p:cNvSpPr txBox="1"/>
          <p:nvPr/>
        </p:nvSpPr>
        <p:spPr>
          <a:xfrm>
            <a:off x="-136414" y="3803440"/>
            <a:ext cx="390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선호도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FEF043B-BA24-4CFF-8C2E-49FCD94A9F14}"/>
              </a:ext>
            </a:extLst>
          </p:cNvPr>
          <p:cNvSpPr txBox="1"/>
          <p:nvPr/>
        </p:nvSpPr>
        <p:spPr>
          <a:xfrm>
            <a:off x="3345083" y="6004677"/>
            <a:ext cx="390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연도별 최고 매출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455C07A-7F3C-4338-98BC-B0ADCFB55862}"/>
              </a:ext>
            </a:extLst>
          </p:cNvPr>
          <p:cNvSpPr txBox="1"/>
          <p:nvPr/>
        </p:nvSpPr>
        <p:spPr>
          <a:xfrm>
            <a:off x="7353184" y="4619162"/>
            <a:ext cx="390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장르별 역대 매출  합</a:t>
            </a:r>
          </a:p>
        </p:txBody>
      </p:sp>
    </p:spTree>
    <p:extLst>
      <p:ext uri="{BB962C8B-B14F-4D97-AF65-F5344CB8AC3E}">
        <p14:creationId xmlns:p14="http://schemas.microsoft.com/office/powerpoint/2010/main" val="401832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35D685-E857-412B-B329-3CB891BFC18D}"/>
              </a:ext>
            </a:extLst>
          </p:cNvPr>
          <p:cNvGrpSpPr/>
          <p:nvPr/>
        </p:nvGrpSpPr>
        <p:grpSpPr>
          <a:xfrm>
            <a:off x="162560" y="1357658"/>
            <a:ext cx="11955673" cy="1200329"/>
            <a:chOff x="-154774" y="1768246"/>
            <a:chExt cx="11955673" cy="1200329"/>
          </a:xfrm>
          <a:solidFill>
            <a:schemeClr val="accent1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64881C-1A3A-43E0-BF55-E4D9B160C388}"/>
                </a:ext>
              </a:extLst>
            </p:cNvPr>
            <p:cNvSpPr/>
            <p:nvPr/>
          </p:nvSpPr>
          <p:spPr>
            <a:xfrm>
              <a:off x="2570598" y="1768246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041B92-B5B8-49CA-A106-DC0C14C31D32}"/>
                </a:ext>
              </a:extLst>
            </p:cNvPr>
            <p:cNvSpPr txBox="1"/>
            <p:nvPr/>
          </p:nvSpPr>
          <p:spPr>
            <a:xfrm>
              <a:off x="-154774" y="1930595"/>
              <a:ext cx="268214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Platform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63BFD-8055-4554-A9B6-1863C0822462}"/>
                </a:ext>
              </a:extLst>
            </p:cNvPr>
            <p:cNvSpPr txBox="1"/>
            <p:nvPr/>
          </p:nvSpPr>
          <p:spPr>
            <a:xfrm>
              <a:off x="2570598" y="1768246"/>
              <a:ext cx="923030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기존 시장 사장</a:t>
              </a:r>
              <a:endPara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새로운 시장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게임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대해 조사 필요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EFD358-B8A4-4BD6-841A-059043C1E70D}"/>
              </a:ext>
            </a:extLst>
          </p:cNvPr>
          <p:cNvGrpSpPr/>
          <p:nvPr/>
        </p:nvGrpSpPr>
        <p:grpSpPr>
          <a:xfrm>
            <a:off x="827245" y="3133924"/>
            <a:ext cx="9787355" cy="1155694"/>
            <a:chOff x="436144" y="1595120"/>
            <a:chExt cx="9787355" cy="1155694"/>
          </a:xfrm>
          <a:solidFill>
            <a:schemeClr val="accent1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A8CD0-A394-4273-B961-404A536E487A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1EA45A-979E-430B-8841-BC99F2AA4C32}"/>
                </a:ext>
              </a:extLst>
            </p:cNvPr>
            <p:cNvSpPr txBox="1"/>
            <p:nvPr/>
          </p:nvSpPr>
          <p:spPr>
            <a:xfrm>
              <a:off x="436144" y="1757468"/>
              <a:ext cx="1965603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Genre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281490-00FE-404E-BBE9-74CACC897D89}"/>
                </a:ext>
              </a:extLst>
            </p:cNvPr>
            <p:cNvSpPr txBox="1"/>
            <p:nvPr/>
          </p:nvSpPr>
          <p:spPr>
            <a:xfrm>
              <a:off x="2908300" y="1849800"/>
              <a:ext cx="638123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Action 2. Shooter 3. Sports</a:t>
              </a:r>
              <a:endPara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02B3A1E-6D2B-43C2-AB2A-F668445CAB90}"/>
              </a:ext>
            </a:extLst>
          </p:cNvPr>
          <p:cNvGrpSpPr/>
          <p:nvPr/>
        </p:nvGrpSpPr>
        <p:grpSpPr>
          <a:xfrm>
            <a:off x="827245" y="4703208"/>
            <a:ext cx="9787355" cy="1155694"/>
            <a:chOff x="436144" y="1595120"/>
            <a:chExt cx="9787355" cy="1155694"/>
          </a:xfrm>
          <a:solidFill>
            <a:schemeClr val="accent1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9B960B7-5686-4D73-9E83-FB36DC1E8D59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3694E6-E242-4149-B5A7-6CF78B4B294C}"/>
                </a:ext>
              </a:extLst>
            </p:cNvPr>
            <p:cNvSpPr txBox="1"/>
            <p:nvPr/>
          </p:nvSpPr>
          <p:spPr>
            <a:xfrm>
              <a:off x="436144" y="1757466"/>
              <a:ext cx="192622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Area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10C438-90E3-427E-AA9E-61BCFFF35AEA}"/>
                </a:ext>
              </a:extLst>
            </p:cNvPr>
            <p:cNvSpPr txBox="1"/>
            <p:nvPr/>
          </p:nvSpPr>
          <p:spPr>
            <a:xfrm>
              <a:off x="2908300" y="1849800"/>
              <a:ext cx="722909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NA 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Wingdings" panose="05000000000000000000" pitchFamily="2" charset="2"/>
                </a:rPr>
                <a:t> EU  Other Country JP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0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45B784-333E-4100-AC8E-9E55AAFD7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75697A-2111-4AEA-9BB7-595770849D9F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A666CEEF-C868-431B-B3FC-BDBBFC56262D}"/>
                </a:ext>
              </a:extLst>
            </p:cNvPr>
            <p:cNvSpPr/>
            <p:nvPr/>
          </p:nvSpPr>
          <p:spPr>
            <a:xfrm>
              <a:off x="0" y="0"/>
              <a:ext cx="2743200" cy="6858000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14D3ABCF-DDE0-40A7-A870-B2CDC5E27F06}"/>
                </a:ext>
              </a:extLst>
            </p:cNvPr>
            <p:cNvSpPr/>
            <p:nvPr/>
          </p:nvSpPr>
          <p:spPr>
            <a:xfrm rot="16200000">
              <a:off x="5760720" y="426720"/>
              <a:ext cx="670560" cy="12192000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83DEC091-C1CB-43E5-8BB4-2C46EFD9C640}"/>
                </a:ext>
              </a:extLst>
            </p:cNvPr>
            <p:cNvSpPr/>
            <p:nvPr/>
          </p:nvSpPr>
          <p:spPr>
            <a:xfrm rot="16200000" flipH="1">
              <a:off x="5344158" y="-5344160"/>
              <a:ext cx="1503683" cy="12192001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4478C5-E1D0-4679-9093-FB230B3805A5}"/>
                </a:ext>
              </a:extLst>
            </p:cNvPr>
            <p:cNvSpPr txBox="1"/>
            <p:nvPr/>
          </p:nvSpPr>
          <p:spPr>
            <a:xfrm>
              <a:off x="6889015" y="40638"/>
              <a:ext cx="52709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bg1"/>
                  </a:solidFill>
                </a:rPr>
                <a:t>#2020 Classic Blue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7F8606-45DC-40A3-9177-DB2717F14A1B}"/>
              </a:ext>
            </a:extLst>
          </p:cNvPr>
          <p:cNvGrpSpPr/>
          <p:nvPr/>
        </p:nvGrpSpPr>
        <p:grpSpPr>
          <a:xfrm>
            <a:off x="3565597" y="2206129"/>
            <a:ext cx="5669280" cy="3001327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704B8D-2CEE-4249-9C64-8C41CB58BE6F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CD5830-FBDF-466B-AB8F-01AE08462F6B}"/>
                </a:ext>
              </a:extLst>
            </p:cNvPr>
            <p:cNvSpPr txBox="1"/>
            <p:nvPr/>
          </p:nvSpPr>
          <p:spPr>
            <a:xfrm>
              <a:off x="1630145" y="4462974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15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462</Words>
  <Application>Microsoft Office PowerPoint</Application>
  <PresentationFormat>와이드스크린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49</cp:revision>
  <dcterms:created xsi:type="dcterms:W3CDTF">2019-12-23T00:32:35Z</dcterms:created>
  <dcterms:modified xsi:type="dcterms:W3CDTF">2021-06-02T03:09:45Z</dcterms:modified>
</cp:coreProperties>
</file>