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58" r:id="rId4"/>
    <p:sldId id="259" r:id="rId5"/>
    <p:sldId id="260" r:id="rId6"/>
    <p:sldId id="266" r:id="rId7"/>
    <p:sldId id="270" r:id="rId8"/>
    <p:sldId id="267" r:id="rId9"/>
    <p:sldId id="257" r:id="rId10"/>
    <p:sldId id="268" r:id="rId11"/>
    <p:sldId id="262" r:id="rId12"/>
    <p:sldId id="269" r:id="rId13"/>
    <p:sldId id="263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GE" initials="L" lastIdx="3" clrIdx="0">
    <p:extLst>
      <p:ext uri="{19B8F6BF-5375-455C-9EA6-DF929625EA0E}">
        <p15:presenceInfo xmlns:p15="http://schemas.microsoft.com/office/powerpoint/2012/main" userId="LG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27" autoAdjust="0"/>
    <p:restoredTop sz="94660"/>
  </p:normalViewPr>
  <p:slideViewPr>
    <p:cSldViewPr snapToGrid="0">
      <p:cViewPr>
        <p:scale>
          <a:sx n="75" d="100"/>
          <a:sy n="75" d="100"/>
        </p:scale>
        <p:origin x="677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8T02:43:52.416" idx="2">
    <p:pos x="10" y="10"/>
    <p:text>세포자연사에 대해서 간력히 설명해주고 SM이 세포자연사를 유도해 우리몸에 여러가지 영향을 미친다고 말해준다 그리고 다음 슬라이드에서 관련된 것들 설명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8T02:45:13.089" idx="3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37749-4608-4E01-B425-5F851ACB483C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5F8DA-1635-4D0B-B9F6-A43BE72AC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490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C88E7-071D-4AA1-BFEB-B92AF6AFE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75656B-FFAD-45D5-8B9B-092E73253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54260-F1BD-44A5-BFA2-8752A3DE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4556-6460-481A-9A39-DB9E9E4D97E7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1051FF-2A1D-4520-8DAB-0825DE756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6FD90F-EAC3-42F5-A14D-1D0291EEB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7749-75D3-472A-83A6-C238166CF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15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05770-52D0-48BB-A180-4E9BAC6F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F976E4-9018-46E9-9879-2AEB303D6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8864E-F712-450C-810E-6F4B67A16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4556-6460-481A-9A39-DB9E9E4D97E7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F80F97-3467-4796-87FF-523C86549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AE6D5B-F2F2-4274-AEAB-13C25487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7749-75D3-472A-83A6-C238166CF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70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9596D2-1AF5-4644-B907-8534409FD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2F6EFC-DE06-4AAA-8100-4C7FA9A31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5E4467-5E11-4DFB-965C-4DD04A584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4556-6460-481A-9A39-DB9E9E4D97E7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5DE7F-7D33-4330-888C-D45BDB509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EB6B8A-541A-4445-91FC-374CB1A8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7749-75D3-472A-83A6-C238166CF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34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15D4F-1593-4967-AD86-EFCA4DF4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4D843-A1E2-46F6-89D7-8C7A7B86F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1CCD05-5378-418E-AFFF-E6DEE9B60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4556-6460-481A-9A39-DB9E9E4D97E7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802BA9-03DC-44CB-83A9-0770149D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48760F-822D-4A2A-9172-D555D2C3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7749-75D3-472A-83A6-C238166CF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664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78546-AC36-478B-BB12-C0D1026B3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9C2092-2844-44CC-94B2-61C651B4C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23CE4-F311-4CD8-AC63-CF02017C8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4556-6460-481A-9A39-DB9E9E4D97E7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885B2-5DC6-4058-B8B5-5638CFF56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481DD-7D95-4811-8DDF-9283CF57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7749-75D3-472A-83A6-C238166CF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8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F1506-15CD-43FC-A433-21AFEFFAE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F0DB88-2A34-4ACC-9D0A-EA6203424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FCC76E-DD63-4448-B5A6-23F2FF5B6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72F073-961C-4651-930F-1CC2DF7FB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4556-6460-481A-9A39-DB9E9E4D97E7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0123EE-BDC9-4B6C-B5C6-6171516D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03C4AE-E3DA-4157-B9CC-642F340D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7749-75D3-472A-83A6-C238166CF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771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C8D09-DE79-408C-9E38-EC628CD43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09CE71-5237-413B-BB23-FE04C1499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FCFFFE-7910-4603-AC30-5DBB3315F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2D5F1-4A19-49CB-94C1-2426D1BC2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944BA7-8525-46E0-A68A-EFF1DB0D3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9959C7-5851-444C-BEF4-8EA085BD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4556-6460-481A-9A39-DB9E9E4D97E7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21F9B5-F24E-46A1-9C09-090AACF7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D9CF60-048B-4FDA-A3D2-F5EBDCA9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7749-75D3-472A-83A6-C238166CF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87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FF784-FB80-4CB8-9950-28E77695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2C7733-CFBA-4185-AF93-E837F2511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4556-6460-481A-9A39-DB9E9E4D97E7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BBE54F-6827-4F86-A7F5-5A5C96902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C17D27-340D-46CB-AA58-ED303BB8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7749-75D3-472A-83A6-C238166CF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46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1FFC97-4E94-4984-850F-0B6A6089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4556-6460-481A-9A39-DB9E9E4D97E7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A1EB14-E09E-44B3-A066-EA51763B3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3C5C08-0C26-4578-A7DA-4E23F672B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7749-75D3-472A-83A6-C238166CF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61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10271-A931-46FA-978F-CC0CBAD7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355A8-5456-403C-9091-CFA166FFF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4C3F8D-00FE-438B-A38A-5AFB96D8A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D9766-7FE0-4A1F-A92C-85D034A6C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4556-6460-481A-9A39-DB9E9E4D97E7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0F91E8-6CD6-4B9A-9D0C-F8154374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1ACA9E-B42A-4531-9C54-75732711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7749-75D3-472A-83A6-C238166CF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70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FFBB2-2C42-4603-A8D2-581C16BC4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042632-91DD-4253-BBBD-6C3D3CDC9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C7DB17-BA4A-43AB-9ABC-D09919089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23A08F-E811-4EB6-9E65-B480E43D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4556-6460-481A-9A39-DB9E9E4D97E7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2A107C-2DC3-4F66-B737-DB5884D9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DC4C99-A5E2-4C58-8171-5DFC7920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7749-75D3-472A-83A6-C238166CF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928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8D9DC9-2F2E-4ADC-B1AC-46A72CAE0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4107ED-9E14-47E4-9A3A-22566DD03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3FE9DF-C02C-4569-B3EF-35BFF5815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74556-6460-481A-9A39-DB9E9E4D97E7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41CE54-6EDC-44C3-8EAB-060253F0F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ED56A1-B561-4661-AD8F-ABA92843B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B7749-75D3-472A-83A6-C238166CF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79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hyperlink" Target="https://ko.wikipedia.org/wiki/%EC%82%B0%ED%99%94%EC%A7%88%EC%86%8C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ko.wikipedia.org/w/index.php?title=%EC%8B%9C%ED%8A%B8%EB%A3%B0%EB%A6%B0&amp;action=edit&amp;redlink=1" TargetMode="External"/><Relationship Id="rId5" Type="http://schemas.openxmlformats.org/officeDocument/2006/relationships/hyperlink" Target="https://ko.wikipedia.org/w/index.php?title=Nicotinamide_adenine_dinucleotide_phosphate&amp;action=edit&amp;redlink=1" TargetMode="External"/><Relationship Id="rId4" Type="http://schemas.openxmlformats.org/officeDocument/2006/relationships/hyperlink" Target="https://ko.wikipedia.org/wiki/%EC%95%84%EB%A5%B4%EA%B8%B0%EB%8B%8C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DC210-0A08-488C-871E-55399883A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1427797"/>
          </a:xfrm>
        </p:spPr>
        <p:txBody>
          <a:bodyPr/>
          <a:lstStyle/>
          <a:p>
            <a:r>
              <a:rPr lang="en-US" altLang="ko-KR"/>
              <a:t>SM</a:t>
            </a:r>
            <a:r>
              <a:rPr lang="ko-KR" altLang="en-US"/>
              <a:t>의 작용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D124ED-EF7C-4C3D-A5B3-55513D9BC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720" y="2628813"/>
            <a:ext cx="9144000" cy="3358055"/>
          </a:xfrm>
        </p:spPr>
        <p:txBody>
          <a:bodyPr/>
          <a:lstStyle/>
          <a:p>
            <a:r>
              <a:rPr lang="en-US" altLang="ko-KR"/>
              <a:t>Pre-</a:t>
            </a:r>
            <a:r>
              <a:rPr lang="ko-KR" altLang="en-US"/>
              <a:t>세포자연사</a:t>
            </a:r>
            <a:r>
              <a:rPr lang="en-US" altLang="ko-KR"/>
              <a:t>(apoptosis)</a:t>
            </a:r>
          </a:p>
          <a:p>
            <a:pPr marL="457200" indent="-457200">
              <a:buAutoNum type="arabicPeriod"/>
            </a:pPr>
            <a:r>
              <a:rPr lang="ko-KR" altLang="en-US"/>
              <a:t>피부</a:t>
            </a:r>
            <a:endParaRPr lang="en-US" altLang="ko-KR"/>
          </a:p>
          <a:p>
            <a:pPr marL="457200" indent="-457200">
              <a:buAutoNum type="arabicPeriod"/>
            </a:pPr>
            <a:r>
              <a:rPr lang="ko-KR" altLang="en-US"/>
              <a:t>폐</a:t>
            </a:r>
            <a:endParaRPr lang="en-US" altLang="ko-KR"/>
          </a:p>
          <a:p>
            <a:pPr marL="457200" indent="-457200">
              <a:buAutoNum type="arabicPeriod"/>
            </a:pPr>
            <a:r>
              <a:rPr lang="en-US" altLang="ko-KR"/>
              <a:t>DNA</a:t>
            </a:r>
          </a:p>
          <a:p>
            <a:pPr marL="457200" indent="-457200">
              <a:buAutoNum type="arabicPeriod"/>
            </a:pPr>
            <a:r>
              <a:rPr lang="ko-KR" altLang="en-US"/>
              <a:t>백혈구</a:t>
            </a:r>
            <a:endParaRPr lang="en-US" altLang="ko-KR"/>
          </a:p>
          <a:p>
            <a:pPr marL="457200" indent="-457200">
              <a:buAutoNum type="arabicPeriod"/>
            </a:pP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8C10C7-D2F2-4F81-93CE-8308C39FD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8E2E-6538-47E0-B682-6EEA39C25A0C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EAA4FB-4D49-4449-ACA4-9201A134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김용권</a:t>
            </a:r>
          </a:p>
        </p:txBody>
      </p:sp>
    </p:spTree>
    <p:extLst>
      <p:ext uri="{BB962C8B-B14F-4D97-AF65-F5344CB8AC3E}">
        <p14:creationId xmlns:p14="http://schemas.microsoft.com/office/powerpoint/2010/main" val="2460332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백혈구'에 대한 이미지 검색결과">
            <a:extLst>
              <a:ext uri="{FF2B5EF4-FFF2-40B4-BE49-F238E27FC236}">
                <a16:creationId xmlns:a16="http://schemas.microsoft.com/office/drawing/2014/main" id="{CDC306CA-751C-421D-9F8D-2E2CE2E82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435" y="1189004"/>
            <a:ext cx="2986661" cy="223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백혈구'에 대한 이미지 검색결과">
            <a:extLst>
              <a:ext uri="{FF2B5EF4-FFF2-40B4-BE49-F238E27FC236}">
                <a16:creationId xmlns:a16="http://schemas.microsoft.com/office/drawing/2014/main" id="{287B761D-19DF-4833-9FB9-7C4D0E1089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52" name="Picture 8" descr="백혈구'에 대한 이미지 검색결과">
            <a:extLst>
              <a:ext uri="{FF2B5EF4-FFF2-40B4-BE49-F238E27FC236}">
                <a16:creationId xmlns:a16="http://schemas.microsoft.com/office/drawing/2014/main" id="{7379650A-CFC8-494F-A3A5-FF29FF39F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8" y="708513"/>
            <a:ext cx="3123980" cy="279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50707E-A780-4776-8303-A84FC4237ADE}"/>
              </a:ext>
            </a:extLst>
          </p:cNvPr>
          <p:cNvSpPr txBox="1"/>
          <p:nvPr/>
        </p:nvSpPr>
        <p:spPr>
          <a:xfrm>
            <a:off x="1043354" y="193431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백혈구</a:t>
            </a:r>
            <a:r>
              <a:rPr lang="en-US" altLang="ko-KR"/>
              <a:t>(PMN-</a:t>
            </a:r>
            <a:r>
              <a:rPr lang="ko-KR" altLang="en-US"/>
              <a:t>호중구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AutoShape 10" descr="백혈병에 대한 이미지 검색결과">
            <a:extLst>
              <a:ext uri="{FF2B5EF4-FFF2-40B4-BE49-F238E27FC236}">
                <a16:creationId xmlns:a16="http://schemas.microsoft.com/office/drawing/2014/main" id="{A1E75359-4DC2-4A24-942A-2C31B4B130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4" descr="백혈병에 대한 이미지 검색결과">
            <a:extLst>
              <a:ext uri="{FF2B5EF4-FFF2-40B4-BE49-F238E27FC236}">
                <a16:creationId xmlns:a16="http://schemas.microsoft.com/office/drawing/2014/main" id="{511975FE-F9CA-40DC-A830-6D7FE7B6D9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6" descr="백혈병에 대한 이미지 검색결과">
            <a:extLst>
              <a:ext uri="{FF2B5EF4-FFF2-40B4-BE49-F238E27FC236}">
                <a16:creationId xmlns:a16="http://schemas.microsoft.com/office/drawing/2014/main" id="{44261D66-4832-48A6-A8FE-2661DB9C33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18" descr="백혈병에 대한 이미지 검색결과">
            <a:extLst>
              <a:ext uri="{FF2B5EF4-FFF2-40B4-BE49-F238E27FC236}">
                <a16:creationId xmlns:a16="http://schemas.microsoft.com/office/drawing/2014/main" id="{045D22E8-130D-480C-B443-493C7C9C29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20" descr="백혈병에 대한 이미지 검색결과">
            <a:extLst>
              <a:ext uri="{FF2B5EF4-FFF2-40B4-BE49-F238E27FC236}">
                <a16:creationId xmlns:a16="http://schemas.microsoft.com/office/drawing/2014/main" id="{28083DDB-2208-4D29-B89D-1EB31EC6CD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5600" y="4038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C3A311D-0A04-4365-A35A-49AF69566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646" y="1374164"/>
            <a:ext cx="4762500" cy="34956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6269BA-31BB-4028-9DBF-849F4D48E071}"/>
              </a:ext>
            </a:extLst>
          </p:cNvPr>
          <p:cNvSpPr txBox="1"/>
          <p:nvPr/>
        </p:nvSpPr>
        <p:spPr>
          <a:xfrm>
            <a:off x="6553200" y="193431"/>
            <a:ext cx="366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백혈병</a:t>
            </a:r>
          </a:p>
        </p:txBody>
      </p:sp>
      <p:pic>
        <p:nvPicPr>
          <p:cNvPr id="6166" name="Picture 22" descr="대식작용에 대한 이미지 검색결과">
            <a:extLst>
              <a:ext uri="{FF2B5EF4-FFF2-40B4-BE49-F238E27FC236}">
                <a16:creationId xmlns:a16="http://schemas.microsoft.com/office/drawing/2014/main" id="{EF639251-DED2-4862-9095-65F7A5269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68" y="3796260"/>
            <a:ext cx="5138371" cy="214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649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8FB383-A7DD-43ED-A041-CA1B6C85DD3E}"/>
              </a:ext>
            </a:extLst>
          </p:cNvPr>
          <p:cNvSpPr txBox="1"/>
          <p:nvPr/>
        </p:nvSpPr>
        <p:spPr>
          <a:xfrm>
            <a:off x="520862" y="590838"/>
            <a:ext cx="346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1.PMN-Oxidation 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43A11F-9CCD-4F41-B41C-D75354D1C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38" y="1847850"/>
            <a:ext cx="3619500" cy="31337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58AC6C5-958D-40ED-82A1-48BA9ABBA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303" y="1847850"/>
            <a:ext cx="3629025" cy="3124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EB39FBF-4F31-4F94-93AA-F2145DB21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308" y="1847850"/>
            <a:ext cx="34766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19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029AAF-4DB0-425E-93DB-2ADE715CE972}"/>
              </a:ext>
            </a:extLst>
          </p:cNvPr>
          <p:cNvSpPr txBox="1"/>
          <p:nvPr/>
        </p:nvSpPr>
        <p:spPr>
          <a:xfrm>
            <a:off x="369278" y="317227"/>
            <a:ext cx="483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PMN-Apoptosis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A99605-C927-4F0F-9092-FE0114720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1456"/>
            <a:ext cx="6753225" cy="3848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898D333-E226-46E9-A7DA-0467F16B6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340" y="0"/>
            <a:ext cx="3952875" cy="3400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B37B63-20F1-4A52-BA3D-BE38D149D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225" y="3381375"/>
            <a:ext cx="40481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54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3C03C0-A9DD-4CBD-BF45-BA2DD6AB9F00}"/>
              </a:ext>
            </a:extLst>
          </p:cNvPr>
          <p:cNvSpPr txBox="1"/>
          <p:nvPr/>
        </p:nvSpPr>
        <p:spPr>
          <a:xfrm>
            <a:off x="983847" y="636607"/>
            <a:ext cx="91671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출처 </a:t>
            </a:r>
            <a:r>
              <a:rPr lang="en-US" altLang="ko-KR"/>
              <a:t>REVIEW , Mechanisms Mediating the Vesicant Actions of Sulfur Mustard after Cutaneous Exposure Michael P. Shakarjian,*,† Diane E. Heck,* Joshua P. Gray,‡ Patrick J. Sinko,§ Marion K. Gordon,{ Robert P. Casillas,k Ned D. Heindel,kj Donald R. Gerecke,{ Debra L. Laskin,{ and Jeffrey D. Laskinkk,1 </a:t>
            </a:r>
          </a:p>
          <a:p>
            <a:endParaRPr lang="en-US" altLang="ko-KR"/>
          </a:p>
          <a:p>
            <a:r>
              <a:rPr lang="ko-KR" altLang="en-US"/>
              <a:t> 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5F08D0-F86B-44CC-87D8-A37E4BF67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319" y="1998923"/>
            <a:ext cx="6819900" cy="11239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3E51850-967C-4B89-9C33-17B06348B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60" y="3735128"/>
            <a:ext cx="62103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28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E3D813-2614-484A-8E5E-C440E709C34B}"/>
              </a:ext>
            </a:extLst>
          </p:cNvPr>
          <p:cNvSpPr txBox="1"/>
          <p:nvPr/>
        </p:nvSpPr>
        <p:spPr>
          <a:xfrm>
            <a:off x="0" y="2631440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/>
              <a:t>Q&amp;A</a:t>
            </a:r>
            <a:endParaRPr lang="ko-KR" altLang="en-US" sz="8800"/>
          </a:p>
        </p:txBody>
      </p:sp>
    </p:spTree>
    <p:extLst>
      <p:ext uri="{BB962C8B-B14F-4D97-AF65-F5344CB8AC3E}">
        <p14:creationId xmlns:p14="http://schemas.microsoft.com/office/powerpoint/2010/main" val="36218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3B9CF6-F215-42E9-B372-BE505AAC0388}"/>
              </a:ext>
            </a:extLst>
          </p:cNvPr>
          <p:cNvSpPr txBox="1"/>
          <p:nvPr/>
        </p:nvSpPr>
        <p:spPr>
          <a:xfrm>
            <a:off x="5148805" y="4390565"/>
            <a:ext cx="219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SM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6F0FA-3FE5-44E6-8B9E-42D0A5F46156}"/>
              </a:ext>
            </a:extLst>
          </p:cNvPr>
          <p:cNvSpPr txBox="1"/>
          <p:nvPr/>
        </p:nvSpPr>
        <p:spPr>
          <a:xfrm>
            <a:off x="488687" y="2509184"/>
            <a:ext cx="295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세포독성</a:t>
            </a:r>
            <a:r>
              <a:rPr lang="en-US" altLang="ko-KR"/>
              <a:t>(cytotoxic)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289B67-F4B9-444C-9AB7-C08263047D07}"/>
              </a:ext>
            </a:extLst>
          </p:cNvPr>
          <p:cNvSpPr txBox="1"/>
          <p:nvPr/>
        </p:nvSpPr>
        <p:spPr>
          <a:xfrm>
            <a:off x="8942394" y="661364"/>
            <a:ext cx="280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수포</a:t>
            </a:r>
            <a:r>
              <a:rPr lang="en-US" altLang="ko-KR"/>
              <a:t>(vesicant)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5DAF9-9901-47CC-A2BF-9EA8D77F32AF}"/>
              </a:ext>
            </a:extLst>
          </p:cNvPr>
          <p:cNvSpPr txBox="1"/>
          <p:nvPr/>
        </p:nvSpPr>
        <p:spPr>
          <a:xfrm>
            <a:off x="9564547" y="5251004"/>
            <a:ext cx="262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변형</a:t>
            </a:r>
            <a:r>
              <a:rPr lang="en-US" altLang="ko-KR"/>
              <a:t>(mutagenic)</a:t>
            </a:r>
            <a:endParaRPr lang="ko-KR" altLang="en-US"/>
          </a:p>
        </p:txBody>
      </p:sp>
      <p:sp>
        <p:nvSpPr>
          <p:cNvPr id="10" name="AutoShape 2" descr="물집에 대한 이미지 검색결과">
            <a:extLst>
              <a:ext uri="{FF2B5EF4-FFF2-40B4-BE49-F238E27FC236}">
                <a16:creationId xmlns:a16="http://schemas.microsoft.com/office/drawing/2014/main" id="{1C3AF107-6916-4EE0-B544-B639E6892D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4" descr="물집에 대한 이미지 검색결과">
            <a:extLst>
              <a:ext uri="{FF2B5EF4-FFF2-40B4-BE49-F238E27FC236}">
                <a16:creationId xmlns:a16="http://schemas.microsoft.com/office/drawing/2014/main" id="{5E3D7930-EDE8-457E-9BB1-B738612363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6" descr="물집에 대한 이미지 검색결과">
            <a:extLst>
              <a:ext uri="{FF2B5EF4-FFF2-40B4-BE49-F238E27FC236}">
                <a16:creationId xmlns:a16="http://schemas.microsoft.com/office/drawing/2014/main" id="{BE9307B1-30F3-4982-90C3-83F8878ED8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8" descr="물집에 대한 이미지 검색결과">
            <a:extLst>
              <a:ext uri="{FF2B5EF4-FFF2-40B4-BE49-F238E27FC236}">
                <a16:creationId xmlns:a16="http://schemas.microsoft.com/office/drawing/2014/main" id="{0FC68248-15F1-4DE4-9F87-26DAF9925A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4F00A2-2024-4B4A-888D-D0BAF277E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744" y="255946"/>
            <a:ext cx="2914650" cy="2181225"/>
          </a:xfrm>
          <a:prstGeom prst="rect">
            <a:avLst/>
          </a:prstGeom>
        </p:spPr>
      </p:pic>
      <p:pic>
        <p:nvPicPr>
          <p:cNvPr id="7178" name="Picture 10" descr="폐포에 대한 이미지 검색결과">
            <a:extLst>
              <a:ext uri="{FF2B5EF4-FFF2-40B4-BE49-F238E27FC236}">
                <a16:creationId xmlns:a16="http://schemas.microsoft.com/office/drawing/2014/main" id="{9DCA6DB3-288A-468D-BC99-AA62459D0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387" y="566580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백혈구에 대한 이미지 검색결과">
            <a:extLst>
              <a:ext uri="{FF2B5EF4-FFF2-40B4-BE49-F238E27FC236}">
                <a16:creationId xmlns:a16="http://schemas.microsoft.com/office/drawing/2014/main" id="{9DBA6344-B7AA-46A8-A1E8-38A70FD18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552" y="3311595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DNA 파괴에 대한 이미지 검색결과">
            <a:extLst>
              <a:ext uri="{FF2B5EF4-FFF2-40B4-BE49-F238E27FC236}">
                <a16:creationId xmlns:a16="http://schemas.microsoft.com/office/drawing/2014/main" id="{9C37E9C2-9049-4CBE-94D1-2A59E0022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790" y="2595225"/>
            <a:ext cx="200977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18" descr="겨자 가스에 대한 이미지 검색결과">
            <a:extLst>
              <a:ext uri="{FF2B5EF4-FFF2-40B4-BE49-F238E27FC236}">
                <a16:creationId xmlns:a16="http://schemas.microsoft.com/office/drawing/2014/main" id="{E201B7B6-FEF6-4D39-BEB0-1E44621093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2C8B4AD-A5EE-4E92-9896-06926D98FA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4649" y="2973954"/>
            <a:ext cx="19907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9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F3C60C-F0DC-47DF-9E9A-878915216F5C}"/>
              </a:ext>
            </a:extLst>
          </p:cNvPr>
          <p:cNvSpPr txBox="1"/>
          <p:nvPr/>
        </p:nvSpPr>
        <p:spPr>
          <a:xfrm>
            <a:off x="1003176" y="242776"/>
            <a:ext cx="253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세포자연사</a:t>
            </a:r>
            <a:r>
              <a:rPr lang="en-US" altLang="ko-KR"/>
              <a:t>(apoptosis)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E7A1AF7C-B8A1-446C-85C6-50261E5502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F0B343-DD37-48FF-95F6-B18CC9CBA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0" y="612108"/>
            <a:ext cx="6362700" cy="4286250"/>
          </a:xfrm>
          <a:prstGeom prst="rect">
            <a:avLst/>
          </a:prstGeom>
        </p:spPr>
      </p:pic>
      <p:pic>
        <p:nvPicPr>
          <p:cNvPr id="1030" name="Picture 6" descr="아폽토시스에 대한 이미지 검색결과">
            <a:extLst>
              <a:ext uri="{FF2B5EF4-FFF2-40B4-BE49-F238E27FC236}">
                <a16:creationId xmlns:a16="http://schemas.microsoft.com/office/drawing/2014/main" id="{7E6629E1-4D93-44D6-907C-7A0FACACA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40" y="1228346"/>
            <a:ext cx="5585860" cy="344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FF2718-B136-4CBC-9DB4-67077FBC3F14}"/>
              </a:ext>
            </a:extLst>
          </p:cNvPr>
          <p:cNvSpPr txBox="1"/>
          <p:nvPr/>
        </p:nvSpPr>
        <p:spPr>
          <a:xfrm>
            <a:off x="610177" y="5510360"/>
            <a:ext cx="865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Key word:</a:t>
            </a:r>
            <a:r>
              <a:rPr lang="ko-KR" altLang="en-US"/>
              <a:t>세포 자연사</a:t>
            </a:r>
            <a:r>
              <a:rPr lang="en-US" altLang="ko-KR"/>
              <a:t>(apoptosis), </a:t>
            </a:r>
            <a:r>
              <a:rPr lang="ko-KR" altLang="en-US"/>
              <a:t>카스페이스</a:t>
            </a:r>
            <a:r>
              <a:rPr lang="en-US" altLang="ko-KR"/>
              <a:t>,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9A1BB7-0523-4E25-A1E8-16D600C1F8C5}"/>
              </a:ext>
            </a:extLst>
          </p:cNvPr>
          <p:cNvSpPr txBox="1"/>
          <p:nvPr/>
        </p:nvSpPr>
        <p:spPr>
          <a:xfrm>
            <a:off x="1042737" y="1668379"/>
            <a:ext cx="542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1D5CB9-A21F-4D8E-BF0A-3F96B5CAD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144" y="275563"/>
            <a:ext cx="6797667" cy="65824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505742-E9F4-48FE-B000-A5C91BA31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279" y="0"/>
            <a:ext cx="45413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30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046A9F-3F58-4085-91E9-F7D6F877F86C}"/>
              </a:ext>
            </a:extLst>
          </p:cNvPr>
          <p:cNvSpPr txBox="1"/>
          <p:nvPr/>
        </p:nvSpPr>
        <p:spPr>
          <a:xfrm>
            <a:off x="818148" y="368968"/>
            <a:ext cx="359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DNA</a:t>
            </a:r>
            <a:endParaRPr lang="ko-KR" altLang="en-US"/>
          </a:p>
        </p:txBody>
      </p:sp>
      <p:sp>
        <p:nvSpPr>
          <p:cNvPr id="2" name="AutoShape 2" descr="DNA 이중나선 손상에 대한 이미지 검색결과">
            <a:extLst>
              <a:ext uri="{FF2B5EF4-FFF2-40B4-BE49-F238E27FC236}">
                <a16:creationId xmlns:a16="http://schemas.microsoft.com/office/drawing/2014/main" id="{F16B1CF1-6BDE-4451-9880-91B8871472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DNA 이중나선 손상에 대한 이미지 검색결과">
            <a:extLst>
              <a:ext uri="{FF2B5EF4-FFF2-40B4-BE49-F238E27FC236}">
                <a16:creationId xmlns:a16="http://schemas.microsoft.com/office/drawing/2014/main" id="{AD4835D2-7619-4FB6-987C-EE765D36F8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2033A5-AC07-4DFC-A349-A51E7B65E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47887" y="368968"/>
            <a:ext cx="6427553" cy="57378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3B1FCA-757D-46A8-8BBC-147690DF95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8376" y="1107268"/>
            <a:ext cx="4752975" cy="3800475"/>
          </a:xfrm>
          <a:prstGeom prst="rect">
            <a:avLst/>
          </a:prstGeom>
        </p:spPr>
      </p:pic>
      <p:pic>
        <p:nvPicPr>
          <p:cNvPr id="9" name="Picture 8" descr="DNA 이중나선 손상에 대한 이미지 검색결과">
            <a:extLst>
              <a:ext uri="{FF2B5EF4-FFF2-40B4-BE49-F238E27FC236}">
                <a16:creationId xmlns:a16="http://schemas.microsoft.com/office/drawing/2014/main" id="{F6C76335-A465-4DDE-B68B-E5C2B65AE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2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854" y="0"/>
            <a:ext cx="1237370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419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BE1B83-CC03-49BB-8ECF-F016F4FAAC45}"/>
              </a:ext>
            </a:extLst>
          </p:cNvPr>
          <p:cNvSpPr txBox="1"/>
          <p:nvPr/>
        </p:nvSpPr>
        <p:spPr>
          <a:xfrm>
            <a:off x="6846277" y="639810"/>
            <a:ext cx="5345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GSH(Gultatione)</a:t>
            </a:r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D00E13A-D2E9-4CAF-9CB5-125FA0823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319" y="1473281"/>
            <a:ext cx="4125845" cy="129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86B3698-BBD4-4FB0-A047-F7FCAC2C9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78" y="3952876"/>
            <a:ext cx="10300086" cy="167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05B5A0F-E134-4658-8B9F-4B5437EEAC99}"/>
              </a:ext>
            </a:extLst>
          </p:cNvPr>
          <p:cNvSpPr/>
          <p:nvPr/>
        </p:nvSpPr>
        <p:spPr>
          <a:xfrm>
            <a:off x="508188" y="6161068"/>
            <a:ext cx="5246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22222"/>
                </a:solidFill>
                <a:latin typeface="Arial" panose="020B0604020202020204" pitchFamily="34" charset="0"/>
              </a:rPr>
              <a:t>2 GSH + R </a:t>
            </a:r>
            <a:r>
              <a:rPr lang="en-US" altLang="ko-KR" baseline="-25000">
                <a:solidFill>
                  <a:srgbClr val="222222"/>
                </a:solidFill>
                <a:latin typeface="Arial" panose="020B0604020202020204" pitchFamily="34" charset="0"/>
              </a:rPr>
              <a:t>2</a:t>
            </a:r>
            <a:r>
              <a:rPr lang="en-US" altLang="ko-KR">
                <a:solidFill>
                  <a:srgbClr val="222222"/>
                </a:solidFill>
                <a:latin typeface="Arial" panose="020B0604020202020204" pitchFamily="34" charset="0"/>
              </a:rPr>
              <a:t> O </a:t>
            </a:r>
            <a:r>
              <a:rPr lang="en-US" altLang="ko-KR" baseline="-25000">
                <a:solidFill>
                  <a:srgbClr val="222222"/>
                </a:solidFill>
                <a:latin typeface="Arial" panose="020B0604020202020204" pitchFamily="34" charset="0"/>
              </a:rPr>
              <a:t>2</a:t>
            </a:r>
            <a:r>
              <a:rPr lang="en-US" altLang="ko-KR">
                <a:solidFill>
                  <a:srgbClr val="222222"/>
                </a:solidFill>
                <a:latin typeface="Arial" panose="020B0604020202020204" pitchFamily="34" charset="0"/>
              </a:rPr>
              <a:t> → GSSG + 2 ROH (R = H, </a:t>
            </a:r>
            <a:r>
              <a:rPr lang="ko-KR" altLang="en-US">
                <a:solidFill>
                  <a:srgbClr val="222222"/>
                </a:solidFill>
                <a:latin typeface="Arial" panose="020B0604020202020204" pitchFamily="34" charset="0"/>
              </a:rPr>
              <a:t>알킬</a:t>
            </a:r>
            <a:r>
              <a:rPr lang="en-US" altLang="ko-KR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9FFB9A-97AE-4E51-8E5A-B1716565510D}"/>
              </a:ext>
            </a:extLst>
          </p:cNvPr>
          <p:cNvSpPr/>
          <p:nvPr/>
        </p:nvSpPr>
        <p:spPr>
          <a:xfrm>
            <a:off x="287945" y="5719592"/>
            <a:ext cx="5574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ko-KR">
                <a:solidFill>
                  <a:srgbClr val="222222"/>
                </a:solidFill>
                <a:latin typeface="Arial" panose="020B0604020202020204" pitchFamily="34" charset="0"/>
              </a:rPr>
              <a:t>NADPH + GSSG + H </a:t>
            </a:r>
            <a:r>
              <a:rPr lang="pt-BR" altLang="ko-KR" baseline="-25000">
                <a:solidFill>
                  <a:srgbClr val="222222"/>
                </a:solidFill>
                <a:latin typeface="Arial" panose="020B0604020202020204" pitchFamily="34" charset="0"/>
              </a:rPr>
              <a:t>2</a:t>
            </a:r>
            <a:r>
              <a:rPr lang="pt-BR" altLang="ko-KR">
                <a:solidFill>
                  <a:srgbClr val="222222"/>
                </a:solidFill>
                <a:latin typeface="Arial" panose="020B0604020202020204" pitchFamily="34" charset="0"/>
              </a:rPr>
              <a:t> O GSH + NADP 2 → </a:t>
            </a:r>
            <a:r>
              <a:rPr lang="pt-BR" altLang="ko-KR" baseline="30000">
                <a:solidFill>
                  <a:srgbClr val="222222"/>
                </a:solidFill>
                <a:latin typeface="Arial" panose="020B0604020202020204" pitchFamily="34" charset="0"/>
              </a:rPr>
              <a:t>+</a:t>
            </a:r>
            <a:r>
              <a:rPr lang="pt-BR" altLang="ko-KR">
                <a:solidFill>
                  <a:srgbClr val="222222"/>
                </a:solidFill>
                <a:latin typeface="Arial" panose="020B0604020202020204" pitchFamily="34" charset="0"/>
              </a:rPr>
              <a:t> + OH </a:t>
            </a:r>
            <a:r>
              <a:rPr lang="pt-BR" altLang="ko-KR" baseline="30000">
                <a:solidFill>
                  <a:srgbClr val="222222"/>
                </a:solidFill>
                <a:latin typeface="Arial" panose="020B0604020202020204" pitchFamily="34" charset="0"/>
              </a:rPr>
              <a:t>-</a:t>
            </a:r>
            <a:endParaRPr lang="ko-KR" altLang="en-US"/>
          </a:p>
        </p:txBody>
      </p:sp>
      <p:pic>
        <p:nvPicPr>
          <p:cNvPr id="1026" name="Picture 2" descr="ROS의 세포 공격에 대한 이미지 검색결과">
            <a:extLst>
              <a:ext uri="{FF2B5EF4-FFF2-40B4-BE49-F238E27FC236}">
                <a16:creationId xmlns:a16="http://schemas.microsoft.com/office/drawing/2014/main" id="{67F552E3-A446-4BEC-AC9B-EB35EA664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5" y="33802"/>
            <a:ext cx="5345723" cy="417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667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NOS에 대한 이미지 검색결과">
            <a:extLst>
              <a:ext uri="{FF2B5EF4-FFF2-40B4-BE49-F238E27FC236}">
                <a16:creationId xmlns:a16="http://schemas.microsoft.com/office/drawing/2014/main" id="{4C7B1CB1-E914-4B6B-874C-9D292DA73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642" y="3278052"/>
            <a:ext cx="7284720" cy="385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3DEFB272-7867-44E1-8594-C890F1BE4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78" y="105050"/>
            <a:ext cx="5825922" cy="39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7D52BF7-6DB8-444C-8567-13CDB7B85B98}"/>
              </a:ext>
            </a:extLst>
          </p:cNvPr>
          <p:cNvSpPr/>
          <p:nvPr/>
        </p:nvSpPr>
        <p:spPr>
          <a:xfrm>
            <a:off x="381838" y="4264075"/>
            <a:ext cx="8257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222222"/>
                </a:solidFill>
                <a:latin typeface="Arial" panose="020B0604020202020204" pitchFamily="34" charset="0"/>
              </a:rPr>
              <a:t>L-</a:t>
            </a:r>
            <a:r>
              <a:rPr lang="ko-KR" altLang="en-US">
                <a:solidFill>
                  <a:srgbClr val="0B0080"/>
                </a:solidFill>
                <a:latin typeface="Arial" panose="020B0604020202020204" pitchFamily="34" charset="0"/>
                <a:hlinkClick r:id="rId4" tooltip="아르기닌"/>
              </a:rPr>
              <a:t>아르기닌</a:t>
            </a:r>
            <a:r>
              <a:rPr lang="ko-KR" altLang="en-US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US" altLang="ko-KR">
                <a:solidFill>
                  <a:srgbClr val="222222"/>
                </a:solidFill>
                <a:latin typeface="Arial" panose="020B0604020202020204" pitchFamily="34" charset="0"/>
              </a:rPr>
              <a:t>+ 3/2 </a:t>
            </a:r>
            <a:r>
              <a:rPr lang="en-US" altLang="ko-KR">
                <a:solidFill>
                  <a:srgbClr val="A55858"/>
                </a:solidFill>
                <a:latin typeface="Arial" panose="020B0604020202020204" pitchFamily="34" charset="0"/>
                <a:hlinkClick r:id="rId5" tooltip="Nicotinamide adenine dinucleotide phosphate (없는 문서)"/>
              </a:rPr>
              <a:t>NADPH</a:t>
            </a:r>
            <a:r>
              <a:rPr lang="ko-KR" altLang="en-US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US" altLang="ko-KR">
                <a:solidFill>
                  <a:srgbClr val="222222"/>
                </a:solidFill>
                <a:latin typeface="Arial" panose="020B0604020202020204" pitchFamily="34" charset="0"/>
              </a:rPr>
              <a:t>+ H</a:t>
            </a:r>
            <a:r>
              <a:rPr lang="en-US" altLang="ko-KR" baseline="30000">
                <a:solidFill>
                  <a:srgbClr val="222222"/>
                </a:solidFill>
                <a:latin typeface="Arial" panose="020B0604020202020204" pitchFamily="34" charset="0"/>
              </a:rPr>
              <a:t>+</a:t>
            </a:r>
            <a:r>
              <a:rPr lang="ko-KR" altLang="en-US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US" altLang="ko-KR">
                <a:solidFill>
                  <a:srgbClr val="222222"/>
                </a:solidFill>
                <a:latin typeface="Arial" panose="020B0604020202020204" pitchFamily="34" charset="0"/>
              </a:rPr>
              <a:t>+ 2 O</a:t>
            </a:r>
            <a:r>
              <a:rPr lang="en-US" altLang="ko-KR" baseline="-25000">
                <a:solidFill>
                  <a:srgbClr val="222222"/>
                </a:solidFill>
                <a:latin typeface="Arial" panose="020B0604020202020204" pitchFamily="34" charset="0"/>
              </a:rPr>
              <a:t>2</a:t>
            </a:r>
            <a:r>
              <a:rPr lang="ko-KR" altLang="en-US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US" altLang="ko-KR">
                <a:solidFill>
                  <a:srgbClr val="222222"/>
                </a:solidFill>
                <a:latin typeface="Arial" panose="020B0604020202020204" pitchFamily="34" charset="0"/>
              </a:rPr>
              <a:t>= </a:t>
            </a:r>
            <a:r>
              <a:rPr lang="ko-KR" altLang="en-US">
                <a:solidFill>
                  <a:srgbClr val="A55858"/>
                </a:solidFill>
                <a:latin typeface="Arial" panose="020B0604020202020204" pitchFamily="34" charset="0"/>
                <a:hlinkClick r:id="rId6" tooltip="시트룰린 (없는 문서)"/>
              </a:rPr>
              <a:t>시트룰린</a:t>
            </a:r>
            <a:r>
              <a:rPr lang="ko-KR" altLang="en-US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US" altLang="ko-KR">
                <a:solidFill>
                  <a:srgbClr val="222222"/>
                </a:solidFill>
                <a:latin typeface="Arial" panose="020B0604020202020204" pitchFamily="34" charset="0"/>
              </a:rPr>
              <a:t>+ </a:t>
            </a:r>
            <a:r>
              <a:rPr lang="ko-KR" altLang="en-US">
                <a:solidFill>
                  <a:srgbClr val="0B0080"/>
                </a:solidFill>
                <a:latin typeface="Arial" panose="020B0604020202020204" pitchFamily="34" charset="0"/>
                <a:hlinkClick r:id="rId7" tooltip="산화질소"/>
              </a:rPr>
              <a:t>산화질소</a:t>
            </a:r>
            <a:r>
              <a:rPr lang="ko-KR" altLang="en-US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US" altLang="ko-KR">
                <a:solidFill>
                  <a:srgbClr val="222222"/>
                </a:solidFill>
                <a:latin typeface="Arial" panose="020B0604020202020204" pitchFamily="34" charset="0"/>
              </a:rPr>
              <a:t>+ 3/2 NADP</a:t>
            </a:r>
            <a:r>
              <a:rPr lang="en-US" altLang="ko-KR" baseline="30000">
                <a:solidFill>
                  <a:srgbClr val="222222"/>
                </a:solidFill>
                <a:latin typeface="Arial" panose="020B0604020202020204" pitchFamily="34" charset="0"/>
              </a:rPr>
              <a:t>+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82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세포 골격 ECM에 대한 이미지 검색결과">
            <a:extLst>
              <a:ext uri="{FF2B5EF4-FFF2-40B4-BE49-F238E27FC236}">
                <a16:creationId xmlns:a16="http://schemas.microsoft.com/office/drawing/2014/main" id="{777AE234-F6F3-475D-9432-0FDCC2F6E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45" y="875394"/>
            <a:ext cx="4781399" cy="471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0ADBCF-C4A8-45EC-9FD8-7EFD0A6C529E}"/>
              </a:ext>
            </a:extLst>
          </p:cNvPr>
          <p:cNvSpPr txBox="1"/>
          <p:nvPr/>
        </p:nvSpPr>
        <p:spPr>
          <a:xfrm>
            <a:off x="404446" y="281354"/>
            <a:ext cx="473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세포골격 파괴 및 염증 반응</a:t>
            </a:r>
          </a:p>
        </p:txBody>
      </p:sp>
      <p:pic>
        <p:nvPicPr>
          <p:cNvPr id="3076" name="Picture 4" descr="염증 반응에 대한 이미지 검색결과">
            <a:extLst>
              <a:ext uri="{FF2B5EF4-FFF2-40B4-BE49-F238E27FC236}">
                <a16:creationId xmlns:a16="http://schemas.microsoft.com/office/drawing/2014/main" id="{D6B6A987-F74A-48C5-A95C-2BFC93F3B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844" y="1428296"/>
            <a:ext cx="6847524" cy="361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679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1B607F-C8E5-4F5B-BF67-188C18225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344"/>
            <a:ext cx="9138814" cy="5262820"/>
          </a:xfrm>
          <a:prstGeom prst="rect">
            <a:avLst/>
          </a:prstGeom>
        </p:spPr>
      </p:pic>
      <p:pic>
        <p:nvPicPr>
          <p:cNvPr id="5122" name="Picture 2" descr="물집 일러스트레이션에 대한 이미지 검색결과">
            <a:extLst>
              <a:ext uri="{FF2B5EF4-FFF2-40B4-BE49-F238E27FC236}">
                <a16:creationId xmlns:a16="http://schemas.microsoft.com/office/drawing/2014/main" id="{348A9357-BBB3-4AC8-B980-C1BE5CCC6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158" y="3615103"/>
            <a:ext cx="3091522" cy="285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16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145</Words>
  <Application>Microsoft Office PowerPoint</Application>
  <PresentationFormat>와이드스크린</PresentationFormat>
  <Paragraphs>29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SM의 작용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SM의 작용</dc:title>
  <dc:creator>LGE</dc:creator>
  <cp:lastModifiedBy>LGE</cp:lastModifiedBy>
  <cp:revision>25</cp:revision>
  <dcterms:created xsi:type="dcterms:W3CDTF">2019-10-07T17:27:41Z</dcterms:created>
  <dcterms:modified xsi:type="dcterms:W3CDTF">2019-10-10T07:35:19Z</dcterms:modified>
</cp:coreProperties>
</file>