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13" r:id="rId5"/>
    <p:sldId id="314" r:id="rId6"/>
    <p:sldId id="258" r:id="rId7"/>
    <p:sldId id="307" r:id="rId8"/>
    <p:sldId id="308" r:id="rId9"/>
    <p:sldId id="309" r:id="rId10"/>
    <p:sldId id="310" r:id="rId11"/>
    <p:sldId id="31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8" autoAdjust="0"/>
    <p:restoredTop sz="94660"/>
  </p:normalViewPr>
  <p:slideViewPr>
    <p:cSldViewPr snapToGrid="0">
      <p:cViewPr varScale="1">
        <p:scale>
          <a:sx n="54" d="100"/>
          <a:sy n="54" d="100"/>
        </p:scale>
        <p:origin x="10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976D2-2EAA-4AA1-A1E0-0608E22E4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29A1E0-DA10-4062-A603-E41CF666B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BAFFE2-EBE6-49EF-A711-7AB179033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0B01-8B5C-44D6-A64A-527AE329A83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1FC75-4893-427A-BAE7-5EB7F324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E1ECB8-2DD3-4992-A3A8-95327B54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61A8-D81E-4876-AC06-EFB92D79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514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A3D8C-C1BD-4081-989B-0A5BF635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C5FC90-186D-4EA5-823E-B7A4E74E4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AE9B48-D0DF-4AC9-940D-17269EBE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0B01-8B5C-44D6-A64A-527AE329A83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248252-AC42-46B0-99CF-456B0513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344042-A33B-4EC9-A898-CF20BD8EB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61A8-D81E-4876-AC06-EFB92D79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196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C414A9-CAF7-4858-A759-228A3D6EB4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16C7AD-471D-4F70-A81B-C64AD93DF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F85DAD-C9EE-44E3-AA52-0E7E5F6C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0B01-8B5C-44D6-A64A-527AE329A83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B6628E-657D-4297-9077-963189F9D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C75EEA-32E5-47BE-A353-0C2CBF13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61A8-D81E-4876-AC06-EFB92D79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80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314867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/>
        </p:nvSpPr>
        <p:spPr>
          <a:xfrm>
            <a:off x="5017163" y="0"/>
            <a:ext cx="2189748" cy="1684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5ED2064-1DD2-4254-8EDE-3C005254750D}"/>
              </a:ext>
            </a:extLst>
          </p:cNvPr>
          <p:cNvSpPr/>
          <p:nvPr/>
        </p:nvSpPr>
        <p:spPr>
          <a:xfrm>
            <a:off x="0" y="6475729"/>
            <a:ext cx="1219200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42215-8544-4AB2-B6BF-365560BAF1F5}"/>
              </a:ext>
            </a:extLst>
          </p:cNvPr>
          <p:cNvSpPr txBox="1"/>
          <p:nvPr/>
        </p:nvSpPr>
        <p:spPr>
          <a:xfrm>
            <a:off x="28251" y="647572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BB93FAF4-EA0A-4575-B0F6-E9DEEDD0F936}" type="datetime1">
              <a:rPr lang="ko-KR" altLang="en-US" smtClean="0">
                <a:solidFill>
                  <a:schemeClr val="bg1"/>
                </a:solidFill>
              </a:rPr>
              <a:t>2021-12-17</a:t>
            </a:fld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CA861-125E-4F0E-8530-B5308AC4784E}"/>
              </a:ext>
            </a:extLst>
          </p:cNvPr>
          <p:cNvSpPr txBox="1"/>
          <p:nvPr/>
        </p:nvSpPr>
        <p:spPr>
          <a:xfrm>
            <a:off x="5847539" y="6488668"/>
            <a:ext cx="496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B182AE9-7947-4540-94EB-79983E671E63}" type="slidenum">
              <a:rPr lang="ko-KR" altLang="en-US" smtClean="0">
                <a:solidFill>
                  <a:schemeClr val="bg1"/>
                </a:solidFill>
              </a:rPr>
              <a:t>‹#›</a:t>
            </a:fld>
            <a:endParaRPr lang="ko-KR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112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15063-6D9D-4D4A-A947-085783A0E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2EB049-1DA4-467D-A957-74CEC3C93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4574B-E16B-4BD3-A934-7B66B655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0B01-8B5C-44D6-A64A-527AE329A83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AB6E5-B37C-4C1C-A081-2E1EAF434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029072-A9F9-428B-A183-D210159A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61A8-D81E-4876-AC06-EFB92D79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33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E3FDB0-BFB0-4F4A-8DCE-9355940A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50292-C151-4EAF-B2D5-F9D4792F3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8296A-A1BA-47C1-A183-5BE548433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0B01-8B5C-44D6-A64A-527AE329A83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8F3D93-297D-438E-BD28-49354AAD0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E88A4-D8C3-4D33-BB61-A3C86009C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61A8-D81E-4876-AC06-EFB92D79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52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B929A-F136-416C-AA66-3EB9C5B2A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FBDE3-C0E0-4E77-82AF-9C2CC9703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CF6EA-5BC2-4C08-B15D-DF36AE117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93F1C4-6302-4AC4-8C7C-3B5D6276C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0B01-8B5C-44D6-A64A-527AE329A83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6EAB6B-594E-4278-BE43-377C92456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BFE25-59DE-48FF-9819-110237F35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61A8-D81E-4876-AC06-EFB92D79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576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390CAA-EF70-42DE-8DD8-81F1465A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B2BB4B-854D-46E0-ADDC-2B3A9B19F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388E03-D359-48DA-9C40-3EB785FC84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E97708-776C-4107-A1F6-84ACE6CE4A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B407A5-EE44-409C-9246-84F9DC9DB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C811417-4935-4741-9EB2-0B35228A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0B01-8B5C-44D6-A64A-527AE329A83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AC6D6CE-F422-42A3-83DC-F5629310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5F141C-BABE-4400-A343-367585F5D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61A8-D81E-4876-AC06-EFB92D79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107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D9CF9B-8F8E-4E7B-846E-F6CC097EF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191C2C-CC00-4AEE-9DB2-8BAE8C724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0B01-8B5C-44D6-A64A-527AE329A83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E1AAC7-7417-4B59-9C2B-42F8D8EFC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E643AA-15E6-4709-8A63-A27CF8A16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61A8-D81E-4876-AC06-EFB92D79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796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AFB8FF-9277-42EF-82A2-D8C95FCBA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0B01-8B5C-44D6-A64A-527AE329A83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2940F22-50AB-4C6F-91A6-12B7F965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568088-8ABB-4144-904C-F73EA1BF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61A8-D81E-4876-AC06-EFB92D79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06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74E1E2-DE29-4272-A6DF-121CA9253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0AC9B-C4C8-4813-ADF4-593D5B527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60977-3240-4CDC-9203-C5BA9F6BB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FEBD9-B7BD-4A39-BCE9-2071CD329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0B01-8B5C-44D6-A64A-527AE329A83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6D1858-D2C5-432C-9D8C-620FAFA9F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63A9C74-BE9A-4A4E-804C-9A17D9268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61A8-D81E-4876-AC06-EFB92D79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0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AA00C-8D04-4387-BA93-0F660911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E2144ED-892E-4C09-903C-6791B8D43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C84B7E-3FAB-4066-823E-58950785F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3838F4-AD97-48EA-B3D5-1F7B766F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70B01-8B5C-44D6-A64A-527AE329A83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A0FC3E-091D-456A-B392-A3A7342D7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DE6368-0089-436C-B549-79F23027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061A8-D81E-4876-AC06-EFB92D79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1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C856DD-8B1B-4170-9218-6BEF0B6A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FD1409-59E0-48F1-96D4-BFE16BB21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1570B-2588-4B96-B3DD-F53EF1412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70B01-8B5C-44D6-A64A-527AE329A838}" type="datetimeFigureOut">
              <a:rPr lang="ko-KR" altLang="en-US" smtClean="0"/>
              <a:t>2021-12-17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749D45-C73F-42CA-A01C-0D8D2AC601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EC94F9-922D-44B4-B304-2A3841BCC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061A8-D81E-4876-AC06-EFB92D790E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74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69E178-A7AF-4BF7-8E4F-B3786E3B2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실험 포트폴리오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2FDF52-4CD8-4847-98DF-8C4B723CD3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1. sol-gel</a:t>
            </a:r>
            <a:r>
              <a:rPr lang="ko-KR" altLang="en-US" dirty="0"/>
              <a:t>과정을 이용한 세라믹 합성</a:t>
            </a: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유기합성</a:t>
            </a:r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소화액 개발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457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CA26C91-1066-4E54-B230-167A87E6E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Photo</a:t>
            </a:r>
            <a:r>
              <a:rPr lang="ko-KR" altLang="en-US"/>
              <a:t> </a:t>
            </a:r>
            <a:r>
              <a:rPr lang="en-US" altLang="ko-KR"/>
              <a:t>polymerization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1A94F2-CE3A-4673-AC47-3390760DF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319011" y="1091063"/>
            <a:ext cx="2831232" cy="420604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6497787-D33A-4E2F-AC21-BDC53F0DC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862" y="1988934"/>
            <a:ext cx="2152783" cy="211004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B46E683-0624-49B0-A2BA-B65250564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3" y="1989484"/>
            <a:ext cx="2649415" cy="2110048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7A55653F-0311-428D-B172-1EEFB7FFA4C2}"/>
              </a:ext>
            </a:extLst>
          </p:cNvPr>
          <p:cNvSpPr/>
          <p:nvPr/>
        </p:nvSpPr>
        <p:spPr>
          <a:xfrm>
            <a:off x="2914647" y="2796076"/>
            <a:ext cx="1609137" cy="5451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C9F553-C3AD-4EE6-A00C-002C1CB2C8B8}"/>
              </a:ext>
            </a:extLst>
          </p:cNvPr>
          <p:cNvSpPr txBox="1"/>
          <p:nvPr/>
        </p:nvSpPr>
        <p:spPr>
          <a:xfrm>
            <a:off x="2744728" y="3302390"/>
            <a:ext cx="2994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Propanol</a:t>
            </a:r>
            <a:r>
              <a:rPr lang="ko-KR" altLang="en-US" sz="1400"/>
              <a:t> 첨가 후 광경화</a:t>
            </a:r>
            <a:endParaRPr lang="en-US" altLang="ko-KR" sz="1400"/>
          </a:p>
          <a:p>
            <a:r>
              <a:rPr lang="en-US" altLang="ko-KR" sz="1400"/>
              <a:t>Molding, UV-vis </a:t>
            </a:r>
            <a:r>
              <a:rPr lang="ko-KR" altLang="en-US" sz="1400"/>
              <a:t>경화기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8CFD551-D382-4EEE-B309-F5069AE5FC26}"/>
              </a:ext>
            </a:extLst>
          </p:cNvPr>
          <p:cNvCxnSpPr>
            <a:cxnSpLocks/>
          </p:cNvCxnSpPr>
          <p:nvPr/>
        </p:nvCxnSpPr>
        <p:spPr>
          <a:xfrm flipV="1">
            <a:off x="7004645" y="3194084"/>
            <a:ext cx="1660809" cy="1872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B515D75-88D3-4D35-A59C-4D0F7ABF24DA}"/>
              </a:ext>
            </a:extLst>
          </p:cNvPr>
          <p:cNvCxnSpPr>
            <a:cxnSpLocks/>
          </p:cNvCxnSpPr>
          <p:nvPr/>
        </p:nvCxnSpPr>
        <p:spPr>
          <a:xfrm flipV="1">
            <a:off x="9933491" y="3194084"/>
            <a:ext cx="1331071" cy="1711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DAD091-1E19-43E5-9E70-A3DDC43AEF10}"/>
              </a:ext>
            </a:extLst>
          </p:cNvPr>
          <p:cNvSpPr txBox="1"/>
          <p:nvPr/>
        </p:nvSpPr>
        <p:spPr>
          <a:xfrm>
            <a:off x="5671822" y="5033969"/>
            <a:ext cx="321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Zr-n propoxide </a:t>
            </a:r>
            <a:r>
              <a:rPr lang="ko-KR" altLang="en-US"/>
              <a:t>용액</a:t>
            </a:r>
            <a:r>
              <a:rPr lang="en-US" altLang="ko-KR"/>
              <a:t> </a:t>
            </a:r>
            <a:r>
              <a:rPr lang="ko-KR" altLang="en-US"/>
              <a:t>사용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05D087-1D80-4A5B-BDDC-10B586C1941E}"/>
              </a:ext>
            </a:extLst>
          </p:cNvPr>
          <p:cNvSpPr txBox="1"/>
          <p:nvPr/>
        </p:nvSpPr>
        <p:spPr>
          <a:xfrm>
            <a:off x="8992966" y="4945309"/>
            <a:ext cx="321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Zr-O2</a:t>
            </a:r>
            <a:r>
              <a:rPr lang="ko-KR" altLang="en-US"/>
              <a:t> </a:t>
            </a:r>
            <a:r>
              <a:rPr lang="en-US" altLang="ko-KR"/>
              <a:t>powder </a:t>
            </a:r>
            <a:r>
              <a:rPr lang="ko-KR" altLang="en-US"/>
              <a:t>사용</a:t>
            </a:r>
          </a:p>
        </p:txBody>
      </p:sp>
    </p:spTree>
    <p:extLst>
      <p:ext uri="{BB962C8B-B14F-4D97-AF65-F5344CB8AC3E}">
        <p14:creationId xmlns:p14="http://schemas.microsoft.com/office/powerpoint/2010/main" val="561840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CA26C91-1066-4E54-B230-167A87E6E3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Burning process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0049250-3E3D-40AD-BC0A-53EB2F4AE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86450" y="1413124"/>
            <a:ext cx="2831232" cy="4206043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0151233-54D2-4979-AC4D-E46AF3ACE0C7}"/>
              </a:ext>
            </a:extLst>
          </p:cNvPr>
          <p:cNvSpPr/>
          <p:nvPr/>
        </p:nvSpPr>
        <p:spPr>
          <a:xfrm>
            <a:off x="4846046" y="3156433"/>
            <a:ext cx="1609137" cy="5451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18E01-CFEB-4D0F-BBF2-512DD0AD51C8}"/>
              </a:ext>
            </a:extLst>
          </p:cNvPr>
          <p:cNvSpPr txBox="1"/>
          <p:nvPr/>
        </p:nvSpPr>
        <p:spPr>
          <a:xfrm>
            <a:off x="4380984" y="3701566"/>
            <a:ext cx="34059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800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,12H 1100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℃</a:t>
            </a:r>
            <a:r>
              <a:rPr lang="en-US" altLang="ko-KR" b="1">
                <a:latin typeface="맑은 고딕" panose="020B0503020000020004" pitchFamily="50" charset="-127"/>
                <a:ea typeface="맑은 고딕" panose="020B0503020000020004" pitchFamily="50" charset="-127"/>
              </a:rPr>
              <a:t>,6H</a:t>
            </a:r>
            <a:endParaRPr lang="en-US" altLang="ko-KR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08A3A8-D7DE-4F6D-8E5C-3CC8D63D7ED6}"/>
              </a:ext>
            </a:extLst>
          </p:cNvPr>
          <p:cNvSpPr txBox="1"/>
          <p:nvPr/>
        </p:nvSpPr>
        <p:spPr>
          <a:xfrm>
            <a:off x="323528" y="5152428"/>
            <a:ext cx="72605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The highest flexural : 1400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℃ </a:t>
            </a:r>
            <a:r>
              <a:rPr lang="en-US" altLang="ko-KR" b="1"/>
              <a:t>~1550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℃</a:t>
            </a:r>
            <a:endParaRPr lang="en-US" altLang="ko-KR" b="1"/>
          </a:p>
          <a:p>
            <a:r>
              <a:rPr lang="en-US" altLang="ko-KR" b="1"/>
              <a:t>The highest Weibul modulu : 1400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℃ </a:t>
            </a:r>
            <a:r>
              <a:rPr lang="en-US" altLang="ko-KR" b="1"/>
              <a:t>~1700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℃</a:t>
            </a:r>
            <a:endParaRPr lang="en-US" altLang="ko-KR" b="1"/>
          </a:p>
          <a:p>
            <a:r>
              <a:rPr lang="en-US" altLang="ko-KR" b="1"/>
              <a:t>Defected microstructure sample : Above1650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℃</a:t>
            </a:r>
            <a:endParaRPr lang="ko-KR" altLang="en-US" b="1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002EC2F-A97D-4B7E-9F29-790E8565B770}"/>
              </a:ext>
            </a:extLst>
          </p:cNvPr>
          <p:cNvSpPr/>
          <p:nvPr/>
        </p:nvSpPr>
        <p:spPr>
          <a:xfrm>
            <a:off x="5795926" y="5341526"/>
            <a:ext cx="1609137" cy="5451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1059C7-2207-4275-8A03-82025F040350}"/>
              </a:ext>
            </a:extLst>
          </p:cNvPr>
          <p:cNvSpPr txBox="1"/>
          <p:nvPr/>
        </p:nvSpPr>
        <p:spPr>
          <a:xfrm>
            <a:off x="7584074" y="5290926"/>
            <a:ext cx="3554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Proper sintering temperature : 1400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℃ </a:t>
            </a:r>
            <a:r>
              <a:rPr lang="en-US" altLang="ko-KR" b="1"/>
              <a:t>~1600</a:t>
            </a:r>
            <a:r>
              <a:rPr lang="ko-KR" altLang="en-US" b="1">
                <a:latin typeface="맑은 고딕" panose="020B0503020000020004" pitchFamily="50" charset="-127"/>
                <a:ea typeface="맑은 고딕" panose="020B0503020000020004" pitchFamily="50" charset="-127"/>
              </a:rPr>
              <a:t> ℃ </a:t>
            </a:r>
            <a:endParaRPr lang="ko-KR" altLang="en-US" b="1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99C2F35-77F6-4505-BBF9-ACBE45E33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149312" y="826971"/>
            <a:ext cx="2697713" cy="52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2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F91CCE-A843-45C5-9FCF-C61DBA9DA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1702485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1. sol-gel</a:t>
            </a:r>
            <a:r>
              <a:rPr lang="ko-KR" altLang="en-US" dirty="0"/>
              <a:t>과정을 이용한 세라믹 합성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18A5AC-FFF8-4DAA-A783-A6FA306C19E5}"/>
              </a:ext>
            </a:extLst>
          </p:cNvPr>
          <p:cNvSpPr txBox="1"/>
          <p:nvPr/>
        </p:nvSpPr>
        <p:spPr>
          <a:xfrm>
            <a:off x="4729163" y="3072884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1-1 </a:t>
            </a:r>
            <a:r>
              <a:rPr lang="ko-KR" altLang="en-US" sz="2400" b="1" dirty="0"/>
              <a:t>사전자료조사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01224-7B12-43DF-B003-D6CBCCE5143C}"/>
              </a:ext>
            </a:extLst>
          </p:cNvPr>
          <p:cNvSpPr txBox="1"/>
          <p:nvPr/>
        </p:nvSpPr>
        <p:spPr>
          <a:xfrm>
            <a:off x="4729163" y="3574018"/>
            <a:ext cx="61055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b="1" dirty="0"/>
              <a:t>1-2 </a:t>
            </a:r>
            <a:r>
              <a:rPr lang="ko-KR" altLang="en-US" sz="2400" b="1" dirty="0"/>
              <a:t>실험</a:t>
            </a:r>
          </a:p>
        </p:txBody>
      </p:sp>
    </p:spTree>
    <p:extLst>
      <p:ext uri="{BB962C8B-B14F-4D97-AF65-F5344CB8AC3E}">
        <p14:creationId xmlns:p14="http://schemas.microsoft.com/office/powerpoint/2010/main" val="2874175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F91CCE-A843-45C5-9FCF-C61DBA9DA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8803" y="2353217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1-1 </a:t>
            </a:r>
            <a:r>
              <a:rPr lang="ko-KR" altLang="en-US" dirty="0"/>
              <a:t>사전자료조사</a:t>
            </a:r>
          </a:p>
        </p:txBody>
      </p:sp>
    </p:spTree>
    <p:extLst>
      <p:ext uri="{BB962C8B-B14F-4D97-AF65-F5344CB8AC3E}">
        <p14:creationId xmlns:p14="http://schemas.microsoft.com/office/powerpoint/2010/main" val="3834971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7A2BD7E-879F-47BC-AC08-5AD8D3DA9E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9692" y="828865"/>
            <a:ext cx="11573197" cy="724247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sz="3200" b="1" dirty="0"/>
              <a:t>출처 </a:t>
            </a:r>
            <a:r>
              <a:rPr lang="en-US" altLang="ko-KR" sz="3200" b="1" dirty="0"/>
              <a:t>: Multiple metals doped polymer-derived </a:t>
            </a:r>
            <a:r>
              <a:rPr lang="en-US" altLang="ko-KR" sz="3200" b="1" dirty="0" err="1"/>
              <a:t>SiOC</a:t>
            </a:r>
            <a:r>
              <a:rPr lang="en-US" altLang="ko-KR" sz="3200" b="1" dirty="0"/>
              <a:t> ceramics for 3D printing</a:t>
            </a:r>
            <a:endParaRPr lang="ko-KR" altLang="en-US" sz="3200" b="1" dirty="0"/>
          </a:p>
          <a:p>
            <a:r>
              <a:rPr lang="en-US" altLang="ko-KR" sz="1200" dirty="0" err="1"/>
              <a:t>Yuelong</a:t>
            </a:r>
            <a:r>
              <a:rPr lang="en-US" altLang="ko-KR" sz="1200" dirty="0"/>
              <a:t> Fu,1 Gang Xu,2 </a:t>
            </a:r>
            <a:r>
              <a:rPr lang="en-US" altLang="ko-KR" sz="1200" dirty="0" err="1"/>
              <a:t>Zhangwei</a:t>
            </a:r>
            <a:r>
              <a:rPr lang="en-US" altLang="ko-KR" sz="1200" dirty="0"/>
              <a:t> Chen,1 </a:t>
            </a:r>
            <a:r>
              <a:rPr lang="en-US" altLang="ko-KR" sz="1200" dirty="0" err="1"/>
              <a:t>Changyong</a:t>
            </a:r>
            <a:r>
              <a:rPr lang="en-US" altLang="ko-KR" sz="1200" dirty="0"/>
              <a:t> liu,1 </a:t>
            </a:r>
            <a:r>
              <a:rPr lang="en-US" altLang="ko-KR" sz="1200" dirty="0" err="1"/>
              <a:t>Daming</a:t>
            </a:r>
            <a:r>
              <a:rPr lang="en-US" altLang="ko-KR" sz="1200" dirty="0"/>
              <a:t> Wang1 , </a:t>
            </a:r>
            <a:r>
              <a:rPr lang="en-US" altLang="ko-KR" sz="1200" dirty="0" err="1"/>
              <a:t>Changshi</a:t>
            </a:r>
            <a:r>
              <a:rPr lang="en-US" altLang="ko-KR" sz="1200" dirty="0"/>
              <a:t> Lao1,* </a:t>
            </a:r>
            <a:endParaRPr lang="ko-KR" altLang="en-US" sz="1200" dirty="0"/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98BD67-6752-4470-BF4C-86EAB58DB65A}"/>
              </a:ext>
            </a:extLst>
          </p:cNvPr>
          <p:cNvSpPr txBox="1"/>
          <p:nvPr/>
        </p:nvSpPr>
        <p:spPr>
          <a:xfrm>
            <a:off x="340153" y="1670709"/>
            <a:ext cx="681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실험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목적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2ED1A-6DE2-4373-B440-B778AAE3560D}"/>
              </a:ext>
            </a:extLst>
          </p:cNvPr>
          <p:cNvSpPr txBox="1"/>
          <p:nvPr/>
        </p:nvSpPr>
        <p:spPr>
          <a:xfrm>
            <a:off x="369692" y="2196919"/>
            <a:ext cx="7414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3D printer(</a:t>
            </a:r>
            <a:r>
              <a:rPr lang="ko-KR" altLang="en-US" dirty="0"/>
              <a:t>고분자 중합</a:t>
            </a:r>
            <a:r>
              <a:rPr lang="en-US" altLang="ko-KR" dirty="0"/>
              <a:t>)</a:t>
            </a:r>
            <a:r>
              <a:rPr lang="ko-KR" altLang="en-US" dirty="0"/>
              <a:t> 와 </a:t>
            </a:r>
            <a:r>
              <a:rPr lang="en-US" altLang="ko-KR" dirty="0"/>
              <a:t>Ceramic 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이용한 단단한 물질 만들기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64AE4-05A3-44E9-9E07-E2F890267798}"/>
              </a:ext>
            </a:extLst>
          </p:cNvPr>
          <p:cNvSpPr txBox="1"/>
          <p:nvPr/>
        </p:nvSpPr>
        <p:spPr>
          <a:xfrm>
            <a:off x="340153" y="2748394"/>
            <a:ext cx="369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개요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6359CD-257D-455A-9044-085CE6C484A1}"/>
              </a:ext>
            </a:extLst>
          </p:cNvPr>
          <p:cNvSpPr txBox="1"/>
          <p:nvPr/>
        </p:nvSpPr>
        <p:spPr>
          <a:xfrm>
            <a:off x="340153" y="3210059"/>
            <a:ext cx="581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Siloxane hydrolysis </a:t>
            </a:r>
            <a:r>
              <a:rPr lang="ko-KR" altLang="en-US"/>
              <a:t>용액 만들기</a:t>
            </a:r>
            <a:r>
              <a:rPr lang="en-US" altLang="ko-KR"/>
              <a:t>(Soultion A)</a:t>
            </a:r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092DB-199A-4597-9C52-8C985D41AC3A}"/>
              </a:ext>
            </a:extLst>
          </p:cNvPr>
          <p:cNvSpPr txBox="1"/>
          <p:nvPr/>
        </p:nvSpPr>
        <p:spPr>
          <a:xfrm>
            <a:off x="340153" y="3874768"/>
            <a:ext cx="412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Zr, Ti </a:t>
            </a:r>
            <a:r>
              <a:rPr lang="ko-KR" altLang="en-US"/>
              <a:t>용액 만들기 </a:t>
            </a:r>
            <a:r>
              <a:rPr lang="en-US" altLang="ko-KR"/>
              <a:t>(Solution B)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298E6-900F-46ED-9B62-97A04E98762F}"/>
              </a:ext>
            </a:extLst>
          </p:cNvPr>
          <p:cNvSpPr txBox="1"/>
          <p:nvPr/>
        </p:nvSpPr>
        <p:spPr>
          <a:xfrm>
            <a:off x="340153" y="4555365"/>
            <a:ext cx="7049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A </a:t>
            </a:r>
            <a:r>
              <a:rPr lang="ko-KR" altLang="en-US"/>
              <a:t>와 </a:t>
            </a:r>
            <a:r>
              <a:rPr lang="en-US" altLang="ko-KR"/>
              <a:t>B</a:t>
            </a:r>
            <a:r>
              <a:rPr lang="ko-KR" altLang="en-US"/>
              <a:t>를 섞은 후 점도와 경도에 영향을 미치는 물질 넣기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56AAB5-40D3-4237-99EC-FB2A4DE44641}"/>
              </a:ext>
            </a:extLst>
          </p:cNvPr>
          <p:cNvSpPr txBox="1"/>
          <p:nvPr/>
        </p:nvSpPr>
        <p:spPr>
          <a:xfrm>
            <a:off x="340153" y="5146616"/>
            <a:ext cx="4671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3D printin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080CAB-A7C9-473C-A31A-B651349B661C}"/>
              </a:ext>
            </a:extLst>
          </p:cNvPr>
          <p:cNvSpPr txBox="1"/>
          <p:nvPr/>
        </p:nvSpPr>
        <p:spPr>
          <a:xfrm>
            <a:off x="340153" y="5716005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800℃ 1hour (2 ℃ /1min)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7561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B8E69E41-3C2E-4BF2-AC30-B275375302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3718" t="-1191" r="23718" b="1191"/>
          <a:stretch/>
        </p:blipFill>
        <p:spPr>
          <a:xfrm>
            <a:off x="4931688" y="995373"/>
            <a:ext cx="6688812" cy="486725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5AA424F-A878-4415-BCDF-929C26760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031937"/>
            <a:ext cx="6324600" cy="11751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B230A27-BCAB-49F2-8B21-117BE77C6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422628"/>
            <a:ext cx="7856913" cy="12664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957A02-DEC4-4D0A-8259-27191ACF63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500" y="3334238"/>
            <a:ext cx="5905500" cy="2802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39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DF91CCE-A843-45C5-9FCF-C61DBA9DAD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5928" y="2848517"/>
            <a:ext cx="11573197" cy="724247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1-2 </a:t>
            </a:r>
            <a:r>
              <a:rPr lang="ko-KR" altLang="en-US" dirty="0"/>
              <a:t>실험</a:t>
            </a:r>
          </a:p>
        </p:txBody>
      </p:sp>
    </p:spTree>
    <p:extLst>
      <p:ext uri="{BB962C8B-B14F-4D97-AF65-F5344CB8AC3E}">
        <p14:creationId xmlns:p14="http://schemas.microsoft.com/office/powerpoint/2010/main" val="245909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29AB982-A446-40F8-B357-8F8893E6F5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9401" y="758213"/>
            <a:ext cx="11573197" cy="724247"/>
          </a:xfrm>
        </p:spPr>
        <p:txBody>
          <a:bodyPr>
            <a:normAutofit fontScale="55000" lnSpcReduction="20000"/>
          </a:bodyPr>
          <a:lstStyle/>
          <a:p>
            <a:r>
              <a:rPr lang="en-US" altLang="ko-KR"/>
              <a:t>Zr n-propoxide 10ml + S1(Propanol 60% +Water 40%) 4ml  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880C682-3BCD-46A0-9DC0-29F3FCDB3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01" y="1884218"/>
            <a:ext cx="2158387" cy="271935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F95A270-7CC3-4F00-A041-05533111D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218" y="1884218"/>
            <a:ext cx="3168706" cy="27193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8329C98-2FC3-4F60-816E-7A826A63D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805" y="2283341"/>
            <a:ext cx="1693286" cy="17873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191C20-4B5A-4AE2-AB70-201EE15CA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100" y="2283341"/>
            <a:ext cx="2067264" cy="18082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62A28D-BE6F-4237-B932-D25757484E4E}"/>
              </a:ext>
            </a:extLst>
          </p:cNvPr>
          <p:cNvSpPr txBox="1"/>
          <p:nvPr/>
        </p:nvSpPr>
        <p:spPr>
          <a:xfrm>
            <a:off x="7353732" y="4142019"/>
            <a:ext cx="2344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water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D15C77-44DB-49BB-B6AD-D6573D00B48F}"/>
              </a:ext>
            </a:extLst>
          </p:cNvPr>
          <p:cNvSpPr txBox="1"/>
          <p:nvPr/>
        </p:nvSpPr>
        <p:spPr>
          <a:xfrm>
            <a:off x="9545782" y="4142019"/>
            <a:ext cx="2646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propanol</a:t>
            </a:r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3D7EB37-2A20-4E10-95CE-0A10CBD8C583}"/>
              </a:ext>
            </a:extLst>
          </p:cNvPr>
          <p:cNvSpPr/>
          <p:nvPr/>
        </p:nvSpPr>
        <p:spPr>
          <a:xfrm>
            <a:off x="91287" y="5056245"/>
            <a:ext cx="1657944" cy="84134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275E8-7AFB-4D71-8962-B83D1DEE09B9}"/>
              </a:ext>
            </a:extLst>
          </p:cNvPr>
          <p:cNvSpPr txBox="1"/>
          <p:nvPr/>
        </p:nvSpPr>
        <p:spPr>
          <a:xfrm>
            <a:off x="3764729" y="4686913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침전 발생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C2F62E-1C11-4210-B72F-F5CBADB62E23}"/>
              </a:ext>
            </a:extLst>
          </p:cNvPr>
          <p:cNvSpPr txBox="1"/>
          <p:nvPr/>
        </p:nvSpPr>
        <p:spPr>
          <a:xfrm>
            <a:off x="1652586" y="5127566"/>
            <a:ext cx="106264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>
                <a:solidFill>
                  <a:srgbClr val="FF0000"/>
                </a:solidFill>
              </a:rPr>
              <a:t>용매에 물 빼기</a:t>
            </a:r>
            <a:r>
              <a:rPr lang="en-US" altLang="ko-KR" sz="2800" b="1"/>
              <a:t>(</a:t>
            </a:r>
            <a:r>
              <a:rPr lang="ko-KR" altLang="en-US" sz="2800" b="1"/>
              <a:t>수화반응시 필요한 물은 </a:t>
            </a:r>
            <a:r>
              <a:rPr lang="en-US" altLang="ko-KR" sz="2800" b="1"/>
              <a:t>methacrylic acid 0.05%</a:t>
            </a:r>
            <a:r>
              <a:rPr lang="ko-KR" altLang="en-US" sz="2800" b="1"/>
              <a:t>에서 보충</a:t>
            </a:r>
            <a:r>
              <a:rPr lang="en-US" altLang="ko-KR" sz="2800" b="1"/>
              <a:t>)</a:t>
            </a:r>
            <a:endParaRPr lang="ko-KR" altLang="en-US" sz="2800" b="1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F650CF6-0490-4F3C-AB96-C08883DBF980}"/>
              </a:ext>
            </a:extLst>
          </p:cNvPr>
          <p:cNvCxnSpPr/>
          <p:nvPr/>
        </p:nvCxnSpPr>
        <p:spPr>
          <a:xfrm flipV="1">
            <a:off x="6618914" y="3429000"/>
            <a:ext cx="914400" cy="287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7B6F92-0334-456C-84F5-B8756358E4CD}"/>
              </a:ext>
            </a:extLst>
          </p:cNvPr>
          <p:cNvSpPr txBox="1"/>
          <p:nvPr/>
        </p:nvSpPr>
        <p:spPr>
          <a:xfrm>
            <a:off x="6115242" y="3562434"/>
            <a:ext cx="7811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>
                <a:solidFill>
                  <a:srgbClr val="FF0000"/>
                </a:solidFill>
              </a:rPr>
              <a:t>침전</a:t>
            </a:r>
          </a:p>
        </p:txBody>
      </p:sp>
    </p:spTree>
    <p:extLst>
      <p:ext uri="{BB962C8B-B14F-4D97-AF65-F5344CB8AC3E}">
        <p14:creationId xmlns:p14="http://schemas.microsoft.com/office/powerpoint/2010/main" val="4070546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C2EE7E48-CF9E-4AB6-AC96-6BF77D824F4E}"/>
              </a:ext>
            </a:extLst>
          </p:cNvPr>
          <p:cNvSpPr txBox="1">
            <a:spLocks/>
          </p:cNvSpPr>
          <p:nvPr/>
        </p:nvSpPr>
        <p:spPr>
          <a:xfrm>
            <a:off x="309401" y="855194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 defTabSz="914377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/>
                </a:solidFill>
                <a:latin typeface="+mj-lt"/>
                <a:ea typeface="+mn-ea"/>
                <a:cs typeface="Arial" pitchFamily="34" charset="0"/>
              </a:defRPr>
            </a:lvl1pPr>
            <a:lvl2pPr marL="68578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800"/>
              <a:t>Zr n-propoxide 10ml + Propanol 5ml + MMA</a:t>
            </a:r>
            <a:r>
              <a:rPr lang="ko-KR" altLang="en-US" sz="4800"/>
              <a:t> </a:t>
            </a:r>
            <a:r>
              <a:rPr lang="en-US" altLang="ko-KR" sz="4800"/>
              <a:t>5ml + HNO3 0.5ml + NH4Ac 0.1g + TPO 0.5g</a:t>
            </a:r>
            <a:endParaRPr lang="ko-KR" altLang="en-US" sz="48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B279E84-CDC6-47FE-8EE5-A15F50B21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04" y="2225080"/>
            <a:ext cx="2449224" cy="276767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7EF8BA3-0B57-456D-8AB1-69362B67E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476" y="2225081"/>
            <a:ext cx="2360473" cy="27676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212B3E-6C23-4ABD-8291-E0F821242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4734" y="2225081"/>
            <a:ext cx="2105428" cy="2767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FD50E2-336B-455D-91A1-E06870331B76}"/>
              </a:ext>
            </a:extLst>
          </p:cNvPr>
          <p:cNvSpPr txBox="1"/>
          <p:nvPr/>
        </p:nvSpPr>
        <p:spPr>
          <a:xfrm>
            <a:off x="3713018" y="5057325"/>
            <a:ext cx="4781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질산을 넣으면 즉시 반응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FB7A827-BBF7-437B-8959-A3470AAAA060}"/>
              </a:ext>
            </a:extLst>
          </p:cNvPr>
          <p:cNvSpPr/>
          <p:nvPr/>
        </p:nvSpPr>
        <p:spPr>
          <a:xfrm>
            <a:off x="443346" y="5624945"/>
            <a:ext cx="1357745" cy="55418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80315-BBB9-4769-9D4C-3AD3D3009347}"/>
              </a:ext>
            </a:extLst>
          </p:cNvPr>
          <p:cNvSpPr txBox="1"/>
          <p:nvPr/>
        </p:nvSpPr>
        <p:spPr>
          <a:xfrm>
            <a:off x="1953491" y="5546650"/>
            <a:ext cx="10238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/>
              <a:t>반응을 조금 천천히 발생하도록 하는 방법 찾기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AF65AC-4DA2-444C-A290-255074087BA2}"/>
              </a:ext>
            </a:extLst>
          </p:cNvPr>
          <p:cNvSpPr txBox="1"/>
          <p:nvPr/>
        </p:nvSpPr>
        <p:spPr>
          <a:xfrm>
            <a:off x="8810162" y="4300204"/>
            <a:ext cx="284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2020 03 20 </a:t>
            </a:r>
          </a:p>
          <a:p>
            <a:r>
              <a:rPr lang="en-US" altLang="ko-KR"/>
              <a:t>14</a:t>
            </a:r>
            <a:r>
              <a:rPr lang="ko-KR" altLang="en-US"/>
              <a:t>시 </a:t>
            </a:r>
            <a:r>
              <a:rPr lang="en-US" altLang="ko-KR"/>
              <a:t>10</a:t>
            </a:r>
            <a:r>
              <a:rPr lang="ko-KR" altLang="en-US"/>
              <a:t>분에 최종 </a:t>
            </a:r>
            <a:r>
              <a:rPr lang="en-US" altLang="ko-KR"/>
              <a:t>stirring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815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80A4A72-9366-409D-B086-7E19DF09E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/>
              <a:t>Gelation process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9EF622-1CFA-46F8-8143-9BFAAE551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802" y="2058494"/>
            <a:ext cx="2313605" cy="2110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00C5862-565D-47BC-97C7-0159481E8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3111" y="2058494"/>
            <a:ext cx="1887379" cy="21100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CE791C-E518-4FBC-9FB6-B42C41AC7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51" y="2058494"/>
            <a:ext cx="1799604" cy="2110048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A652EA89-FA7B-428B-8A4F-8437D14BBB49}"/>
              </a:ext>
            </a:extLst>
          </p:cNvPr>
          <p:cNvSpPr/>
          <p:nvPr/>
        </p:nvSpPr>
        <p:spPr>
          <a:xfrm>
            <a:off x="1989102" y="2870469"/>
            <a:ext cx="1384762" cy="5451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7BDB77-98D4-4479-959E-CF23DD130C9F}"/>
              </a:ext>
            </a:extLst>
          </p:cNvPr>
          <p:cNvSpPr txBox="1"/>
          <p:nvPr/>
        </p:nvSpPr>
        <p:spPr>
          <a:xfrm>
            <a:off x="1539457" y="3267412"/>
            <a:ext cx="205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After 5H stirring</a:t>
            </a:r>
            <a:endParaRPr lang="ko-KR" altLang="en-US" b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2F520-5A5F-4BF4-8A18-54DA3E330090}"/>
              </a:ext>
            </a:extLst>
          </p:cNvPr>
          <p:cNvSpPr txBox="1"/>
          <p:nvPr/>
        </p:nvSpPr>
        <p:spPr>
          <a:xfrm>
            <a:off x="96061" y="4193111"/>
            <a:ext cx="22362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흰색의 불투명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97D690-809F-4652-AC8C-2DDE048B7B42}"/>
              </a:ext>
            </a:extLst>
          </p:cNvPr>
          <p:cNvSpPr txBox="1"/>
          <p:nvPr/>
        </p:nvSpPr>
        <p:spPr>
          <a:xfrm>
            <a:off x="4191700" y="4193111"/>
            <a:ext cx="2729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Yellowish, transparent</a:t>
            </a:r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E4FA902-81A7-4655-A0C9-1F73EDBC54DE}"/>
              </a:ext>
            </a:extLst>
          </p:cNvPr>
          <p:cNvSpPr/>
          <p:nvPr/>
        </p:nvSpPr>
        <p:spPr>
          <a:xfrm>
            <a:off x="7501305" y="2807457"/>
            <a:ext cx="1609137" cy="545133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BD8BE-4D9D-4BE2-8BEB-3A6C002A5EDE}"/>
              </a:ext>
            </a:extLst>
          </p:cNvPr>
          <p:cNvSpPr txBox="1"/>
          <p:nvPr/>
        </p:nvSpPr>
        <p:spPr>
          <a:xfrm>
            <a:off x="7279313" y="3309277"/>
            <a:ext cx="2053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After 18H stirring</a:t>
            </a:r>
            <a:endParaRPr lang="ko-KR" alt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18F9F-341B-4D4F-A74F-7A27492A284A}"/>
              </a:ext>
            </a:extLst>
          </p:cNvPr>
          <p:cNvSpPr txBox="1"/>
          <p:nvPr/>
        </p:nvSpPr>
        <p:spPr>
          <a:xfrm>
            <a:off x="1737951" y="3634187"/>
            <a:ext cx="1674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3/30 14:00~19:00</a:t>
            </a:r>
            <a:endParaRPr lang="ko-KR" altLang="en-US" sz="14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CEE07F-D08E-4F3E-AA7F-E634EA392C6F}"/>
              </a:ext>
            </a:extLst>
          </p:cNvPr>
          <p:cNvSpPr txBox="1"/>
          <p:nvPr/>
        </p:nvSpPr>
        <p:spPr>
          <a:xfrm>
            <a:off x="7279313" y="3634187"/>
            <a:ext cx="2985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3/30 19:00~ 3/31 13:00</a:t>
            </a:r>
            <a:endParaRPr lang="ko-KR" altLang="en-US" sz="140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B23A908-8776-4164-AD79-28D197AD8A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2229" y="2058494"/>
            <a:ext cx="2649415" cy="211004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5E5EB59-604C-4FDB-B5E2-8294E3CC3D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2228" y="3723528"/>
            <a:ext cx="1395345" cy="123727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886CCFA-C60D-47CE-81EC-8A31663CC6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4534" y="3723528"/>
            <a:ext cx="1260149" cy="12357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31F9A03-7DC0-4535-A55B-75818F4431C6}"/>
              </a:ext>
            </a:extLst>
          </p:cNvPr>
          <p:cNvSpPr txBox="1"/>
          <p:nvPr/>
        </p:nvSpPr>
        <p:spPr>
          <a:xfrm>
            <a:off x="1340985" y="5391920"/>
            <a:ext cx="953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/>
              <a:t>시간이 지나면 원래 용액 상태로 돌아 오며</a:t>
            </a:r>
            <a:r>
              <a:rPr lang="en-US" altLang="ko-KR" sz="2400" b="1"/>
              <a:t>, gelation</a:t>
            </a:r>
            <a:r>
              <a:rPr lang="ko-KR" altLang="en-US" sz="2400" b="1"/>
              <a:t> 또한 일어난다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5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284</Words>
  <Application>Microsoft Office PowerPoint</Application>
  <PresentationFormat>와이드스크린</PresentationFormat>
  <Paragraphs>49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실험 포트폴리오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실험 포트폴리오</dc:title>
  <dc:creator>user</dc:creator>
  <cp:lastModifiedBy>user</cp:lastModifiedBy>
  <cp:revision>1</cp:revision>
  <dcterms:created xsi:type="dcterms:W3CDTF">2021-12-17T05:43:25Z</dcterms:created>
  <dcterms:modified xsi:type="dcterms:W3CDTF">2021-12-17T05:45:01Z</dcterms:modified>
</cp:coreProperties>
</file>