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59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5DEF6-8243-4A80-AEAF-DFA14984A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60C76-1DDE-474B-8D92-9FA556E78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F5664-EC67-4A9C-9823-AD69D1B0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2B7F2-067E-4D32-BB7C-5B98408E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ADD32-8257-4728-AABA-F59381A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C016E-162B-4C24-AE6E-794FA47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5F443-D004-41E5-BC0C-3646D702E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A5FD5-AF5C-42C9-920C-FC6101D1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B6A64-31C1-457D-AEA5-6F867174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6424-EC5C-4FC0-8225-B5467811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48EE2-AC1B-4FC1-A132-4DE7223A5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A1AA7-A141-499B-8F03-BB62D6BA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57D3D-60CD-4059-BDAA-2E765329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0EA53-0173-4F83-A0BD-81612135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0BC3D-2026-4DD7-B2F5-30F846C8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22F2-876B-40D7-9141-95FC4BAB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30FE9-4E76-44BC-8BA4-2622D2FA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CEFEF-20B1-43A0-8403-5965783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997D-CB4A-491C-9595-64331677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0FAEA-E28F-483C-AE2C-B8D76513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B38B1-9C78-4F64-BAC8-A395B4C9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BE68A-0E86-4F51-8D07-FA4C0C24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5B4F-5BD6-46F6-ACC1-3761D201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5C234-5018-4EFF-81B8-3672B58D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1EEF-81D3-4A53-AA1C-3A725E7C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1CEA6-9DDC-41ED-B8F3-758A680E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506F-F563-4282-8BEC-538A17671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F4AB8-E6C7-4ACF-A51A-CA3B8A00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0475F-6DAD-4906-BE41-1D1F9126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DA67-CCE7-45FD-9D55-175DA67D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75EC3-2E58-40E5-ABBC-241D1BF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10A0F-400D-487B-9266-72CDE27D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6EB1D-FEDB-4E2E-A1B3-4D8E3788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37A0C-580D-4B10-9DCC-41B89FDF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3154B8-7110-484C-854B-272D1192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9CBE4-689A-4F91-9115-3599DFAE1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766AB-A3F3-4EA8-8558-21C6C887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1F0374-2847-405D-86B8-25BF3827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67DD5-C3C5-4E51-9F31-492DE763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D81FF-2604-4E3D-A0C9-A70EC58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F83A7-0439-4EA3-ADB7-5190A0F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BCD885-0142-4B7B-95D2-7E9A322E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41067-BAA9-45C0-9D3A-AA63A3B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F590D8-EB1C-4963-8225-FD2AF5D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2DA96-AC07-4CB5-AA62-43E9E28B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8E4DE-3F9B-4A18-971E-D02265FE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742C-AE34-4CAF-A35D-0560557E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7B51-1C18-4879-8747-2AA942BA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8C72E-7D5F-4001-AA80-74317EC4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82CA4-05E6-4AF7-BF2D-8F38D9B7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AD05B-F476-4BD4-9B49-88289CFA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A1D5A-3357-4CD5-8B65-D7D2ED05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5B396-DE13-4B18-8E51-90832DA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E2E6E-9217-4B61-A205-3CB6D167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DA345-3C2E-4B81-A0ED-06EC4139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87C32-B12F-4261-84DB-C1A88AEC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5F88A-4E7D-4006-9CF3-228C11B8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E71C4-EC41-47B3-8444-B8062857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D00AF-4392-457B-950A-FE514966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BCED1-77B0-4870-8AE1-78539498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EACEA-FDB6-4686-A3CB-13B33944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B6C3C-87CF-46EC-8B25-4DA28CCE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BCE8-C19F-4820-BAF4-D69D7EE86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0A190-3AF1-43C0-9809-69C8156A0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91005-181B-4071-B530-9950BE401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강태규</a:t>
            </a:r>
            <a:endParaRPr lang="en-US" altLang="ko-KR" dirty="0"/>
          </a:p>
          <a:p>
            <a:r>
              <a:rPr lang="ko-KR" altLang="en-US" dirty="0"/>
              <a:t>에이지 오브 이데올로기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25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8876-6E0C-4053-AAAB-AC16D55C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오프 맵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9546-4E0C-4B11-9160-5707A8B4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일정 자원을 소비하고 다양한 형태로 이득을 얻도록 하는 스킬이다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포격</a:t>
            </a:r>
            <a:r>
              <a:rPr lang="en-US" altLang="ko-KR" dirty="0"/>
              <a:t>, </a:t>
            </a:r>
            <a:r>
              <a:rPr lang="ko-KR" altLang="en-US" dirty="0"/>
              <a:t>폭격 등의 </a:t>
            </a:r>
            <a:r>
              <a:rPr lang="ko-KR" altLang="en-US" dirty="0" err="1"/>
              <a:t>즉효성</a:t>
            </a:r>
            <a:r>
              <a:rPr lang="ko-KR" altLang="en-US" dirty="0"/>
              <a:t> 공격 스킬과 근접 항공 지원</a:t>
            </a:r>
            <a:r>
              <a:rPr lang="en-US" altLang="ko-KR" dirty="0"/>
              <a:t>,</a:t>
            </a:r>
            <a:r>
              <a:rPr lang="ko-KR" altLang="en-US" dirty="0"/>
              <a:t> 지원군 등의 지속성 지원 스킬</a:t>
            </a:r>
            <a:r>
              <a:rPr lang="en-US" altLang="ko-KR" dirty="0"/>
              <a:t>, </a:t>
            </a:r>
            <a:r>
              <a:rPr lang="ko-KR" altLang="en-US" dirty="0"/>
              <a:t>사용하면 사라지는 공중 자원 보급</a:t>
            </a:r>
            <a:r>
              <a:rPr lang="en-US" altLang="ko-KR" dirty="0"/>
              <a:t>, </a:t>
            </a:r>
            <a:r>
              <a:rPr lang="ko-KR" altLang="en-US" dirty="0"/>
              <a:t>중화기 지원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지원군은 추후 기획에 따라서 </a:t>
            </a:r>
            <a:r>
              <a:rPr lang="en-US" altLang="ko-KR" dirty="0"/>
              <a:t>AI</a:t>
            </a:r>
            <a:r>
              <a:rPr lang="ko-KR" altLang="en-US" dirty="0"/>
              <a:t>가 조종하는 유닛으로 소환되거나 플레이어의 유닛으로 생산된다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포격 </a:t>
            </a:r>
            <a:r>
              <a:rPr lang="en-US" altLang="ko-KR" dirty="0"/>
              <a:t>-&gt; </a:t>
            </a:r>
            <a:r>
              <a:rPr lang="ko-KR" altLang="en-US" dirty="0"/>
              <a:t>폭격 </a:t>
            </a:r>
            <a:r>
              <a:rPr lang="en-US" altLang="ko-KR" dirty="0"/>
              <a:t>-&gt; </a:t>
            </a:r>
            <a:r>
              <a:rPr lang="ko-KR" altLang="en-US" dirty="0"/>
              <a:t>중화기 지원 </a:t>
            </a:r>
            <a:r>
              <a:rPr lang="en-US" altLang="ko-KR" dirty="0"/>
              <a:t>-&gt; </a:t>
            </a:r>
            <a:r>
              <a:rPr lang="ko-KR" altLang="en-US" dirty="0"/>
              <a:t>공중 자원 보급 </a:t>
            </a:r>
            <a:r>
              <a:rPr lang="en-US" altLang="ko-KR" dirty="0"/>
              <a:t>-&gt; </a:t>
            </a:r>
            <a:r>
              <a:rPr lang="ko-KR" altLang="en-US" dirty="0"/>
              <a:t>지원군 </a:t>
            </a:r>
            <a:r>
              <a:rPr lang="en-US" altLang="ko-KR" dirty="0"/>
              <a:t>-&gt; </a:t>
            </a:r>
            <a:r>
              <a:rPr lang="ko-KR" altLang="en-US" dirty="0"/>
              <a:t>근접 항공 지원 순으로 시간과 역량을 고려하여 추가 구현한다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6C38-F26D-44ED-9CEC-524373D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4BF45-0984-4FD0-B03F-E674EF4C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1.0.0ver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9-23 : AOS</a:t>
            </a:r>
          </a:p>
          <a:p>
            <a:r>
              <a:rPr lang="en-US" altLang="ko-KR" dirty="0"/>
              <a:t>2.0.0ver : 9-30 : RTS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2F3-FEA5-42D4-B2D8-D123763F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문서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CCA8-3C5F-46E4-836C-A80A1B4E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 졸업작품을 선택하기 위한 제안서이다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5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D693-D46E-45C4-8248-4D404375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C4D9E-40EE-4974-93F9-0BA10A5A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목적 </a:t>
            </a:r>
            <a:r>
              <a:rPr lang="en-US" altLang="ko-KR" dirty="0"/>
              <a:t>: </a:t>
            </a:r>
            <a:r>
              <a:rPr lang="ko-KR" altLang="en-US" dirty="0"/>
              <a:t>적의 본진을 부수거나 점수 거점을 점령하여 승리점수를 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거점 점령 방식 </a:t>
            </a:r>
            <a:r>
              <a:rPr lang="en-US" altLang="ko-KR" dirty="0"/>
              <a:t>RTS</a:t>
            </a:r>
          </a:p>
          <a:p>
            <a:endParaRPr lang="en-US" altLang="ko-KR" dirty="0"/>
          </a:p>
          <a:p>
            <a:r>
              <a:rPr lang="ko-KR" altLang="en-US" dirty="0"/>
              <a:t>비슷한 게임 </a:t>
            </a:r>
            <a:r>
              <a:rPr lang="en-US" altLang="ko-KR" dirty="0"/>
              <a:t>: </a:t>
            </a:r>
            <a:r>
              <a:rPr lang="ko-KR" altLang="en-US" dirty="0"/>
              <a:t>컴퍼니 오브 히어로즈 시리즈</a:t>
            </a:r>
            <a:r>
              <a:rPr lang="en-US" altLang="ko-KR" dirty="0"/>
              <a:t>. </a:t>
            </a:r>
            <a:r>
              <a:rPr lang="ko-KR" altLang="en-US" dirty="0" err="1"/>
              <a:t>워해머</a:t>
            </a:r>
            <a:r>
              <a:rPr lang="ko-KR" altLang="en-US" dirty="0"/>
              <a:t> </a:t>
            </a:r>
            <a:r>
              <a:rPr lang="en-US" altLang="ko-KR" dirty="0"/>
              <a:t>40k : </a:t>
            </a:r>
            <a:r>
              <a:rPr lang="ko-KR" altLang="en-US" dirty="0"/>
              <a:t>던 오브 워 시리즈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7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6306-4145-4247-9CDF-D7357A44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620C-804D-41BA-96D4-A296ECBE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3254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각 지역을 점령하면 추가적인 자원을 얻을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 지역이 다른 점령지역을 통해 본진 지역과 연결되지 않으면 자원을 얻을 수 없다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 깃발 근처에 유닛을 배치하면 일정 시간에 걸쳐 점령한다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점령이 되지 않은 중립 지역은 한번에 점령이 가능하나 상대방이 이미 점령한 지역은 먼저 중립화 하고 점령해야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맵은</a:t>
            </a:r>
            <a:r>
              <a:rPr lang="ko-KR" altLang="en-US" sz="2400" dirty="0"/>
              <a:t> 완전 대칭 형태를 이룬다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311811-E7A4-49C1-B325-603B87C3175B}"/>
              </a:ext>
            </a:extLst>
          </p:cNvPr>
          <p:cNvGrpSpPr/>
          <p:nvPr/>
        </p:nvGrpSpPr>
        <p:grpSpPr>
          <a:xfrm>
            <a:off x="6358853" y="1825625"/>
            <a:ext cx="4345499" cy="4345499"/>
            <a:chOff x="2994870" y="645952"/>
            <a:chExt cx="5863904" cy="5863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EE9708-571C-4F8A-BB10-7C0ADFB720B3}"/>
                </a:ext>
              </a:extLst>
            </p:cNvPr>
            <p:cNvSpPr/>
            <p:nvPr/>
          </p:nvSpPr>
          <p:spPr>
            <a:xfrm>
              <a:off x="2994870" y="645952"/>
              <a:ext cx="5863904" cy="5863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F929E-0DB9-47E7-A300-E86A049AD01E}"/>
                </a:ext>
              </a:extLst>
            </p:cNvPr>
            <p:cNvSpPr/>
            <p:nvPr/>
          </p:nvSpPr>
          <p:spPr>
            <a:xfrm>
              <a:off x="2994870" y="645952"/>
              <a:ext cx="1182847" cy="83051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BD1545-ADED-44FD-B373-1121C6309247}"/>
                </a:ext>
              </a:extLst>
            </p:cNvPr>
            <p:cNvSpPr/>
            <p:nvPr/>
          </p:nvSpPr>
          <p:spPr>
            <a:xfrm>
              <a:off x="7675927" y="5679346"/>
              <a:ext cx="1182847" cy="8305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969BC6-5321-4130-8FA7-07E1090A5D14}"/>
                </a:ext>
              </a:extLst>
            </p:cNvPr>
            <p:cNvCxnSpPr/>
            <p:nvPr/>
          </p:nvCxnSpPr>
          <p:spPr>
            <a:xfrm flipH="1">
              <a:off x="2994870" y="645952"/>
              <a:ext cx="5863904" cy="5863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314B083-3FEA-4C7E-8E72-833A537F02A5}"/>
                </a:ext>
              </a:extLst>
            </p:cNvPr>
            <p:cNvCxnSpPr>
              <a:stCxn id="5" idx="2"/>
              <a:endCxn id="5" idx="1"/>
            </p:cNvCxnSpPr>
            <p:nvPr/>
          </p:nvCxnSpPr>
          <p:spPr>
            <a:xfrm flipH="1" flipV="1">
              <a:off x="2994870" y="3577904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AB322B3-CAC4-4662-9BA7-E8044AB3F5A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5926822" y="645952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0F1C14-5A8D-45F6-A0DB-3F4B80D260A2}"/>
                </a:ext>
              </a:extLst>
            </p:cNvPr>
            <p:cNvCxnSpPr>
              <a:stCxn id="5" idx="3"/>
              <a:endCxn id="5" idx="2"/>
            </p:cNvCxnSpPr>
            <p:nvPr/>
          </p:nvCxnSpPr>
          <p:spPr>
            <a:xfrm flipH="1">
              <a:off x="5926822" y="3577904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0EE8E32-0A8A-4EA1-AC7E-4F27AE59875A}"/>
                </a:ext>
              </a:extLst>
            </p:cNvPr>
            <p:cNvCxnSpPr>
              <a:stCxn id="5" idx="0"/>
              <a:endCxn id="5" idx="1"/>
            </p:cNvCxnSpPr>
            <p:nvPr/>
          </p:nvCxnSpPr>
          <p:spPr>
            <a:xfrm flipH="1">
              <a:off x="2994870" y="645952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33405D0-ED70-4559-BA33-3AF45DB94D85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2994870" y="3577904"/>
              <a:ext cx="5863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8B17AED-30E4-4462-80EE-867D2B0AFF79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5926822" y="645952"/>
              <a:ext cx="0" cy="5863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F3E04D3-59F9-4439-9A2C-7056DC5CD980}"/>
                </a:ext>
              </a:extLst>
            </p:cNvPr>
            <p:cNvCxnSpPr/>
            <p:nvPr/>
          </p:nvCxnSpPr>
          <p:spPr>
            <a:xfrm>
              <a:off x="4177717" y="1476462"/>
              <a:ext cx="1749105" cy="21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AF63A6C-4B9B-4423-9678-B08BE8067460}"/>
                </a:ext>
              </a:extLst>
            </p:cNvPr>
            <p:cNvCxnSpPr/>
            <p:nvPr/>
          </p:nvCxnSpPr>
          <p:spPr>
            <a:xfrm>
              <a:off x="5926822" y="3577904"/>
              <a:ext cx="1749105" cy="21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931AC49-3DDB-4432-9E61-5960F9D32429}"/>
                </a:ext>
              </a:extLst>
            </p:cNvPr>
            <p:cNvSpPr/>
            <p:nvPr/>
          </p:nvSpPr>
          <p:spPr>
            <a:xfrm>
              <a:off x="4639112" y="92278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B477101-BC6A-482C-A2D7-2AFC3C66B748}"/>
                </a:ext>
              </a:extLst>
            </p:cNvPr>
            <p:cNvSpPr/>
            <p:nvPr/>
          </p:nvSpPr>
          <p:spPr>
            <a:xfrm>
              <a:off x="8267350" y="2107733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8A6E81-7476-48E4-BD7F-84134A100DD5}"/>
                </a:ext>
              </a:extLst>
            </p:cNvPr>
            <p:cNvSpPr/>
            <p:nvPr/>
          </p:nvSpPr>
          <p:spPr>
            <a:xfrm>
              <a:off x="3428999" y="2007066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E9C473-163F-4682-8A65-5BC91BD133A2}"/>
                </a:ext>
              </a:extLst>
            </p:cNvPr>
            <p:cNvSpPr/>
            <p:nvPr/>
          </p:nvSpPr>
          <p:spPr>
            <a:xfrm>
              <a:off x="5447600" y="231745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C5744A7-650C-4D53-B2BC-F9EBB23E311B}"/>
                </a:ext>
              </a:extLst>
            </p:cNvPr>
            <p:cNvSpPr/>
            <p:nvPr/>
          </p:nvSpPr>
          <p:spPr>
            <a:xfrm>
              <a:off x="4439873" y="268762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D61F35F-06F8-48C5-9447-4BD1550F81E4}"/>
                </a:ext>
              </a:extLst>
            </p:cNvPr>
            <p:cNvSpPr/>
            <p:nvPr/>
          </p:nvSpPr>
          <p:spPr>
            <a:xfrm>
              <a:off x="7160003" y="956344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749185A-CD9A-4844-8FE9-971D805CA69C}"/>
                </a:ext>
              </a:extLst>
            </p:cNvPr>
            <p:cNvSpPr/>
            <p:nvPr/>
          </p:nvSpPr>
          <p:spPr>
            <a:xfrm>
              <a:off x="6505661" y="200287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5CB7E58-6140-4F4D-9273-6ED29C13F971}"/>
                </a:ext>
              </a:extLst>
            </p:cNvPr>
            <p:cNvSpPr/>
            <p:nvPr/>
          </p:nvSpPr>
          <p:spPr>
            <a:xfrm>
              <a:off x="7109669" y="2947681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C619B1-8603-4FBD-BE7F-D4D61BBC42A9}"/>
                </a:ext>
              </a:extLst>
            </p:cNvPr>
            <p:cNvSpPr/>
            <p:nvPr/>
          </p:nvSpPr>
          <p:spPr>
            <a:xfrm>
              <a:off x="4429387" y="389878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2DF1712-B660-4799-95AB-707B68AE3A57}"/>
                </a:ext>
              </a:extLst>
            </p:cNvPr>
            <p:cNvSpPr/>
            <p:nvPr/>
          </p:nvSpPr>
          <p:spPr>
            <a:xfrm>
              <a:off x="3376568" y="479325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059BBA4-F581-487D-8EE8-0B7AA37416F2}"/>
                </a:ext>
              </a:extLst>
            </p:cNvPr>
            <p:cNvSpPr/>
            <p:nvPr/>
          </p:nvSpPr>
          <p:spPr>
            <a:xfrm>
              <a:off x="7055140" y="389878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0213F1A-C50C-4919-871C-C7E46AB60EF3}"/>
                </a:ext>
              </a:extLst>
            </p:cNvPr>
            <p:cNvSpPr/>
            <p:nvPr/>
          </p:nvSpPr>
          <p:spPr>
            <a:xfrm>
              <a:off x="5347984" y="5248884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3A5E9FE-480B-455C-919B-FB3801D3AC61}"/>
                </a:ext>
              </a:extLst>
            </p:cNvPr>
            <p:cNvSpPr/>
            <p:nvPr/>
          </p:nvSpPr>
          <p:spPr>
            <a:xfrm>
              <a:off x="4257411" y="5875961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99B2457-46E8-4F81-82B3-A2826D9E10FE}"/>
                </a:ext>
              </a:extLst>
            </p:cNvPr>
            <p:cNvSpPr/>
            <p:nvPr/>
          </p:nvSpPr>
          <p:spPr>
            <a:xfrm>
              <a:off x="6281255" y="4872427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CEF56E9-249A-47C3-8C82-33332065C611}"/>
                </a:ext>
              </a:extLst>
            </p:cNvPr>
            <p:cNvSpPr/>
            <p:nvPr/>
          </p:nvSpPr>
          <p:spPr>
            <a:xfrm>
              <a:off x="8347045" y="469285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79AC83A-FA15-4DE4-911E-83BA44151393}"/>
                </a:ext>
              </a:extLst>
            </p:cNvPr>
            <p:cNvSpPr/>
            <p:nvPr/>
          </p:nvSpPr>
          <p:spPr>
            <a:xfrm>
              <a:off x="7039760" y="587596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1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DBB5-EDAC-4659-AFB2-C2058BF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이념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B3B2-675E-4298-82CF-9541731F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건물은 본진 하나와 방어건물 </a:t>
            </a:r>
            <a:r>
              <a:rPr lang="en-US" altLang="ko-KR" dirty="0"/>
              <a:t>2</a:t>
            </a:r>
            <a:r>
              <a:rPr lang="ko-KR" altLang="en-US" dirty="0"/>
              <a:t>개와 모래주머니가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본진에서 </a:t>
            </a:r>
            <a:r>
              <a:rPr lang="ko-KR" altLang="en-US" dirty="0" err="1"/>
              <a:t>티어를</a:t>
            </a:r>
            <a:r>
              <a:rPr lang="ko-KR" altLang="en-US" dirty="0"/>
              <a:t> 올릴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전투를 하거나 유닛을 뽑으면 국가 경험치를 얻고 국가 레벨이 오르면 이념 트리를 올릴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선택한 이념 트리에 따라 유닛의 모델링</a:t>
            </a:r>
            <a:r>
              <a:rPr lang="en-US" altLang="ko-KR" dirty="0"/>
              <a:t>, </a:t>
            </a:r>
            <a:r>
              <a:rPr lang="ko-KR" altLang="en-US" dirty="0"/>
              <a:t>스킬이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이념은 민주주의</a:t>
            </a:r>
            <a:r>
              <a:rPr lang="en-US" altLang="ko-KR" dirty="0"/>
              <a:t>, </a:t>
            </a:r>
            <a:r>
              <a:rPr lang="ko-KR" altLang="en-US" dirty="0"/>
              <a:t>파시즘</a:t>
            </a:r>
            <a:r>
              <a:rPr lang="en-US" altLang="ko-KR" dirty="0"/>
              <a:t>, </a:t>
            </a:r>
            <a:r>
              <a:rPr lang="ko-KR" altLang="en-US" dirty="0"/>
              <a:t>공산주의 중에 하나를 선택할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티어를</a:t>
            </a:r>
            <a:r>
              <a:rPr lang="ko-KR" altLang="en-US" dirty="0"/>
              <a:t> 올리거나 이념 트리를 올리면서 유닛이 해금되거나 교체된다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이념 트리를 올라가면서 오프 맵 스킬이 해금된다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51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20173-09E1-4284-A4D2-C765F856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유닛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D0A48-EB5E-4F45-A3B1-0F893476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유닛은 지상 유닛만 뽑을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상위 유닛이 생기는 경우 본진으로 돌아와 재 훈련을 통해 상위 유닛으로 바꿀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유닛의 성능은 무기와 레벨에 따라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유닛은 각각 경험치를 가지며 레벨업을 하면 추가적인 능력치를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유닛에 따라 자원을 소비해서 특화장비를 착용할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64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FB9F8-5DD9-42F5-9E89-31060BD6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유닛 </a:t>
            </a:r>
            <a:r>
              <a:rPr lang="en-US" altLang="ko-KR" dirty="0"/>
              <a:t>- </a:t>
            </a:r>
            <a:r>
              <a:rPr lang="ko-KR" altLang="en-US" dirty="0"/>
              <a:t>보병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8BCEC-B7A6-4ED5-87AE-9EE411BF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보병 유닛인 경우 분대 단위로 </a:t>
            </a:r>
            <a:r>
              <a:rPr lang="en-US" altLang="ko-KR" sz="2000" dirty="0"/>
              <a:t>1</a:t>
            </a:r>
            <a:r>
              <a:rPr lang="ko-KR" altLang="en-US" sz="2000" dirty="0"/>
              <a:t>인 이상으로 구성되며 분대원 마다 각각의 체력을 가지고 합산된 체력만 표시된다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분대원의 일부를 잃은 분대는 본진 근처에서 자원을 소비하고 충원 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중화기 보병인 경우 전멸 시 중화기를 드랍하고 중화기를 가지지 않은 보병이 습득할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특화장비를 가진 보병인 경우 확률적으로 드랍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분대 단위로 </a:t>
            </a:r>
            <a:r>
              <a:rPr lang="ko-KR" altLang="en-US" sz="2000" dirty="0" err="1"/>
              <a:t>멘탈</a:t>
            </a:r>
            <a:r>
              <a:rPr lang="ko-KR" altLang="en-US" sz="2000" dirty="0"/>
              <a:t> 게이지를 가지며 게이지 상태에 따라 </a:t>
            </a:r>
            <a:r>
              <a:rPr lang="en-US" altLang="ko-KR" sz="2000" dirty="0"/>
              <a:t>AI</a:t>
            </a:r>
            <a:r>
              <a:rPr lang="ko-KR" altLang="en-US" sz="2000" dirty="0"/>
              <a:t>행동이 달라지며 게이지가 한계에 도달한 경우 퇴각 이외의 명령을 거부한다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지형 지물</a:t>
            </a:r>
            <a:r>
              <a:rPr lang="en-US" altLang="ko-KR" sz="2000" dirty="0"/>
              <a:t>, </a:t>
            </a:r>
            <a:r>
              <a:rPr lang="ko-KR" altLang="en-US" sz="2000" dirty="0"/>
              <a:t>모래 주머니</a:t>
            </a:r>
            <a:r>
              <a:rPr lang="en-US" altLang="ko-KR" sz="2000" dirty="0"/>
              <a:t>, </a:t>
            </a:r>
            <a:r>
              <a:rPr lang="ko-KR" altLang="en-US" sz="2000" dirty="0"/>
              <a:t>기갑 유닛에 엄폐하여 보너스를 얻을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/>
              <a:t>보병을 건물안에 주둔 시킬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/>
              <a:t>건물 안에 주둔 할 경우 근처에 적 유닛이 오더라도 공격 하지 않고 숨어 있도록 은폐할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98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71B44-623C-400C-8506-10DA6165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기갑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7DAD5-6B6A-4EC6-954F-EC426387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dirty="0"/>
              <a:t>기갑 유닛은 </a:t>
            </a:r>
            <a:r>
              <a:rPr lang="en-US" altLang="ko-KR" sz="2400" dirty="0"/>
              <a:t>1</a:t>
            </a:r>
            <a:r>
              <a:rPr lang="ko-KR" altLang="en-US" sz="2400" dirty="0"/>
              <a:t>대로 구성된다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여러 개의 파츠로 이루어지며 공격 받으면 파츠가 손상될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여러 명의 승무원을 가지며 공격을 받으면 승무원이 사망</a:t>
            </a:r>
            <a:r>
              <a:rPr lang="en-US" altLang="ko-KR" sz="2400" dirty="0"/>
              <a:t>, </a:t>
            </a:r>
            <a:r>
              <a:rPr lang="ko-KR" altLang="en-US" sz="2400" dirty="0"/>
              <a:t>기절할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파츠가 손상되면 </a:t>
            </a:r>
            <a:r>
              <a:rPr lang="ko-KR" altLang="en-US" sz="2400" dirty="0" err="1"/>
              <a:t>패널티가</a:t>
            </a:r>
            <a:r>
              <a:rPr lang="ko-KR" altLang="en-US" sz="2400" dirty="0"/>
              <a:t> 생기거나 행동에 제약이 걸릴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특정 보병 유닛을 사용하여 손상된 파츠를 수리할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승무원이 기절</a:t>
            </a:r>
            <a:r>
              <a:rPr lang="en-US" altLang="ko-KR" sz="2400" dirty="0"/>
              <a:t>,</a:t>
            </a:r>
            <a:r>
              <a:rPr lang="ko-KR" altLang="en-US" sz="2400" dirty="0"/>
              <a:t>사망한 경우 </a:t>
            </a:r>
            <a:r>
              <a:rPr lang="ko-KR" altLang="en-US" sz="2400" dirty="0" err="1"/>
              <a:t>패널티가</a:t>
            </a:r>
            <a:r>
              <a:rPr lang="ko-KR" altLang="en-US" sz="2400" dirty="0"/>
              <a:t> 생기거나 행동에 제약이 걸릴 수 있고 파괴 되지 않고 승무원이 전멸 할 경우 노획이 가능하다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승무원이 기절 한 경우에는 시간이 지나면 복구 되나 사망시에는 보병과 마찬가지로 본진에서 충원하거나 보병분대를 사용할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노획한 경우에는 노획한 기갑 유닛의 능력치의 </a:t>
            </a:r>
            <a:r>
              <a:rPr lang="en-US" altLang="ko-KR" sz="2400" dirty="0"/>
              <a:t>9</a:t>
            </a:r>
            <a:r>
              <a:rPr lang="ko-KR" altLang="en-US" sz="2400" dirty="0" err="1"/>
              <a:t>할을</a:t>
            </a:r>
            <a:r>
              <a:rPr lang="ko-KR" altLang="en-US" sz="2400" dirty="0"/>
              <a:t> 유지하는 비 숙련 레벨추가로 가진다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016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577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졸업작품 제안서</vt:lpstr>
      <vt:lpstr>버전관리</vt:lpstr>
      <vt:lpstr>문서 목적</vt:lpstr>
      <vt:lpstr>게임 컨셉</vt:lpstr>
      <vt:lpstr>게임 설명 - 맵</vt:lpstr>
      <vt:lpstr>게임 설명 – 건물, 이념</vt:lpstr>
      <vt:lpstr>게임 설명 - 유닛</vt:lpstr>
      <vt:lpstr>게임 설명 – 유닛 - 보병</vt:lpstr>
      <vt:lpstr>게임 설명 - 기갑</vt:lpstr>
      <vt:lpstr>게임 설명 - 오프 맵 스킬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제안서</dc:title>
  <dc:creator>태규 강</dc:creator>
  <cp:lastModifiedBy>태규 강</cp:lastModifiedBy>
  <cp:revision>22</cp:revision>
  <dcterms:created xsi:type="dcterms:W3CDTF">2017-09-23T09:56:40Z</dcterms:created>
  <dcterms:modified xsi:type="dcterms:W3CDTF">2017-10-10T04:01:30Z</dcterms:modified>
</cp:coreProperties>
</file>