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2"/>
  </p:sldMasterIdLst>
  <p:notesMasterIdLst>
    <p:notesMasterId r:id="rId28"/>
  </p:notesMasterIdLst>
  <p:sldIdLst>
    <p:sldId id="256" r:id="rId3"/>
    <p:sldId id="261" r:id="rId4"/>
    <p:sldId id="265" r:id="rId5"/>
    <p:sldId id="273" r:id="rId6"/>
    <p:sldId id="288" r:id="rId7"/>
    <p:sldId id="286" r:id="rId8"/>
    <p:sldId id="281" r:id="rId9"/>
    <p:sldId id="299" r:id="rId10"/>
    <p:sldId id="289" r:id="rId11"/>
    <p:sldId id="290" r:id="rId12"/>
    <p:sldId id="284" r:id="rId13"/>
    <p:sldId id="296" r:id="rId14"/>
    <p:sldId id="287" r:id="rId15"/>
    <p:sldId id="285" r:id="rId16"/>
    <p:sldId id="292" r:id="rId17"/>
    <p:sldId id="295" r:id="rId18"/>
    <p:sldId id="291" r:id="rId19"/>
    <p:sldId id="293" r:id="rId20"/>
    <p:sldId id="294" r:id="rId21"/>
    <p:sldId id="298" r:id="rId22"/>
    <p:sldId id="301" r:id="rId23"/>
    <p:sldId id="276" r:id="rId24"/>
    <p:sldId id="302" r:id="rId25"/>
    <p:sldId id="297" r:id="rId26"/>
    <p:sldId id="280" r:id="rId2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153" autoAdjust="0"/>
  </p:normalViewPr>
  <p:slideViewPr>
    <p:cSldViewPr>
      <p:cViewPr varScale="1">
        <p:scale>
          <a:sx n="60" d="100"/>
          <a:sy n="60" d="100"/>
        </p:scale>
        <p:origin x="1109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dirty="0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FCB31F6-2FEA-4AF6-A608-EFC2F92AFC7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6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0A2E1-1B38-4BF8-B99D-829810B97EF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ko-KR" altLang="en-US" noProof="0"/>
              <a:t>클릭하여 마스터 부제목 스타일 편집</a:t>
            </a:r>
            <a:endParaRPr lang="en-US" noProof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A86BE39-BE3A-48C1-A045-FD1AD5F5130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F928C-1304-4FCF-B1FE-E58E659C209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BF457-1B89-4FB8-B5B6-2396275BD80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1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6290E6F-4E3F-41C2-8AB3-35077E51D93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43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ko-KR" altLang="en-US" dirty="0"/>
              <a:t>온라인 이미지를 추가하려면 아이콘을 클릭하세요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A41DC2D-CE22-4452-9330-733326E99D1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92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6D15D-A852-4CD8-9A3A-849FE3857B6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AD331-EFAC-41D9-9F12-FD8D4C8312B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20379-1FF7-439A-909F-B9047C7E4C8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4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A7283-45F0-4CF9-ACA0-2CA77418255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9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D4388-AEAC-466B-9ED3-FD44F0FA8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59A81-AC6A-4000-B556-C65FD007806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7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0CFC6-C2D9-443C-A7CF-290065ED626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83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B324D-0E9B-4FB3-82FE-512DFC8E607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8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8A4918-E4C7-4C66-94BB-F06A3F6B590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전투 시뮬레이션</a:t>
            </a:r>
            <a:br>
              <a:rPr lang="en-US" altLang="ko-KR" dirty="0">
                <a:ea typeface="굴림" charset="-127"/>
              </a:rPr>
            </a:br>
            <a:r>
              <a:rPr lang="ko-KR" altLang="en-US" dirty="0">
                <a:ea typeface="굴림" charset="-127"/>
              </a:rPr>
              <a:t>제안서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게임공학과 김나단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6A9310-603E-4212-B828-F3F0CAC48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86BE39-BE3A-48C1-A045-FD1AD5F51305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장수 상세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장수가 되는 유닛은 진화를 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진화는 다음과 같은 효과를 부여한다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공격력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방어력 등이 좋아진다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새로운 스킬을 사용할 수 있게 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장수는 레벨을 가진다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레벨은 장수가 사망해도 유지된다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장수가 사망하는 경우 페널티를 얻는다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다시 살아나기 까지 시간이 소요된다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시간은 레벨이 따라 증가한다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55802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그래픽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3D</a:t>
            </a:r>
          </a:p>
          <a:p>
            <a:pPr lvl="2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캐주얼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전투 장면이 잔인해 지지 않도록 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과장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액션성을 늘린다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77773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5FC81-B6B4-483C-BEDA-4CA35E89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C6472-088C-49F3-AADE-DC42F9079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그래픽 </a:t>
            </a:r>
            <a:r>
              <a:rPr lang="en-US" altLang="ko-KR" dirty="0"/>
              <a:t>_ </a:t>
            </a:r>
            <a:r>
              <a:rPr lang="ko-KR" altLang="en-US" dirty="0"/>
              <a:t>일반 유닛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B53B05-B274-46F7-8CBF-45346E8C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835407-DD21-4EC7-89CC-621095658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98063"/>
            <a:ext cx="5400600" cy="422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7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그래픽 예제 </a:t>
            </a:r>
            <a:r>
              <a:rPr lang="en-US" altLang="ko-KR" dirty="0">
                <a:ea typeface="굴림" charset="-127"/>
              </a:rPr>
              <a:t>_ TABS</a:t>
            </a: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EDE62C-38D4-4201-80F1-7BEFA72729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411414"/>
            <a:ext cx="3888431" cy="22083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331EB0-EFE7-4A98-8822-218701A2D7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2113583"/>
            <a:ext cx="3888431" cy="2206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3E18AC-5342-45B8-B793-BBDBBB736C65}"/>
              </a:ext>
            </a:extLst>
          </p:cNvPr>
          <p:cNvSpPr txBox="1"/>
          <p:nvPr/>
        </p:nvSpPr>
        <p:spPr>
          <a:xfrm>
            <a:off x="4510333" y="2348880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유닛의 종류는 무기</a:t>
            </a:r>
            <a:r>
              <a:rPr lang="en-US" altLang="ko-KR" dirty="0"/>
              <a:t>, </a:t>
            </a:r>
            <a:r>
              <a:rPr lang="ko-KR" altLang="en-US" dirty="0"/>
              <a:t>복장으로 파악한다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C4519-9D01-44EF-80E7-BC4B04F34528}"/>
              </a:ext>
            </a:extLst>
          </p:cNvPr>
          <p:cNvSpPr txBox="1"/>
          <p:nvPr/>
        </p:nvSpPr>
        <p:spPr>
          <a:xfrm>
            <a:off x="4644008" y="4581128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치명적인 타격에 대해서 과장해 표현한다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934101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시점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군주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 err="1">
                <a:ea typeface="굴림" charset="-127"/>
              </a:rPr>
              <a:t>탑뷰</a:t>
            </a:r>
            <a:r>
              <a:rPr lang="ko-KR" altLang="en-US" dirty="0">
                <a:ea typeface="굴림" charset="-127"/>
              </a:rPr>
              <a:t> 혹은 </a:t>
            </a:r>
            <a:r>
              <a:rPr lang="ko-KR" altLang="en-US" dirty="0" err="1">
                <a:ea typeface="굴림" charset="-127"/>
              </a:rPr>
              <a:t>쿼터뷰</a:t>
            </a:r>
            <a:endParaRPr lang="en-US" altLang="ko-KR" dirty="0">
              <a:ea typeface="굴림" charset="-127"/>
            </a:endParaRPr>
          </a:p>
          <a:p>
            <a:pPr lvl="2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장수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인칭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인칭</a:t>
            </a:r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0251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 err="1">
                <a:ea typeface="굴림" charset="-127"/>
              </a:rPr>
              <a:t>탑뷰</a:t>
            </a:r>
            <a:r>
              <a:rPr lang="en-US" altLang="ko-KR" dirty="0">
                <a:ea typeface="굴림" charset="-127"/>
              </a:rPr>
              <a:t>,</a:t>
            </a:r>
            <a:r>
              <a:rPr lang="ko-KR" altLang="en-US" dirty="0">
                <a:ea typeface="굴림" charset="-127"/>
              </a:rPr>
              <a:t> </a:t>
            </a:r>
            <a:r>
              <a:rPr lang="ko-KR" altLang="en-US" dirty="0" err="1">
                <a:ea typeface="굴림" charset="-127"/>
              </a:rPr>
              <a:t>쿼터뷰</a:t>
            </a:r>
            <a:r>
              <a:rPr lang="ko-KR" altLang="en-US" dirty="0">
                <a:ea typeface="굴림" charset="-127"/>
              </a:rPr>
              <a:t> 예 </a:t>
            </a:r>
            <a:r>
              <a:rPr lang="en-US" altLang="ko-KR" dirty="0" err="1">
                <a:ea typeface="굴림" charset="-127"/>
              </a:rPr>
              <a:t>WarGame</a:t>
            </a:r>
            <a:r>
              <a:rPr lang="en-US" altLang="ko-KR" dirty="0">
                <a:ea typeface="굴림" charset="-127"/>
              </a:rPr>
              <a:t> &amp; Age Of Empire</a:t>
            </a: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3CF985-24D8-49CD-8949-C7E28DF7386B}"/>
              </a:ext>
            </a:extLst>
          </p:cNvPr>
          <p:cNvSpPr txBox="1"/>
          <p:nvPr/>
        </p:nvSpPr>
        <p:spPr>
          <a:xfrm>
            <a:off x="4283968" y="2420888"/>
            <a:ext cx="3960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탑뷰는</a:t>
            </a:r>
            <a:r>
              <a:rPr lang="ko-KR" altLang="en-US" dirty="0"/>
              <a:t> 전체적인 배치를 파악하는데 용의하다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유닛의 디테일이 떨어지게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쿼터뷰는</a:t>
            </a:r>
            <a:r>
              <a:rPr lang="ko-KR" altLang="en-US" dirty="0"/>
              <a:t> 유닛의 디테일을 확인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탑뷰보다</a:t>
            </a:r>
            <a:r>
              <a:rPr lang="ko-KR" altLang="en-US" dirty="0"/>
              <a:t> 시야가 좁다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CD87C4-91B3-4746-9B86-4A524A78ADDE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04864"/>
            <a:ext cx="3373200" cy="2181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C729BA-CA5C-43DE-B36A-1CFDEBF94704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66" y="4491661"/>
            <a:ext cx="3373200" cy="2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74320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인칭 시점 예 </a:t>
            </a:r>
            <a:r>
              <a:rPr lang="en-US" altLang="ko-KR" sz="2400" dirty="0" err="1">
                <a:ea typeface="굴림" charset="-127"/>
              </a:rPr>
              <a:t>FarCry</a:t>
            </a:r>
            <a:r>
              <a:rPr lang="ko-KR" altLang="en-US" sz="2400" dirty="0"/>
              <a:t> </a:t>
            </a:r>
            <a:r>
              <a:rPr lang="en-US" altLang="ko-KR" sz="2400" dirty="0"/>
              <a:t>&amp; </a:t>
            </a:r>
            <a:r>
              <a:rPr lang="en-US" altLang="ko-KR" sz="2400" dirty="0" err="1"/>
              <a:t>Chivery</a:t>
            </a:r>
            <a:endParaRPr lang="en-US" altLang="ko-KR" sz="2400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3CF985-24D8-49CD-8949-C7E28DF7386B}"/>
              </a:ext>
            </a:extLst>
          </p:cNvPr>
          <p:cNvSpPr txBox="1"/>
          <p:nvPr/>
        </p:nvSpPr>
        <p:spPr>
          <a:xfrm>
            <a:off x="4283968" y="2420888"/>
            <a:ext cx="3960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동작을 상세하게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정확한 공격 및 방어가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원거리 무기의 경우 정확한 사격이 가능하다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464649-13FE-44BD-A23F-9ADB48E5325F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04864"/>
            <a:ext cx="3373200" cy="2181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705685-F683-4C73-B59C-88F58C97EA82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495765"/>
            <a:ext cx="3373200" cy="2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20265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인칭 시점 예 </a:t>
            </a:r>
            <a:r>
              <a:rPr lang="en-US" altLang="ko-KR" sz="2400" dirty="0"/>
              <a:t>Kingdom Under Fire &amp; </a:t>
            </a:r>
            <a:r>
              <a:rPr lang="ko-KR" altLang="en-US" sz="2400" dirty="0" err="1"/>
              <a:t>싸이퍼즈</a:t>
            </a:r>
            <a:endParaRPr lang="en-US" altLang="ko-KR" sz="2400" dirty="0"/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25F499-F083-43DC-AA95-2BBCFB1A630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265362"/>
            <a:ext cx="3373200" cy="2181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7A3EA6-04A9-4680-8396-F6F4B8F9347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524000"/>
            <a:ext cx="3373200" cy="2181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3CF985-24D8-49CD-8949-C7E28DF7386B}"/>
              </a:ext>
            </a:extLst>
          </p:cNvPr>
          <p:cNvSpPr txBox="1"/>
          <p:nvPr/>
        </p:nvSpPr>
        <p:spPr>
          <a:xfrm>
            <a:off x="4283968" y="2420888"/>
            <a:ext cx="3960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게임 모두 </a:t>
            </a:r>
            <a:r>
              <a:rPr lang="en-US" altLang="ko-KR" dirty="0"/>
              <a:t>RTS</a:t>
            </a:r>
            <a:r>
              <a:rPr lang="ko-KR" altLang="en-US" dirty="0"/>
              <a:t>를 표방한다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숄더뷰</a:t>
            </a:r>
            <a:r>
              <a:rPr lang="ko-KR" altLang="en-US" dirty="0"/>
              <a:t> 보다 넓은 시야를 가진다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탑뷰나</a:t>
            </a:r>
            <a:r>
              <a:rPr lang="ko-KR" altLang="en-US" dirty="0"/>
              <a:t> </a:t>
            </a:r>
            <a:r>
              <a:rPr lang="ko-KR" altLang="en-US" dirty="0" err="1"/>
              <a:t>쿼터뷰</a:t>
            </a:r>
            <a:r>
              <a:rPr lang="ko-KR" altLang="en-US" dirty="0"/>
              <a:t> 보다는 제한적인 시야를 가진다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장수 캐릭터의 기본 시점이다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시점을 통해 액션성을 강조한다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3802504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6BA30-37F2-4668-9DB9-E29B2F09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C5BB2-3C85-4512-8608-AAABD8FF7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자원</a:t>
            </a:r>
            <a:endParaRPr lang="en-US" altLang="ko-KR" dirty="0"/>
          </a:p>
          <a:p>
            <a:pPr lvl="1"/>
            <a:r>
              <a:rPr lang="ko-KR" altLang="en-US" dirty="0"/>
              <a:t>각 진영은 일정 시간마다 자원을 획득한다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일정 시간마다 얻는 자원을 기본 획득 자원이라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거점을 획득한 경우 기본 획득 자원이 증가한다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전투를 통해 적 유닛을 잡은 경우 추가 자원을 얻는다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군주는 자원을 사용하여 유닛을 생산한다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자원을 사용하여 진지를 업그레이드 할 수 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69F89A-0C18-45D2-A1A8-30A21D83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96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5BC47-5C5A-4034-95BA-5DCF4E54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F12E7-06FF-4BAB-9959-20244E98D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거점</a:t>
            </a:r>
            <a:endParaRPr lang="en-US" altLang="ko-KR" dirty="0"/>
          </a:p>
          <a:p>
            <a:pPr lvl="1"/>
            <a:r>
              <a:rPr lang="ko-KR" altLang="en-US" dirty="0"/>
              <a:t>거점은 자원획득 및 유닛 생산을 위해 존재한다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상대 지역에 가까울수록 더 많은 자원을 획득한다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중앙에 가까울 수록 더 강한 유닛을 생산할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거점은 초기 </a:t>
            </a:r>
            <a:r>
              <a:rPr lang="en-US" altLang="ko-KR" dirty="0"/>
              <a:t>AI</a:t>
            </a:r>
            <a:r>
              <a:rPr lang="ko-KR" altLang="en-US" dirty="0"/>
              <a:t>가 보유하고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거점 점령을 위해 </a:t>
            </a:r>
            <a:r>
              <a:rPr lang="en-US" altLang="ko-KR" dirty="0"/>
              <a:t>AI</a:t>
            </a:r>
            <a:r>
              <a:rPr lang="ko-KR" altLang="en-US" dirty="0"/>
              <a:t>와의 전투에서 승리해야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거점 점령을 위한 기지 건설에 자원이 소모된다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9615EC-01E6-44F5-81D5-F827BFF3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1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25BC7-E78F-4FC3-92CD-D1A274D3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45AAC-FE41-4B10-B11A-31D7E2F0C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r>
              <a:rPr lang="ko-KR" altLang="en-US" dirty="0"/>
              <a:t>게임 컨셉</a:t>
            </a:r>
            <a:endParaRPr lang="en-US" altLang="ko-KR" dirty="0"/>
          </a:p>
          <a:p>
            <a:r>
              <a:rPr lang="ko-KR" altLang="en-US" dirty="0"/>
              <a:t>게임 시스템</a:t>
            </a:r>
            <a:endParaRPr lang="en-US" altLang="ko-KR" dirty="0"/>
          </a:p>
          <a:p>
            <a:r>
              <a:rPr lang="ko-KR" altLang="en-US" dirty="0"/>
              <a:t>개발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2C1AD3-EFF5-43F0-A96D-666FBEED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594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97775-A117-4061-9309-B01E4CBB8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CF17E-2393-4C3E-A29F-4B4847516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/>
              <a:t>거점 예제 </a:t>
            </a:r>
            <a:r>
              <a:rPr lang="en-US" altLang="ko-KR" dirty="0"/>
              <a:t>_ Company of Heroes </a:t>
            </a:r>
            <a:r>
              <a:rPr lang="ko-KR" altLang="en-US" dirty="0" err="1"/>
              <a:t>영국국</a:t>
            </a:r>
            <a:r>
              <a:rPr lang="ko-KR" altLang="en-US" dirty="0"/>
              <a:t> 본진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DCBCA1-DD0E-4696-BAB2-C78C3D6D14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2155157"/>
            <a:ext cx="4536504" cy="38528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0CCAF5-3582-4F74-9CB5-24F8DE3398B3}"/>
              </a:ext>
            </a:extLst>
          </p:cNvPr>
          <p:cNvSpPr txBox="1"/>
          <p:nvPr/>
        </p:nvSpPr>
        <p:spPr>
          <a:xfrm>
            <a:off x="5292080" y="2161478"/>
            <a:ext cx="36210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COH</a:t>
            </a:r>
            <a:r>
              <a:rPr lang="ko-KR" altLang="en-US" b="1" dirty="0"/>
              <a:t>에서의 기능</a:t>
            </a:r>
            <a:endParaRPr lang="en-US" altLang="ko-KR" b="1" dirty="0"/>
          </a:p>
          <a:p>
            <a:r>
              <a:rPr lang="ko-KR" altLang="en-US" dirty="0"/>
              <a:t>거점에 설치하여 점령한다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점령한 거점의 자원을 얻는다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유닛을 생산할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우리 게임에서 응용</a:t>
            </a:r>
            <a:endParaRPr lang="en-US" altLang="ko-KR" b="1" dirty="0"/>
          </a:p>
          <a:p>
            <a:r>
              <a:rPr lang="ko-KR" altLang="en-US" dirty="0"/>
              <a:t>거점에 진지를 설치한다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점령한 거점에서 자원을 얻는다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특정한 유닛을 생산한다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5918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게임시스템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승리 조건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상대의 중앙건물을 파괴한다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먼저 상대 본진 인근 거점을 점령해야 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상대에게서 항복을 받아낸다</a:t>
            </a:r>
            <a:r>
              <a:rPr lang="en-US" altLang="ko-KR" dirty="0">
                <a:ea typeface="굴림" charset="-127"/>
              </a:rPr>
              <a:t>.</a:t>
            </a:r>
            <a:r>
              <a:rPr lang="ko-KR" altLang="en-US" dirty="0">
                <a:ea typeface="굴림" charset="-127"/>
              </a:rPr>
              <a:t> 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항복 선언 시 팀원의 과반수의 동의가 필요하다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en-US" altLang="ko-KR" dirty="0">
                <a:ea typeface="굴림" charset="-127"/>
              </a:rPr>
              <a:t>2</a:t>
            </a:r>
            <a:r>
              <a:rPr lang="ko-KR" altLang="en-US" dirty="0">
                <a:ea typeface="굴림" charset="-127"/>
              </a:rPr>
              <a:t>대</a:t>
            </a:r>
            <a:r>
              <a:rPr lang="en-US" altLang="ko-KR" dirty="0">
                <a:ea typeface="굴림" charset="-127"/>
              </a:rPr>
              <a:t>2</a:t>
            </a:r>
            <a:r>
              <a:rPr lang="ko-KR" altLang="en-US" dirty="0">
                <a:ea typeface="굴림" charset="-127"/>
              </a:rPr>
              <a:t>전투에서는 </a:t>
            </a:r>
            <a:r>
              <a:rPr lang="en-US" altLang="ko-KR" dirty="0">
                <a:ea typeface="굴림" charset="-127"/>
              </a:rPr>
              <a:t>2</a:t>
            </a:r>
            <a:r>
              <a:rPr lang="ko-KR" altLang="en-US" dirty="0">
                <a:ea typeface="굴림" charset="-127"/>
              </a:rPr>
              <a:t>명 모두가 동의해야 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69588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게임시스템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전투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최소 두 진영의 전쟁으로 가정한다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en-US" altLang="ko-KR" dirty="0">
                <a:ea typeface="굴림" charset="-127"/>
              </a:rPr>
              <a:t>RTS</a:t>
            </a:r>
            <a:r>
              <a:rPr lang="ko-KR" altLang="en-US" dirty="0">
                <a:ea typeface="굴림" charset="-127"/>
              </a:rPr>
              <a:t>와 </a:t>
            </a:r>
            <a:r>
              <a:rPr lang="en-US" altLang="ko-KR" dirty="0">
                <a:ea typeface="굴림" charset="-127"/>
              </a:rPr>
              <a:t>AOS</a:t>
            </a:r>
            <a:r>
              <a:rPr lang="ko-KR" altLang="en-US" dirty="0">
                <a:ea typeface="굴림" charset="-127"/>
              </a:rPr>
              <a:t>를 합한다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6430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게임시스템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약탈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장수는 거점의 점령을 할 수 없다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상대 거점을 공격하여 파괴할 수 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상대 거점에 준 피해에 따라 상대 거점이 생산하는 자원일부 </a:t>
            </a:r>
            <a:r>
              <a:rPr lang="en-US" altLang="ko-KR" dirty="0">
                <a:ea typeface="굴림" charset="-127"/>
              </a:rPr>
              <a:t>~ </a:t>
            </a:r>
            <a:r>
              <a:rPr lang="ko-KR" altLang="en-US" dirty="0">
                <a:ea typeface="굴림" charset="-127"/>
              </a:rPr>
              <a:t>전부를 획득한다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이 효과는 상대가 거점을 회복시키기 전까지 유효하다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37646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게임시스템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게임 맵 예제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161797-CACF-4408-866D-D74FBB3AC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4" y="2191593"/>
            <a:ext cx="7848872" cy="39980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6220170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AB6AF-C57E-453D-A41D-A7B0E066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비슷한 게임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80AC1-1978-43F4-A920-28164A1E9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6394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랜덤 유닛 되어 돕기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2D2825-A4B4-44CC-8FB3-12644585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그림 7" descr="슬롯머신이(가) 표시된 사진&#10;&#10;높은 신뢰도로 생성된 설명">
            <a:extLst>
              <a:ext uri="{FF2B5EF4-FFF2-40B4-BE49-F238E27FC236}">
                <a16:creationId xmlns:a16="http://schemas.microsoft.com/office/drawing/2014/main" id="{F0B70458-D6E5-4D23-BE62-795D81956E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13" y="2204866"/>
            <a:ext cx="3371852" cy="2182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C18E71-E5FB-4EA2-9D1E-BFBEAB8D2207}"/>
              </a:ext>
            </a:extLst>
          </p:cNvPr>
          <p:cNvSpPr txBox="1"/>
          <p:nvPr/>
        </p:nvSpPr>
        <p:spPr>
          <a:xfrm flipH="1">
            <a:off x="4156539" y="2492896"/>
            <a:ext cx="4274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아군 </a:t>
            </a:r>
            <a:r>
              <a:rPr lang="en-US" altLang="ko-KR" dirty="0"/>
              <a:t>AI</a:t>
            </a:r>
            <a:r>
              <a:rPr lang="ko-KR" altLang="en-US" dirty="0"/>
              <a:t>는 기본 룰 대로 진행한다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자원을 캐고 유닛을 뽑는다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모은 유닛으로 상대 </a:t>
            </a:r>
            <a:r>
              <a:rPr lang="en-US" altLang="ko-KR" dirty="0"/>
              <a:t>AI</a:t>
            </a:r>
            <a:r>
              <a:rPr lang="ko-KR" altLang="en-US" dirty="0"/>
              <a:t>와 전투를 한다</a:t>
            </a:r>
            <a:r>
              <a:rPr lang="en-US" altLang="ko-KR" dirty="0"/>
              <a:t>.</a:t>
            </a:r>
          </a:p>
        </p:txBody>
      </p:sp>
      <p:pic>
        <p:nvPicPr>
          <p:cNvPr id="11" name="그림 10" descr="테이블, 실내이(가) 표시된 사진&#10;&#10;높은 신뢰도로 생성된 설명">
            <a:extLst>
              <a:ext uri="{FF2B5EF4-FFF2-40B4-BE49-F238E27FC236}">
                <a16:creationId xmlns:a16="http://schemas.microsoft.com/office/drawing/2014/main" id="{A43D0C59-6395-41A6-97CA-77463A585B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35" y="4509120"/>
            <a:ext cx="3370329" cy="21964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05487B-7853-4135-AEEF-27B903CA6BE7}"/>
              </a:ext>
            </a:extLst>
          </p:cNvPr>
          <p:cNvSpPr txBox="1"/>
          <p:nvPr/>
        </p:nvSpPr>
        <p:spPr>
          <a:xfrm>
            <a:off x="4156539" y="4679791"/>
            <a:ext cx="45961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플레이어는 생산된 유닛 중 하나가</a:t>
            </a:r>
            <a:endParaRPr lang="en-US" altLang="ko-KR" dirty="0"/>
          </a:p>
          <a:p>
            <a:r>
              <a:rPr lang="ko-KR" altLang="en-US" dirty="0"/>
              <a:t>무작위로 선택되어 플레이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플레이어의 킬 수에 따라 자원이 지급된다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자원을 이용하여 강해질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733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개요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문서의 목적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졸업작품을 위한 게임을 제안한다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팀원이 게임을 이해할 수 있도록 설명한다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0749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게임의 목적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전투에 직접 참여하여 팀을 승리로 이끈다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장르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전략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액션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시뮬레이션</a:t>
            </a:r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그래픽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3D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80667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스토리 요약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우리 은하와 안드로메다 은하의 충돌로 인해 거대한 중력파가 지구를 덮쳤고 그 결과 대륙은 찢겨 나가고 다시 합쳐지며 세상은 혼란에 빠진다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또한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중력파는 시간의 축 마저 뒤틀어 놓았으며 그 결과 과거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현재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미래가 함께 존재하게 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이런 혼란스러운 상황으로 인해 끝없는 전쟁이 벌어지게 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3989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배경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국가가 사라졌으며 난세가 시작되었다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수많은 영웅들이 출현한다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과거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현재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미래의 유닛이 공존한다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한정된 자원으로 세계를 정복한다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5166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플레이어 구분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플레이어는 군주와 장수로 구분된다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군주는 유닛의 생산과 배치를 담당한다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장수는 일종의 영웅 유닛이다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군주 이외의 플레이어가 직접 조종한다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98687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군주 컨셉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96DF29-DD7F-4CAD-9F17-76A106E34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151794"/>
            <a:ext cx="4330824" cy="40258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54625A-C4A6-4EC5-AF7A-CBB624C85A04}"/>
              </a:ext>
            </a:extLst>
          </p:cNvPr>
          <p:cNvSpPr txBox="1"/>
          <p:nvPr/>
        </p:nvSpPr>
        <p:spPr>
          <a:xfrm>
            <a:off x="4932040" y="2276872"/>
            <a:ext cx="34419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중앙 건물 내부에 존재한다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모든 상황의 보고를 받는다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상황을 토대로 작전을 시행한다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9861618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군주 상세</a:t>
            </a:r>
          </a:p>
          <a:p>
            <a:pPr lvl="1"/>
            <a:r>
              <a:rPr lang="ko-KR" altLang="en-US" dirty="0">
                <a:ea typeface="굴림" charset="-127"/>
              </a:rPr>
              <a:t>군주가 머무는 중앙 건물이 있다고 가정한다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게임 내 그래픽은 존재하지 않는다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자원을 사용할 권한을 가진다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유닛의 생산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유닛 업그레이드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작전을 계획하여 수행할 수 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새로운 거점 확보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적 거점 파괴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전면전 진행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군주가 사망하면 패배한다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7489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4B11B9-FB2E-440D-8D1F-933ED6D5C0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프레젠테이션(수평선 테마)</Template>
  <TotalTime>489</TotalTime>
  <Words>738</Words>
  <Application>Microsoft Office PowerPoint</Application>
  <PresentationFormat>화면 슬라이드 쇼(4:3)</PresentationFormat>
  <Paragraphs>215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굴림</vt:lpstr>
      <vt:lpstr>Arial</vt:lpstr>
      <vt:lpstr>Times New Roman</vt:lpstr>
      <vt:lpstr>Wingdings</vt:lpstr>
      <vt:lpstr>Level</vt:lpstr>
      <vt:lpstr>전투 시뮬레이션 제안서</vt:lpstr>
      <vt:lpstr>목차</vt:lpstr>
      <vt:lpstr>개요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시스템</vt:lpstr>
      <vt:lpstr>게임 시스템</vt:lpstr>
      <vt:lpstr>게임 시스템</vt:lpstr>
      <vt:lpstr>게임시스템</vt:lpstr>
      <vt:lpstr>게임시스템</vt:lpstr>
      <vt:lpstr>게임시스템</vt:lpstr>
      <vt:lpstr>게임시스템</vt:lpstr>
      <vt:lpstr>비슷한 게임 비교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김나단</dc:creator>
  <cp:keywords/>
  <dc:description/>
  <cp:lastModifiedBy>ND K</cp:lastModifiedBy>
  <cp:revision>101</cp:revision>
  <dcterms:created xsi:type="dcterms:W3CDTF">2017-07-29T06:26:11Z</dcterms:created>
  <dcterms:modified xsi:type="dcterms:W3CDTF">2017-10-05T07:04:26Z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TC060874521042</vt:lpwstr>
  </property>
</Properties>
</file>