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8" r:id="rId7"/>
    <p:sldId id="264" r:id="rId8"/>
    <p:sldId id="265" r:id="rId9"/>
    <p:sldId id="262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91E9C-1120-4FF7-980B-797DA562E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41DDFC-D59C-4930-BA92-690648C9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88EC6-6EAE-4F46-B557-80DF2FD2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6B43-7FDA-4384-B8D7-8C13E3055D7C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D45664-AEF9-42A4-9E26-90E871CD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0FB0A-FD17-4BA8-BCBD-B2C2AB5A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D25-890A-4A77-874B-28CF7B60D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6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C51EB-CC6A-43EE-80EC-A02CAC0A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1C2985-1BAC-4AD7-BB65-E5C993FFC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7F600-F56D-4C83-AD95-924E5B11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6B43-7FDA-4384-B8D7-8C13E3055D7C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5BE91-B9FA-4C50-86F4-EFFDB888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0FCC4-4F42-4D1B-84EA-6F03C1C3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D25-890A-4A77-874B-28CF7B60D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88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725E91-BBBB-43B0-8FF2-52372FFBF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06AEB1-2B8C-40A0-92F0-F991F5435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2885E-D0A5-43D3-A1E9-09B6CD76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6B43-7FDA-4384-B8D7-8C13E3055D7C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5ECE1-18B2-4CBE-838A-0BBCD995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D8605-BB88-413A-A2C5-A3D39250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D25-890A-4A77-874B-28CF7B60D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7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EB7C2-10C7-4499-B52E-62315965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72E11-4FA1-44D7-989B-E94D707F0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EDB6A-DB5B-41A7-8E09-48922B29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6B43-7FDA-4384-B8D7-8C13E3055D7C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BC65F-B36F-461E-984C-CBFE3658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6EC84-CA2C-4F07-A777-DF7139D0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D25-890A-4A77-874B-28CF7B60D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2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A2FB8-9B4B-4826-B4EA-47D908D3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178EB7-0C23-42AA-A6A0-4F07C3B69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D83BC-0130-44A0-8AFE-18535AE7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6B43-7FDA-4384-B8D7-8C13E3055D7C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11271-0A99-46B6-BED4-6585991A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C0F31-A1A6-4C62-A145-AADC2A60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D25-890A-4A77-874B-28CF7B60D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51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18BFD-79D5-4B54-8BFB-DAD98AC6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01CF71-B72E-4479-B98B-2489BEEF1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40DC21-060A-4B7C-AB73-DD6E13770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9A9CF6-EFE1-4208-8B50-CD707271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6B43-7FDA-4384-B8D7-8C13E3055D7C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F9D14-2FAD-46FF-A33E-2BD4488A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8F51F6-8827-4932-9B21-BAD3E67F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D25-890A-4A77-874B-28CF7B60D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4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2C6C6-931E-4F28-8D15-027F1ACA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F187FE-663A-4650-98C0-52776360E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CD34D5-FACB-4714-92D3-2942CB1EF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48E004-69D0-42B5-A8CE-469CBDA10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FD0C85-0516-4504-9339-F78B29389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947DCC-9EB1-41F0-BE78-0A27BDA1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6B43-7FDA-4384-B8D7-8C13E3055D7C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41A72A-95AB-4EC1-9304-027E501A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43C008-EFBB-47DC-B52F-52E4F084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D25-890A-4A77-874B-28CF7B60D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39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E2F9E-94D9-4D2B-B884-C96B8DE3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7319C9-9766-42BD-9D72-A1B7D365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6B43-7FDA-4384-B8D7-8C13E3055D7C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AF8196-0524-4E1E-BB21-F51C1931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974C06-9D57-4000-826E-AF915F30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D25-890A-4A77-874B-28CF7B60D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87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D57DF-D917-4C21-872C-9B3203614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6B43-7FDA-4384-B8D7-8C13E3055D7C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A6019A-4207-4334-A31F-391284D8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1BE4B-745B-4D02-9FE9-24DC1302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D25-890A-4A77-874B-28CF7B60D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43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81321-34F2-47C9-A982-25DCE40C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B22E1-BF35-4B26-BE3C-4D56EBFA3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A133AC-F192-4E79-AC56-1E1F4C765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AAD284-DDF4-4C2B-BC34-C22EE20B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6B43-7FDA-4384-B8D7-8C13E3055D7C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A8AE08-AB52-43A1-8345-8F263376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A5C217-CF99-4F02-A6F4-8BC2A4B8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D25-890A-4A77-874B-28CF7B60D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45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DAC86-F432-4704-947D-930DB1CE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DA8C49-4164-4D07-9825-1133E5A9B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1EF15E-3A76-4190-A67E-6E277E932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057EAE-0D46-4257-8A65-431C5A0E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6B43-7FDA-4384-B8D7-8C13E3055D7C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E84913-3EFB-48C9-A1BF-7BBE8CD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2304BF-B5E1-4535-9414-0CB61361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7D25-890A-4A77-874B-28CF7B60D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4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F1F1B2-09C3-44B4-A39A-FAC86FE8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4ACB3-7CAC-4C6E-A1DC-3BD7863C3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5005CD-F986-481A-8740-F0EF45627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D6B43-7FDA-4384-B8D7-8C13E3055D7C}" type="datetimeFigureOut">
              <a:rPr lang="ko-KR" altLang="en-US" smtClean="0"/>
              <a:t>2017-10-16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0C8E2-2810-43CD-9A16-50729049F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30BA0-6C31-4A55-AB10-FF21E30A7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97D25-890A-4A77-874B-28CF7B60D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57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CA644-9EEF-4B97-B3AE-1FB67E06B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종합설계기획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4D33BC-9C8E-4792-A77C-8C18E2929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</a:t>
            </a:r>
            <a:r>
              <a:rPr lang="ko-KR" altLang="en-US" dirty="0"/>
              <a:t>격자 타일 전략 게임</a:t>
            </a:r>
          </a:p>
        </p:txBody>
      </p:sp>
    </p:spTree>
    <p:extLst>
      <p:ext uri="{BB962C8B-B14F-4D97-AF65-F5344CB8AC3E}">
        <p14:creationId xmlns:p14="http://schemas.microsoft.com/office/powerpoint/2010/main" val="547557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07313-B0D5-4AAD-96BE-C385378E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- </a:t>
            </a:r>
            <a:r>
              <a:rPr lang="ko-KR" altLang="en-US" dirty="0"/>
              <a:t>병사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513E94-4033-4A8E-86B9-050F6384D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병사는 검사</a:t>
            </a:r>
            <a:r>
              <a:rPr lang="en-US" altLang="ko-KR" dirty="0"/>
              <a:t>, </a:t>
            </a:r>
            <a:r>
              <a:rPr lang="ko-KR" altLang="en-US" dirty="0"/>
              <a:t>궁사</a:t>
            </a:r>
            <a:r>
              <a:rPr lang="en-US" altLang="ko-KR" dirty="0"/>
              <a:t>, </a:t>
            </a:r>
            <a:r>
              <a:rPr lang="ko-KR" altLang="en-US" dirty="0"/>
              <a:t>도적</a:t>
            </a:r>
            <a:r>
              <a:rPr lang="en-US" altLang="ko-KR" dirty="0"/>
              <a:t>, </a:t>
            </a:r>
            <a:r>
              <a:rPr lang="ko-KR" altLang="en-US" dirty="0"/>
              <a:t>마법사가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모든 병사는 레벨을 가지고 레벨을 올리면서 얻을 능력을 선택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최대 레벨을 달성 할 경우 전술 지휘관 훈련을 받아 전술 지휘관이 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전술 지휘관도 전투에 참가하며 한 전투에 </a:t>
            </a:r>
            <a:r>
              <a:rPr lang="en-US" altLang="ko-KR" dirty="0"/>
              <a:t>2</a:t>
            </a:r>
            <a:r>
              <a:rPr lang="ko-KR" altLang="en-US" dirty="0"/>
              <a:t>명이상의 전술 지휘관이 참가 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634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22280-53F8-4B2B-9207-8D24F81B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- </a:t>
            </a:r>
            <a:r>
              <a:rPr lang="ko-KR" altLang="en-US" dirty="0"/>
              <a:t>병사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669B6-1D6F-4CB2-BCB6-139A04006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519"/>
            <a:ext cx="10515600" cy="495789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검사는 방패를 착용할 수 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/>
              <a:t> 바라보는 방향에 대해서 방어하며 이동할 수 있고 해당방향으로 엄폐 중으로 판정한다</a:t>
            </a:r>
            <a:r>
              <a:rPr lang="en-US" altLang="ko-KR" sz="1800" dirty="0"/>
              <a:t>. </a:t>
            </a:r>
            <a:r>
              <a:rPr lang="ko-KR" altLang="en-US" sz="1800" dirty="0"/>
              <a:t>다만 이동거리가 낮아진다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lvl="1"/>
            <a:r>
              <a:rPr lang="ko-KR" altLang="en-US" sz="1800" dirty="0"/>
              <a:t>기본 이동을 하면 방패에 의한 엄폐 보너스를 받을 수 없다</a:t>
            </a:r>
            <a:r>
              <a:rPr lang="en-US" altLang="ko-KR" sz="1800" dirty="0"/>
              <a:t>. </a:t>
            </a:r>
            <a:r>
              <a:rPr lang="ko-KR" altLang="en-US" sz="1800" dirty="0"/>
              <a:t>대신 이동 거리에 대한 </a:t>
            </a:r>
            <a:r>
              <a:rPr lang="ko-KR" altLang="en-US" sz="1800" dirty="0" err="1"/>
              <a:t>패널티가</a:t>
            </a:r>
            <a:r>
              <a:rPr lang="ko-KR" altLang="en-US" sz="1800" dirty="0"/>
              <a:t> 없어진다</a:t>
            </a:r>
            <a:r>
              <a:rPr lang="en-US" altLang="ko-KR" sz="1800" dirty="0"/>
              <a:t>.</a:t>
            </a:r>
          </a:p>
          <a:p>
            <a:r>
              <a:rPr lang="ko-KR" altLang="en-US" sz="2000" dirty="0"/>
              <a:t>도적은 기본적으로 회피율과 행동속도가 높고 이동거리가 길다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/>
              <a:t>적에 시야 밖에 있을 경우 이동거리에 </a:t>
            </a:r>
            <a:r>
              <a:rPr lang="ko-KR" altLang="en-US" sz="1800" dirty="0" err="1"/>
              <a:t>패널티를</a:t>
            </a:r>
            <a:r>
              <a:rPr lang="ko-KR" altLang="en-US" sz="1800" dirty="0"/>
              <a:t> 가지고 은신 이동이 가능하다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은신 중에는 확률적으로 발각이 되며 추가 능력으로 발각될 경우 가장 가까운 엄폐물에 엄폐하게 할 수 있다</a:t>
            </a:r>
            <a:r>
              <a:rPr lang="en-US" altLang="ko-KR" sz="1800" dirty="0"/>
              <a:t>.</a:t>
            </a:r>
          </a:p>
          <a:p>
            <a:r>
              <a:rPr lang="ko-KR" altLang="en-US" sz="2000" dirty="0"/>
              <a:t>궁사는 활과 </a:t>
            </a:r>
            <a:r>
              <a:rPr lang="en-US" altLang="ko-KR" sz="2000" dirty="0"/>
              <a:t>(</a:t>
            </a:r>
            <a:r>
              <a:rPr lang="ko-KR" altLang="en-US" sz="2000" dirty="0"/>
              <a:t>가</a:t>
            </a:r>
            <a:r>
              <a:rPr lang="en-US" altLang="ko-KR" sz="2000" dirty="0"/>
              <a:t>)</a:t>
            </a:r>
            <a:r>
              <a:rPr lang="ko-KR" altLang="en-US" sz="2000" dirty="0" err="1"/>
              <a:t>석궁을</a:t>
            </a:r>
            <a:r>
              <a:rPr lang="ko-KR" altLang="en-US" sz="2000" dirty="0"/>
              <a:t> 착용 할 수 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/>
              <a:t>활은 </a:t>
            </a:r>
            <a:r>
              <a:rPr lang="ko-KR" altLang="en-US" sz="1800" dirty="0" err="1"/>
              <a:t>곡사</a:t>
            </a:r>
            <a:r>
              <a:rPr lang="ko-KR" altLang="en-US" sz="1800" dirty="0"/>
              <a:t> 사격으로 엄폐를 무시 할 수 있으나 명중률이 대폭 낮아진다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/>
              <a:t>(</a:t>
            </a:r>
            <a:r>
              <a:rPr lang="ko-KR" altLang="en-US" sz="1800" dirty="0"/>
              <a:t>가</a:t>
            </a:r>
            <a:r>
              <a:rPr lang="en-US" altLang="ko-KR" sz="1800" dirty="0"/>
              <a:t>) </a:t>
            </a:r>
            <a:r>
              <a:rPr lang="ko-KR" altLang="en-US" sz="1800" dirty="0" err="1"/>
              <a:t>석궁을</a:t>
            </a:r>
            <a:r>
              <a:rPr lang="ko-KR" altLang="en-US" sz="1800" dirty="0"/>
              <a:t> 사용하는 경우 일부 장애물을 파괴할 수 있으나 파괴하는 경우에는 뒤에 적이 있다 하여도 대미지는 줄 수 없다</a:t>
            </a:r>
            <a:r>
              <a:rPr lang="en-US" altLang="ko-KR" sz="1800" dirty="0"/>
              <a:t>.</a:t>
            </a:r>
          </a:p>
          <a:p>
            <a:r>
              <a:rPr lang="ko-KR" altLang="en-US" sz="2000" dirty="0"/>
              <a:t>마법사는 </a:t>
            </a:r>
            <a:r>
              <a:rPr lang="en-US" altLang="ko-KR" sz="2000" dirty="0"/>
              <a:t>MP</a:t>
            </a:r>
            <a:r>
              <a:rPr lang="ko-KR" altLang="en-US" sz="2000" dirty="0"/>
              <a:t>게이지를 가지며 </a:t>
            </a:r>
            <a:r>
              <a:rPr lang="en-US" altLang="ko-KR" sz="2000" dirty="0"/>
              <a:t>MP</a:t>
            </a:r>
            <a:r>
              <a:rPr lang="ko-KR" altLang="en-US" sz="2000" dirty="0"/>
              <a:t>를 사용하여 마법을 사용하거나 근접공격이 가능하다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800" dirty="0"/>
              <a:t>마법에 따라 다양한 효과를 낼 수 있다</a:t>
            </a:r>
            <a:r>
              <a:rPr lang="en-US" altLang="ko-KR" sz="18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06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DBF93-2F51-41B2-BD52-FCB8243F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– </a:t>
            </a:r>
            <a:r>
              <a:rPr lang="ko-KR" altLang="en-US" dirty="0"/>
              <a:t>타일 계산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A842B-AC66-40EE-B7E0-0B0D73725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이동은 인접한 위</a:t>
            </a:r>
            <a:r>
              <a:rPr lang="en-US" altLang="ko-KR" dirty="0"/>
              <a:t>,</a:t>
            </a:r>
            <a:r>
              <a:rPr lang="ko-KR" altLang="en-US" dirty="0"/>
              <a:t>아래</a:t>
            </a:r>
            <a:r>
              <a:rPr lang="en-US" altLang="ko-KR" dirty="0"/>
              <a:t>,</a:t>
            </a:r>
            <a:r>
              <a:rPr lang="ko-KR" altLang="en-US" dirty="0"/>
              <a:t>좌우를 거리 </a:t>
            </a:r>
            <a:r>
              <a:rPr lang="en-US" altLang="ko-KR" dirty="0"/>
              <a:t>1</a:t>
            </a:r>
            <a:r>
              <a:rPr lang="ko-KR" altLang="en-US" dirty="0"/>
              <a:t>로 계산한다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공격은 인접한 위</a:t>
            </a:r>
            <a:r>
              <a:rPr lang="en-US" altLang="ko-KR" dirty="0"/>
              <a:t>,</a:t>
            </a:r>
            <a:r>
              <a:rPr lang="ko-KR" altLang="en-US" dirty="0"/>
              <a:t>아래</a:t>
            </a:r>
            <a:r>
              <a:rPr lang="en-US" altLang="ko-KR" dirty="0"/>
              <a:t>,</a:t>
            </a:r>
            <a:r>
              <a:rPr lang="ko-KR" altLang="en-US" dirty="0"/>
              <a:t>좌우에 대각선 </a:t>
            </a:r>
            <a:r>
              <a:rPr lang="en-US" altLang="ko-KR" dirty="0"/>
              <a:t>4</a:t>
            </a:r>
            <a:r>
              <a:rPr lang="ko-KR" altLang="en-US" dirty="0" err="1"/>
              <a:t>방향까지를</a:t>
            </a:r>
            <a:r>
              <a:rPr lang="ko-KR" altLang="en-US" dirty="0"/>
              <a:t> 거리 </a:t>
            </a:r>
            <a:r>
              <a:rPr lang="en-US" altLang="ko-KR" dirty="0"/>
              <a:t>1</a:t>
            </a:r>
            <a:r>
              <a:rPr lang="ko-KR" altLang="en-US" dirty="0"/>
              <a:t>로 계산한다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54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BD6B1-DF13-4883-A727-F2A84C5B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버전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3BB33-0AED-4142-83C7-8257100C5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/>
              <a:t>.0.1 </a:t>
            </a:r>
            <a:r>
              <a:rPr lang="ko-KR" altLang="en-US" dirty="0"/>
              <a:t>새로운 모바일 게임 문서</a:t>
            </a:r>
          </a:p>
        </p:txBody>
      </p:sp>
    </p:spTree>
    <p:extLst>
      <p:ext uri="{BB962C8B-B14F-4D97-AF65-F5344CB8AC3E}">
        <p14:creationId xmlns:p14="http://schemas.microsoft.com/office/powerpoint/2010/main" val="11877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EA945-F222-405A-B476-F4C073D6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문서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06FB7-9D1C-4DB1-A903-8D217219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졸업 작품을 만들기 위한 문서이다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47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D7C16-8A5C-4EE7-A202-E39B96F9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37B66-CC86-4AE2-90F1-165ED6F09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게임의 목적 </a:t>
            </a:r>
            <a:r>
              <a:rPr lang="en-US" altLang="ko-KR" dirty="0"/>
              <a:t>: </a:t>
            </a:r>
            <a:r>
              <a:rPr lang="ko-KR" altLang="en-US" dirty="0"/>
              <a:t>각 스테이지의 목적 </a:t>
            </a:r>
            <a:r>
              <a:rPr lang="en-US" altLang="ko-KR" dirty="0"/>
              <a:t>– </a:t>
            </a:r>
            <a:r>
              <a:rPr lang="ko-KR" altLang="en-US" dirty="0"/>
              <a:t>적군 섬멸</a:t>
            </a:r>
            <a:r>
              <a:rPr lang="en-US" altLang="ko-KR" dirty="0"/>
              <a:t>, </a:t>
            </a:r>
            <a:r>
              <a:rPr lang="ko-KR" altLang="en-US" dirty="0"/>
              <a:t>적장 사살</a:t>
            </a:r>
            <a:r>
              <a:rPr lang="en-US" altLang="ko-KR" dirty="0"/>
              <a:t>, </a:t>
            </a:r>
            <a:r>
              <a:rPr lang="ko-KR" altLang="en-US" dirty="0"/>
              <a:t>목표 파괴</a:t>
            </a:r>
            <a:r>
              <a:rPr lang="en-US" altLang="ko-KR" dirty="0"/>
              <a:t>- </a:t>
            </a:r>
            <a:r>
              <a:rPr lang="ko-KR" altLang="en-US" dirty="0"/>
              <a:t>을 달성하는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플랫폼 </a:t>
            </a:r>
            <a:r>
              <a:rPr lang="en-US" altLang="ko-KR" dirty="0"/>
              <a:t>: </a:t>
            </a:r>
            <a:r>
              <a:rPr lang="ko-KR" altLang="en-US" dirty="0"/>
              <a:t>모바일 </a:t>
            </a:r>
            <a:r>
              <a:rPr lang="en-US" altLang="ko-KR" dirty="0"/>
              <a:t>- </a:t>
            </a:r>
            <a:r>
              <a:rPr lang="ko-KR" altLang="en-US" dirty="0"/>
              <a:t>안드로이드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/>
              <a:t>격자 타일 동적 </a:t>
            </a:r>
            <a:r>
              <a:rPr lang="ko-KR" altLang="en-US" dirty="0" err="1"/>
              <a:t>턴제</a:t>
            </a:r>
            <a:r>
              <a:rPr lang="ko-KR" altLang="en-US" dirty="0"/>
              <a:t> 전략 시뮬레이션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비슷한 게임 </a:t>
            </a:r>
            <a:r>
              <a:rPr lang="en-US" altLang="ko-KR" dirty="0"/>
              <a:t>: XCOM : Enemy Unknown, </a:t>
            </a:r>
            <a:r>
              <a:rPr lang="ko-KR" altLang="en-US" dirty="0" err="1"/>
              <a:t>어스토니시아</a:t>
            </a:r>
            <a:r>
              <a:rPr lang="ko-KR" altLang="en-US" dirty="0"/>
              <a:t> 스토리</a:t>
            </a:r>
            <a:r>
              <a:rPr lang="en-US" altLang="ko-KR" dirty="0"/>
              <a:t>, </a:t>
            </a:r>
            <a:r>
              <a:rPr lang="ko-KR" altLang="en-US" dirty="0" err="1"/>
              <a:t>악튜러스</a:t>
            </a:r>
            <a:r>
              <a:rPr lang="en-US" altLang="ko-KR" dirty="0"/>
              <a:t>, </a:t>
            </a:r>
            <a:r>
              <a:rPr lang="ko-KR" altLang="en-US" dirty="0" err="1"/>
              <a:t>팔콤사</a:t>
            </a:r>
            <a:r>
              <a:rPr lang="ko-KR" altLang="en-US" dirty="0"/>
              <a:t> 궤적시리즈</a:t>
            </a:r>
            <a:r>
              <a:rPr lang="en-US" altLang="ko-KR" dirty="0"/>
              <a:t>, </a:t>
            </a:r>
            <a:r>
              <a:rPr lang="ko-KR" altLang="en-US" dirty="0" err="1"/>
              <a:t>랑그릿사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70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AF8BA-A6A4-4C20-A420-99A5A16E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- </a:t>
            </a:r>
            <a:r>
              <a:rPr lang="ko-KR" altLang="en-US" dirty="0"/>
              <a:t>세계관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21773E-9E62-4867-8E17-2E773FC5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마왕이 쳐들어왔다</a:t>
            </a:r>
            <a:r>
              <a:rPr lang="en-US" altLang="ko-KR" dirty="0"/>
              <a:t>. </a:t>
            </a:r>
            <a:r>
              <a:rPr lang="ko-KR" altLang="en-US" dirty="0"/>
              <a:t>기동 특수 부대의 전략사령관이 되어 마왕의 공격을 막아내고 마왕을 처치하기위해 역으로 공격하라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753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041C0-743A-48FD-B249-38E1589A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7322F2-3D76-410C-A895-DDFF61D04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40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F6E07-7AFE-4369-B5BD-90D306EE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5F48D-0408-489C-8569-757FA40C5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게임은 본진에서 이루어지는 군대 </a:t>
            </a:r>
            <a:r>
              <a:rPr lang="ko-KR" altLang="en-US" dirty="0" err="1"/>
              <a:t>매니저먼트와</a:t>
            </a:r>
            <a:r>
              <a:rPr lang="ko-KR" altLang="en-US" dirty="0"/>
              <a:t> 필드에서 이루어지는 전투로 나누어 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989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DD3EF-D2A1-4F3E-B15F-D4360309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- </a:t>
            </a:r>
            <a:r>
              <a:rPr lang="ko-KR" altLang="en-US" dirty="0"/>
              <a:t>본진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534F5-568E-4BA4-9C93-1F61FD293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/>
              <a:t>본진에서는 기술 업그레이드와 병사 훈련</a:t>
            </a:r>
            <a:r>
              <a:rPr lang="en-US" altLang="ko-KR" sz="2200" dirty="0"/>
              <a:t>, </a:t>
            </a:r>
            <a:r>
              <a:rPr lang="ko-KR" altLang="en-US" sz="2200" dirty="0"/>
              <a:t>정비등이 가능하다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기술 업그레이드와 병사 훈련은 각 고유한 시간을 요구한다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훈련중인 병사는 훈련중에 출격하게 될 경우 원래 받은 경험치를 진행한 훈련시간만큼의 비율의 절반만 받는다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본진에서 대기를 하면 시간이 지나가고 </a:t>
            </a:r>
            <a:r>
              <a:rPr lang="en-US" altLang="ko-KR" sz="2200" dirty="0"/>
              <a:t>1</a:t>
            </a:r>
            <a:r>
              <a:rPr lang="ko-KR" altLang="en-US" sz="2200" dirty="0"/>
              <a:t>시간에 한번 랜덤하게 정찰</a:t>
            </a:r>
            <a:r>
              <a:rPr lang="en-US" altLang="ko-KR" sz="2200" dirty="0"/>
              <a:t>(</a:t>
            </a:r>
            <a:r>
              <a:rPr lang="ko-KR" altLang="en-US" sz="2200" dirty="0"/>
              <a:t>랜덤 인카운트</a:t>
            </a:r>
            <a:r>
              <a:rPr lang="en-US" altLang="ko-KR" sz="2200" dirty="0"/>
              <a:t>)</a:t>
            </a:r>
            <a:r>
              <a:rPr lang="ko-KR" altLang="en-US" sz="2200" dirty="0"/>
              <a:t>에 성공하고 이에 이동하는데 걸리는 시간에 표시되며 공격을 할지</a:t>
            </a:r>
            <a:r>
              <a:rPr lang="en-US" altLang="ko-KR" sz="2200" dirty="0"/>
              <a:t>, </a:t>
            </a:r>
            <a:r>
              <a:rPr lang="ko-KR" altLang="en-US" sz="2200" dirty="0"/>
              <a:t>포기할지 선택 할 수 있다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본진에서 공격하러 병력이 이동하는 동안에도 시간이 흐르며 도착한 시간에 따라 주간 </a:t>
            </a:r>
            <a:r>
              <a:rPr lang="en-US" altLang="ko-KR" sz="2200" dirty="0"/>
              <a:t>– </a:t>
            </a:r>
            <a:r>
              <a:rPr lang="ko-KR" altLang="en-US" sz="2200" dirty="0"/>
              <a:t>야간전투가 일어난다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전술 지휘관이 </a:t>
            </a:r>
            <a:r>
              <a:rPr lang="en-US" altLang="ko-KR" sz="2200" dirty="0"/>
              <a:t>2</a:t>
            </a:r>
            <a:r>
              <a:rPr lang="ko-KR" altLang="en-US" sz="2200" dirty="0"/>
              <a:t>명 이상이 된 경우부터 병력이 이동중에도 랜덤 인카운트가 진행된다</a:t>
            </a:r>
            <a:r>
              <a:rPr lang="en-US" altLang="ko-KR" sz="2200" dirty="0"/>
              <a:t>. </a:t>
            </a:r>
            <a:r>
              <a:rPr lang="ko-KR" altLang="en-US" sz="2200" dirty="0"/>
              <a:t>동시 출격 최대 가능 수는 목표 기기 성능에 맞춰서 조정</a:t>
            </a:r>
            <a:r>
              <a:rPr lang="en-US" altLang="ko-KR" sz="22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89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D38A6-DCEC-461F-B385-FF6FDDED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– </a:t>
            </a:r>
            <a:r>
              <a:rPr lang="ko-KR" altLang="en-US" dirty="0"/>
              <a:t>전투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DC7F5-3A75-4230-A01A-C8E403ECD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43818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왼쪽과 같은 격자 타일 위에서 캐릭터를 이동하고 공격하는 방식으로 이루어 진다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장애물에 엄폐가 가능하며 해당 방향에서 좌우로 </a:t>
            </a:r>
            <a:r>
              <a:rPr lang="en-US" altLang="ko-KR" sz="1600" dirty="0"/>
              <a:t>45</a:t>
            </a:r>
            <a:r>
              <a:rPr lang="ko-KR" altLang="en-US" sz="1600" dirty="0"/>
              <a:t>도 안에 오는 공격을 막아준다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가</a:t>
            </a:r>
            <a:r>
              <a:rPr lang="en-US" altLang="ko-KR" sz="1600" dirty="0"/>
              <a:t>)</a:t>
            </a:r>
            <a:r>
              <a:rPr lang="ko-KR" altLang="en-US" sz="1600" dirty="0"/>
              <a:t>공격에 따라 장애물이 파괴 될 수 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400" dirty="0"/>
              <a:t>기기 성능을 고려해서 없어질 수 있음</a:t>
            </a:r>
            <a:r>
              <a:rPr lang="en-US" altLang="ko-KR" sz="1400" dirty="0"/>
              <a:t>(</a:t>
            </a:r>
            <a:r>
              <a:rPr lang="ko-KR" altLang="en-US" sz="1400" dirty="0"/>
              <a:t>파괴되는 경우 큰 오브젝트를 쪼개어 만들어야 함 </a:t>
            </a:r>
            <a:r>
              <a:rPr lang="en-US" altLang="ko-KR" sz="1400" dirty="0"/>
              <a:t>– </a:t>
            </a:r>
            <a:r>
              <a:rPr lang="ko-KR" altLang="en-US" sz="1400" dirty="0"/>
              <a:t>렌더링 해야 할 객체 수 증가</a:t>
            </a:r>
            <a:r>
              <a:rPr lang="en-US" altLang="ko-KR" sz="1400" dirty="0"/>
              <a:t>)</a:t>
            </a:r>
          </a:p>
          <a:p>
            <a:r>
              <a:rPr lang="ko-KR" altLang="en-US" sz="1600" dirty="0"/>
              <a:t>장애물에 따라 이동 경로가 제약된다</a:t>
            </a:r>
            <a:r>
              <a:rPr lang="en-US" altLang="ko-KR" sz="1600" dirty="0"/>
              <a:t>. – </a:t>
            </a:r>
            <a:r>
              <a:rPr lang="ko-KR" altLang="en-US" sz="1600" dirty="0"/>
              <a:t>이동불가</a:t>
            </a:r>
            <a:r>
              <a:rPr lang="en-US" altLang="ko-KR" sz="1600" dirty="0"/>
              <a:t>, (</a:t>
            </a:r>
            <a:r>
              <a:rPr lang="ko-KR" altLang="en-US" sz="1600" dirty="0"/>
              <a:t>가</a:t>
            </a:r>
            <a:r>
              <a:rPr lang="en-US" altLang="ko-KR" sz="1600" dirty="0"/>
              <a:t>)</a:t>
            </a:r>
            <a:r>
              <a:rPr lang="ko-KR" altLang="en-US" sz="1600" dirty="0"/>
              <a:t>이동 코스트 증가</a:t>
            </a:r>
            <a:endParaRPr lang="en-US" altLang="ko-KR" sz="1600" dirty="0"/>
          </a:p>
          <a:p>
            <a:r>
              <a:rPr lang="ko-KR" altLang="en-US" sz="1600" dirty="0"/>
              <a:t>장애물 높이에 따라 공격이 불가능 할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개발 기술력을 고려해서 동적으로 </a:t>
            </a:r>
            <a:r>
              <a:rPr lang="ko-KR" altLang="en-US" sz="1600" dirty="0" err="1"/>
              <a:t>맵을</a:t>
            </a:r>
            <a:r>
              <a:rPr lang="ko-KR" altLang="en-US" sz="1600" dirty="0"/>
              <a:t> 생성하거나 미리 만든 </a:t>
            </a:r>
            <a:r>
              <a:rPr lang="ko-KR" altLang="en-US" sz="1600" dirty="0" err="1"/>
              <a:t>맵을</a:t>
            </a:r>
            <a:r>
              <a:rPr lang="ko-KR" altLang="en-US" sz="1600" dirty="0"/>
              <a:t> 사용한다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개인 단위로 턴이 돌아가며 각 행동에 대한 행동비용을 계산해서 턴 순서가 동적으로 정해진다</a:t>
            </a:r>
            <a:r>
              <a:rPr lang="en-US" altLang="ko-KR" sz="1600" dirty="0"/>
              <a:t>.</a:t>
            </a: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6FA331-E8F0-44C5-84DC-B3B89A02CBB6}"/>
              </a:ext>
            </a:extLst>
          </p:cNvPr>
          <p:cNvSpPr/>
          <p:nvPr/>
        </p:nvSpPr>
        <p:spPr>
          <a:xfrm>
            <a:off x="6333688" y="1845578"/>
            <a:ext cx="5083729" cy="4331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002921D-A38C-4408-BE0D-5B0159F198A4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8875553" y="1845578"/>
            <a:ext cx="0" cy="4331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85334A-5F81-4788-8BCD-74BA99E4F935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6333688" y="4011271"/>
            <a:ext cx="50837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215AD0-A282-4BC3-BC90-FD16FC4ACB7E}"/>
              </a:ext>
            </a:extLst>
          </p:cNvPr>
          <p:cNvSpPr/>
          <p:nvPr/>
        </p:nvSpPr>
        <p:spPr>
          <a:xfrm>
            <a:off x="6333688" y="1845578"/>
            <a:ext cx="2541865" cy="2165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9CF687F-EEE9-4DD3-969C-367F1A9F6C66}"/>
              </a:ext>
            </a:extLst>
          </p:cNvPr>
          <p:cNvCxnSpPr>
            <a:cxnSpLocks/>
            <a:stCxn id="13" idx="0"/>
            <a:endCxn id="13" idx="2"/>
          </p:cNvCxnSpPr>
          <p:nvPr/>
        </p:nvCxnSpPr>
        <p:spPr>
          <a:xfrm>
            <a:off x="7604621" y="1845578"/>
            <a:ext cx="0" cy="2165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6ED4CA9-362E-4C55-A976-8EAC341E33E2}"/>
              </a:ext>
            </a:extLst>
          </p:cNvPr>
          <p:cNvCxnSpPr>
            <a:stCxn id="13" idx="1"/>
            <a:endCxn id="13" idx="3"/>
          </p:cNvCxnSpPr>
          <p:nvPr/>
        </p:nvCxnSpPr>
        <p:spPr>
          <a:xfrm>
            <a:off x="6333688" y="2928425"/>
            <a:ext cx="2541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2EB2E3-77C6-4455-80B3-BD8A36BCA77F}"/>
              </a:ext>
            </a:extLst>
          </p:cNvPr>
          <p:cNvSpPr/>
          <p:nvPr/>
        </p:nvSpPr>
        <p:spPr>
          <a:xfrm>
            <a:off x="8875552" y="1845578"/>
            <a:ext cx="2541865" cy="2165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477FAC-FAF3-48CA-B2C2-9E8BC38366C0}"/>
              </a:ext>
            </a:extLst>
          </p:cNvPr>
          <p:cNvCxnSpPr>
            <a:cxnSpLocks/>
            <a:stCxn id="16" idx="0"/>
            <a:endCxn id="16" idx="2"/>
          </p:cNvCxnSpPr>
          <p:nvPr/>
        </p:nvCxnSpPr>
        <p:spPr>
          <a:xfrm>
            <a:off x="10146485" y="1845578"/>
            <a:ext cx="0" cy="2165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AADF59-8FD2-46EC-870A-EE1AE56CB294}"/>
              </a:ext>
            </a:extLst>
          </p:cNvPr>
          <p:cNvCxnSpPr>
            <a:stCxn id="16" idx="1"/>
            <a:endCxn id="16" idx="3"/>
          </p:cNvCxnSpPr>
          <p:nvPr/>
        </p:nvCxnSpPr>
        <p:spPr>
          <a:xfrm>
            <a:off x="8875552" y="2928425"/>
            <a:ext cx="2541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CBC653-8B60-4CD7-8A32-29FCC8B6BD4C}"/>
              </a:ext>
            </a:extLst>
          </p:cNvPr>
          <p:cNvSpPr/>
          <p:nvPr/>
        </p:nvSpPr>
        <p:spPr>
          <a:xfrm>
            <a:off x="8875551" y="4011269"/>
            <a:ext cx="2541865" cy="2165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3872D24-C778-41A9-90FE-BB9072475C07}"/>
              </a:ext>
            </a:extLst>
          </p:cNvPr>
          <p:cNvCxnSpPr>
            <a:cxnSpLocks/>
            <a:stCxn id="19" idx="0"/>
            <a:endCxn id="19" idx="2"/>
          </p:cNvCxnSpPr>
          <p:nvPr/>
        </p:nvCxnSpPr>
        <p:spPr>
          <a:xfrm>
            <a:off x="10146484" y="4011269"/>
            <a:ext cx="0" cy="2165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2DBB359-E3AC-4787-B10C-F4AA5C865B0F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8875551" y="5094116"/>
            <a:ext cx="2541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4928D82-638C-491B-9CC4-FC26D4AFDF0C}"/>
              </a:ext>
            </a:extLst>
          </p:cNvPr>
          <p:cNvSpPr/>
          <p:nvPr/>
        </p:nvSpPr>
        <p:spPr>
          <a:xfrm>
            <a:off x="6333685" y="4011269"/>
            <a:ext cx="2541865" cy="2165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D9AF3F9-DA08-4390-9623-AB125827D024}"/>
              </a:ext>
            </a:extLst>
          </p:cNvPr>
          <p:cNvCxnSpPr>
            <a:cxnSpLocks/>
            <a:stCxn id="22" idx="0"/>
            <a:endCxn id="22" idx="2"/>
          </p:cNvCxnSpPr>
          <p:nvPr/>
        </p:nvCxnSpPr>
        <p:spPr>
          <a:xfrm>
            <a:off x="7604618" y="4011269"/>
            <a:ext cx="0" cy="2165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BC4E7D6-933C-4828-A66D-996C24260787}"/>
              </a:ext>
            </a:extLst>
          </p:cNvPr>
          <p:cNvCxnSpPr>
            <a:stCxn id="22" idx="1"/>
            <a:endCxn id="22" idx="3"/>
          </p:cNvCxnSpPr>
          <p:nvPr/>
        </p:nvCxnSpPr>
        <p:spPr>
          <a:xfrm>
            <a:off x="6333685" y="5094116"/>
            <a:ext cx="2541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006CBF-4F6D-4D16-A193-2B7D960EE1A3}"/>
              </a:ext>
            </a:extLst>
          </p:cNvPr>
          <p:cNvGrpSpPr/>
          <p:nvPr/>
        </p:nvGrpSpPr>
        <p:grpSpPr>
          <a:xfrm>
            <a:off x="6333685" y="1845579"/>
            <a:ext cx="2541865" cy="2165690"/>
            <a:chOff x="6333685" y="1845578"/>
            <a:chExt cx="5083732" cy="433138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EF4B4EE-35B7-4D2C-A2AF-E61799D4806C}"/>
                </a:ext>
              </a:extLst>
            </p:cNvPr>
            <p:cNvSpPr/>
            <p:nvPr/>
          </p:nvSpPr>
          <p:spPr>
            <a:xfrm>
              <a:off x="6333688" y="1845578"/>
              <a:ext cx="5083729" cy="4331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95CACF9-180E-4588-8D65-C57D059DD3A4}"/>
                </a:ext>
              </a:extLst>
            </p:cNvPr>
            <p:cNvCxnSpPr>
              <a:cxnSpLocks/>
              <a:stCxn id="28" idx="0"/>
              <a:endCxn id="28" idx="2"/>
            </p:cNvCxnSpPr>
            <p:nvPr/>
          </p:nvCxnSpPr>
          <p:spPr>
            <a:xfrm>
              <a:off x="8875553" y="1845578"/>
              <a:ext cx="0" cy="43313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F8E9804-1307-4951-8BE8-8694A5FE48A8}"/>
                </a:ext>
              </a:extLst>
            </p:cNvPr>
            <p:cNvCxnSpPr>
              <a:stCxn id="28" idx="1"/>
              <a:endCxn id="28" idx="3"/>
            </p:cNvCxnSpPr>
            <p:nvPr/>
          </p:nvCxnSpPr>
          <p:spPr>
            <a:xfrm>
              <a:off x="6333688" y="4011271"/>
              <a:ext cx="50837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00F24C5-177C-4CAB-A04E-028774429D19}"/>
                </a:ext>
              </a:extLst>
            </p:cNvPr>
            <p:cNvSpPr/>
            <p:nvPr/>
          </p:nvSpPr>
          <p:spPr>
            <a:xfrm>
              <a:off x="6333688" y="1845578"/>
              <a:ext cx="2541865" cy="2165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1D54F1E-805B-4958-BD3A-326FFBB44B60}"/>
                </a:ext>
              </a:extLst>
            </p:cNvPr>
            <p:cNvCxnSpPr>
              <a:cxnSpLocks/>
              <a:stCxn id="31" idx="0"/>
              <a:endCxn id="31" idx="2"/>
            </p:cNvCxnSpPr>
            <p:nvPr/>
          </p:nvCxnSpPr>
          <p:spPr>
            <a:xfrm>
              <a:off x="7604621" y="1845578"/>
              <a:ext cx="0" cy="216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D2149AF-FDF8-4AF6-B48F-B0356CDBB6C7}"/>
                </a:ext>
              </a:extLst>
            </p:cNvPr>
            <p:cNvCxnSpPr>
              <a:stCxn id="31" idx="1"/>
              <a:endCxn id="31" idx="3"/>
            </p:cNvCxnSpPr>
            <p:nvPr/>
          </p:nvCxnSpPr>
          <p:spPr>
            <a:xfrm>
              <a:off x="6333688" y="2928425"/>
              <a:ext cx="2541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6FE8FBA-88E9-4038-817B-19202F665304}"/>
                </a:ext>
              </a:extLst>
            </p:cNvPr>
            <p:cNvSpPr/>
            <p:nvPr/>
          </p:nvSpPr>
          <p:spPr>
            <a:xfrm>
              <a:off x="8875552" y="1845578"/>
              <a:ext cx="2541865" cy="2165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451E561-7C9F-4BA5-A18C-D0EA9412C942}"/>
                </a:ext>
              </a:extLst>
            </p:cNvPr>
            <p:cNvCxnSpPr>
              <a:cxnSpLocks/>
              <a:stCxn id="34" idx="0"/>
              <a:endCxn id="34" idx="2"/>
            </p:cNvCxnSpPr>
            <p:nvPr/>
          </p:nvCxnSpPr>
          <p:spPr>
            <a:xfrm>
              <a:off x="10146485" y="1845578"/>
              <a:ext cx="0" cy="216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ECE0D34-3CCE-4236-9AF8-4A344C897870}"/>
                </a:ext>
              </a:extLst>
            </p:cNvPr>
            <p:cNvCxnSpPr>
              <a:stCxn id="34" idx="1"/>
              <a:endCxn id="34" idx="3"/>
            </p:cNvCxnSpPr>
            <p:nvPr/>
          </p:nvCxnSpPr>
          <p:spPr>
            <a:xfrm>
              <a:off x="8875552" y="2928425"/>
              <a:ext cx="2541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726C821-DC2A-4487-AFDB-D1A892D99FC0}"/>
                </a:ext>
              </a:extLst>
            </p:cNvPr>
            <p:cNvSpPr/>
            <p:nvPr/>
          </p:nvSpPr>
          <p:spPr>
            <a:xfrm>
              <a:off x="8875551" y="4011269"/>
              <a:ext cx="2541865" cy="2165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7E2E517-2BF5-4E2F-BD3F-60328918D729}"/>
                </a:ext>
              </a:extLst>
            </p:cNvPr>
            <p:cNvCxnSpPr>
              <a:cxnSpLocks/>
              <a:stCxn id="37" idx="0"/>
              <a:endCxn id="37" idx="2"/>
            </p:cNvCxnSpPr>
            <p:nvPr/>
          </p:nvCxnSpPr>
          <p:spPr>
            <a:xfrm>
              <a:off x="10146484" y="4011269"/>
              <a:ext cx="0" cy="216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5447DF4-A9F4-451F-B3B1-278BA3B7300C}"/>
                </a:ext>
              </a:extLst>
            </p:cNvPr>
            <p:cNvCxnSpPr>
              <a:stCxn id="37" idx="1"/>
              <a:endCxn id="37" idx="3"/>
            </p:cNvCxnSpPr>
            <p:nvPr/>
          </p:nvCxnSpPr>
          <p:spPr>
            <a:xfrm>
              <a:off x="8875551" y="5094116"/>
              <a:ext cx="2541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EE6023B-CBEC-4BDA-96DD-F602FC20028F}"/>
                </a:ext>
              </a:extLst>
            </p:cNvPr>
            <p:cNvSpPr/>
            <p:nvPr/>
          </p:nvSpPr>
          <p:spPr>
            <a:xfrm>
              <a:off x="6333685" y="4011269"/>
              <a:ext cx="2541865" cy="2165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3A4A41F-E42A-4D10-BFC7-65F0ED310C9E}"/>
                </a:ext>
              </a:extLst>
            </p:cNvPr>
            <p:cNvCxnSpPr>
              <a:cxnSpLocks/>
              <a:stCxn id="40" idx="0"/>
              <a:endCxn id="40" idx="2"/>
            </p:cNvCxnSpPr>
            <p:nvPr/>
          </p:nvCxnSpPr>
          <p:spPr>
            <a:xfrm>
              <a:off x="7604618" y="4011269"/>
              <a:ext cx="0" cy="216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A8B600D-D30B-4F8F-8174-F71F4C3258F0}"/>
                </a:ext>
              </a:extLst>
            </p:cNvPr>
            <p:cNvCxnSpPr>
              <a:stCxn id="40" idx="1"/>
              <a:endCxn id="40" idx="3"/>
            </p:cNvCxnSpPr>
            <p:nvPr/>
          </p:nvCxnSpPr>
          <p:spPr>
            <a:xfrm>
              <a:off x="6333685" y="5094116"/>
              <a:ext cx="2541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070E661-D6CF-4197-98C4-5571698778C6}"/>
              </a:ext>
            </a:extLst>
          </p:cNvPr>
          <p:cNvGrpSpPr/>
          <p:nvPr/>
        </p:nvGrpSpPr>
        <p:grpSpPr>
          <a:xfrm>
            <a:off x="8875551" y="1845577"/>
            <a:ext cx="2541865" cy="2165690"/>
            <a:chOff x="6333685" y="1845578"/>
            <a:chExt cx="5083732" cy="433138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D72394A-767A-40D7-B2E2-7E0C1C7B0A65}"/>
                </a:ext>
              </a:extLst>
            </p:cNvPr>
            <p:cNvSpPr/>
            <p:nvPr/>
          </p:nvSpPr>
          <p:spPr>
            <a:xfrm>
              <a:off x="6333688" y="1845578"/>
              <a:ext cx="5083729" cy="4331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027392B6-5E87-4395-8590-601D61B2845B}"/>
                </a:ext>
              </a:extLst>
            </p:cNvPr>
            <p:cNvCxnSpPr>
              <a:cxnSpLocks/>
              <a:stCxn id="45" idx="0"/>
              <a:endCxn id="45" idx="2"/>
            </p:cNvCxnSpPr>
            <p:nvPr/>
          </p:nvCxnSpPr>
          <p:spPr>
            <a:xfrm>
              <a:off x="8875553" y="1845578"/>
              <a:ext cx="0" cy="43313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B508C53-1F83-4D38-BF3F-E6FA62671E88}"/>
                </a:ext>
              </a:extLst>
            </p:cNvPr>
            <p:cNvCxnSpPr>
              <a:stCxn id="45" idx="1"/>
              <a:endCxn id="45" idx="3"/>
            </p:cNvCxnSpPr>
            <p:nvPr/>
          </p:nvCxnSpPr>
          <p:spPr>
            <a:xfrm>
              <a:off x="6333688" y="4011271"/>
              <a:ext cx="50837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4F27A8A-4DD9-4C4F-9DE7-13F5C36CEE42}"/>
                </a:ext>
              </a:extLst>
            </p:cNvPr>
            <p:cNvSpPr/>
            <p:nvPr/>
          </p:nvSpPr>
          <p:spPr>
            <a:xfrm>
              <a:off x="6333688" y="1845578"/>
              <a:ext cx="2541865" cy="2165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FCD19AE-0235-4331-8E34-861DC52A5D6D}"/>
                </a:ext>
              </a:extLst>
            </p:cNvPr>
            <p:cNvCxnSpPr>
              <a:cxnSpLocks/>
              <a:stCxn id="48" idx="0"/>
              <a:endCxn id="48" idx="2"/>
            </p:cNvCxnSpPr>
            <p:nvPr/>
          </p:nvCxnSpPr>
          <p:spPr>
            <a:xfrm>
              <a:off x="7604621" y="1845578"/>
              <a:ext cx="0" cy="216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26B630D-776A-42BF-9685-F44A7208A466}"/>
                </a:ext>
              </a:extLst>
            </p:cNvPr>
            <p:cNvCxnSpPr>
              <a:stCxn id="48" idx="1"/>
              <a:endCxn id="48" idx="3"/>
            </p:cNvCxnSpPr>
            <p:nvPr/>
          </p:nvCxnSpPr>
          <p:spPr>
            <a:xfrm>
              <a:off x="6333688" y="2928425"/>
              <a:ext cx="2541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2C3B2CE-6EDF-4B65-BB1E-F10849931523}"/>
                </a:ext>
              </a:extLst>
            </p:cNvPr>
            <p:cNvSpPr/>
            <p:nvPr/>
          </p:nvSpPr>
          <p:spPr>
            <a:xfrm>
              <a:off x="8875552" y="1845578"/>
              <a:ext cx="2541865" cy="2165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24E93D6B-A49B-4B11-BF29-FA9FE6CC7C70}"/>
                </a:ext>
              </a:extLst>
            </p:cNvPr>
            <p:cNvCxnSpPr>
              <a:cxnSpLocks/>
              <a:stCxn id="51" idx="0"/>
              <a:endCxn id="51" idx="2"/>
            </p:cNvCxnSpPr>
            <p:nvPr/>
          </p:nvCxnSpPr>
          <p:spPr>
            <a:xfrm>
              <a:off x="10146485" y="1845578"/>
              <a:ext cx="0" cy="216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E61839A-B8E6-4DAA-9E9E-BB953A7450AF}"/>
                </a:ext>
              </a:extLst>
            </p:cNvPr>
            <p:cNvCxnSpPr>
              <a:stCxn id="51" idx="1"/>
              <a:endCxn id="51" idx="3"/>
            </p:cNvCxnSpPr>
            <p:nvPr/>
          </p:nvCxnSpPr>
          <p:spPr>
            <a:xfrm>
              <a:off x="8875552" y="2928425"/>
              <a:ext cx="2541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4A72364-8654-4F5C-AF76-9509E6ECA1E4}"/>
                </a:ext>
              </a:extLst>
            </p:cNvPr>
            <p:cNvSpPr/>
            <p:nvPr/>
          </p:nvSpPr>
          <p:spPr>
            <a:xfrm>
              <a:off x="8875551" y="4011269"/>
              <a:ext cx="2541865" cy="2165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3F1CE2E-44F6-4EE6-BDB9-70FECB8AA204}"/>
                </a:ext>
              </a:extLst>
            </p:cNvPr>
            <p:cNvCxnSpPr>
              <a:cxnSpLocks/>
              <a:stCxn id="54" idx="0"/>
              <a:endCxn id="54" idx="2"/>
            </p:cNvCxnSpPr>
            <p:nvPr/>
          </p:nvCxnSpPr>
          <p:spPr>
            <a:xfrm>
              <a:off x="10146484" y="4011269"/>
              <a:ext cx="0" cy="216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FEAC735-75AA-422B-9502-54F7D831200B}"/>
                </a:ext>
              </a:extLst>
            </p:cNvPr>
            <p:cNvCxnSpPr>
              <a:stCxn id="54" idx="1"/>
              <a:endCxn id="54" idx="3"/>
            </p:cNvCxnSpPr>
            <p:nvPr/>
          </p:nvCxnSpPr>
          <p:spPr>
            <a:xfrm>
              <a:off x="8875551" y="5094116"/>
              <a:ext cx="2541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1F33B84-E9EA-436C-A36B-411D46889139}"/>
                </a:ext>
              </a:extLst>
            </p:cNvPr>
            <p:cNvSpPr/>
            <p:nvPr/>
          </p:nvSpPr>
          <p:spPr>
            <a:xfrm>
              <a:off x="6333685" y="4011269"/>
              <a:ext cx="2541865" cy="2165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E670680-6D3D-4101-9511-48BDFD4FA425}"/>
                </a:ext>
              </a:extLst>
            </p:cNvPr>
            <p:cNvCxnSpPr>
              <a:cxnSpLocks/>
              <a:stCxn id="57" idx="0"/>
              <a:endCxn id="57" idx="2"/>
            </p:cNvCxnSpPr>
            <p:nvPr/>
          </p:nvCxnSpPr>
          <p:spPr>
            <a:xfrm>
              <a:off x="7604618" y="4011269"/>
              <a:ext cx="0" cy="216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E1BB63DF-DEDE-4C5A-91C8-C5AB9EF6C377}"/>
                </a:ext>
              </a:extLst>
            </p:cNvPr>
            <p:cNvCxnSpPr>
              <a:stCxn id="57" idx="1"/>
              <a:endCxn id="57" idx="3"/>
            </p:cNvCxnSpPr>
            <p:nvPr/>
          </p:nvCxnSpPr>
          <p:spPr>
            <a:xfrm>
              <a:off x="6333685" y="5094116"/>
              <a:ext cx="2541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4DA0D0E-6AE4-4250-8642-69A37D7CB3C4}"/>
              </a:ext>
            </a:extLst>
          </p:cNvPr>
          <p:cNvGrpSpPr/>
          <p:nvPr/>
        </p:nvGrpSpPr>
        <p:grpSpPr>
          <a:xfrm>
            <a:off x="6333683" y="4011272"/>
            <a:ext cx="2541865" cy="2165690"/>
            <a:chOff x="6333685" y="1845578"/>
            <a:chExt cx="5083732" cy="433138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29A3AD3-DD5C-48B6-9250-B0A76464BD14}"/>
                </a:ext>
              </a:extLst>
            </p:cNvPr>
            <p:cNvSpPr/>
            <p:nvPr/>
          </p:nvSpPr>
          <p:spPr>
            <a:xfrm>
              <a:off x="6333688" y="1845578"/>
              <a:ext cx="5083729" cy="4331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8F9CA1A-6C92-41E2-B98D-5199E247613C}"/>
                </a:ext>
              </a:extLst>
            </p:cNvPr>
            <p:cNvCxnSpPr>
              <a:cxnSpLocks/>
              <a:stCxn id="61" idx="0"/>
              <a:endCxn id="61" idx="2"/>
            </p:cNvCxnSpPr>
            <p:nvPr/>
          </p:nvCxnSpPr>
          <p:spPr>
            <a:xfrm>
              <a:off x="8875553" y="1845578"/>
              <a:ext cx="0" cy="43313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D93912F3-0AAB-4306-8E25-9334F4C59A97}"/>
                </a:ext>
              </a:extLst>
            </p:cNvPr>
            <p:cNvCxnSpPr>
              <a:stCxn id="61" idx="1"/>
              <a:endCxn id="61" idx="3"/>
            </p:cNvCxnSpPr>
            <p:nvPr/>
          </p:nvCxnSpPr>
          <p:spPr>
            <a:xfrm>
              <a:off x="6333688" y="4011271"/>
              <a:ext cx="50837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7400C91-4C77-44A9-BCAF-27893457A18F}"/>
                </a:ext>
              </a:extLst>
            </p:cNvPr>
            <p:cNvSpPr/>
            <p:nvPr/>
          </p:nvSpPr>
          <p:spPr>
            <a:xfrm>
              <a:off x="6333688" y="1845578"/>
              <a:ext cx="2541865" cy="2165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DD448A40-925D-4A99-989E-9C7F18683E6A}"/>
                </a:ext>
              </a:extLst>
            </p:cNvPr>
            <p:cNvCxnSpPr>
              <a:cxnSpLocks/>
              <a:stCxn id="64" idx="0"/>
              <a:endCxn id="64" idx="2"/>
            </p:cNvCxnSpPr>
            <p:nvPr/>
          </p:nvCxnSpPr>
          <p:spPr>
            <a:xfrm>
              <a:off x="7604621" y="1845578"/>
              <a:ext cx="0" cy="216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241AB55A-EF03-4F36-81DC-99F90A862BEB}"/>
                </a:ext>
              </a:extLst>
            </p:cNvPr>
            <p:cNvCxnSpPr>
              <a:stCxn id="64" idx="1"/>
              <a:endCxn id="64" idx="3"/>
            </p:cNvCxnSpPr>
            <p:nvPr/>
          </p:nvCxnSpPr>
          <p:spPr>
            <a:xfrm>
              <a:off x="6333688" y="2928425"/>
              <a:ext cx="2541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96CD87-145B-43E4-8D48-5BFCA9AA4A8D}"/>
                </a:ext>
              </a:extLst>
            </p:cNvPr>
            <p:cNvSpPr/>
            <p:nvPr/>
          </p:nvSpPr>
          <p:spPr>
            <a:xfrm>
              <a:off x="8875552" y="1845578"/>
              <a:ext cx="2541865" cy="2165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4D55DD46-289D-4539-9D3C-91A5522399C3}"/>
                </a:ext>
              </a:extLst>
            </p:cNvPr>
            <p:cNvCxnSpPr>
              <a:cxnSpLocks/>
              <a:stCxn id="67" idx="0"/>
              <a:endCxn id="67" idx="2"/>
            </p:cNvCxnSpPr>
            <p:nvPr/>
          </p:nvCxnSpPr>
          <p:spPr>
            <a:xfrm>
              <a:off x="10146485" y="1845578"/>
              <a:ext cx="0" cy="216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6E21B2D2-D565-464E-BA52-C6B4091FA2C9}"/>
                </a:ext>
              </a:extLst>
            </p:cNvPr>
            <p:cNvCxnSpPr>
              <a:stCxn id="67" idx="1"/>
              <a:endCxn id="67" idx="3"/>
            </p:cNvCxnSpPr>
            <p:nvPr/>
          </p:nvCxnSpPr>
          <p:spPr>
            <a:xfrm>
              <a:off x="8875552" y="2928425"/>
              <a:ext cx="2541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EF4CB15-86C1-45EA-B63B-A39FEF901077}"/>
                </a:ext>
              </a:extLst>
            </p:cNvPr>
            <p:cNvSpPr/>
            <p:nvPr/>
          </p:nvSpPr>
          <p:spPr>
            <a:xfrm>
              <a:off x="8875551" y="4011269"/>
              <a:ext cx="2541865" cy="2165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6EA8F37B-CC3A-4CBD-912B-A8651B5C8E76}"/>
                </a:ext>
              </a:extLst>
            </p:cNvPr>
            <p:cNvCxnSpPr>
              <a:cxnSpLocks/>
              <a:stCxn id="70" idx="0"/>
              <a:endCxn id="70" idx="2"/>
            </p:cNvCxnSpPr>
            <p:nvPr/>
          </p:nvCxnSpPr>
          <p:spPr>
            <a:xfrm>
              <a:off x="10146484" y="4011269"/>
              <a:ext cx="0" cy="216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E213BE07-22EE-4C73-BC5A-3355D398B7EE}"/>
                </a:ext>
              </a:extLst>
            </p:cNvPr>
            <p:cNvCxnSpPr>
              <a:stCxn id="70" idx="1"/>
              <a:endCxn id="70" idx="3"/>
            </p:cNvCxnSpPr>
            <p:nvPr/>
          </p:nvCxnSpPr>
          <p:spPr>
            <a:xfrm>
              <a:off x="8875551" y="5094116"/>
              <a:ext cx="2541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B8E34A3-5A0D-496F-B5EF-A91537BFE0B1}"/>
                </a:ext>
              </a:extLst>
            </p:cNvPr>
            <p:cNvSpPr/>
            <p:nvPr/>
          </p:nvSpPr>
          <p:spPr>
            <a:xfrm>
              <a:off x="6333685" y="4011269"/>
              <a:ext cx="2541865" cy="2165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61883717-B7CE-49B6-B72A-C564D0CDF8F0}"/>
                </a:ext>
              </a:extLst>
            </p:cNvPr>
            <p:cNvCxnSpPr>
              <a:cxnSpLocks/>
              <a:stCxn id="73" idx="0"/>
              <a:endCxn id="73" idx="2"/>
            </p:cNvCxnSpPr>
            <p:nvPr/>
          </p:nvCxnSpPr>
          <p:spPr>
            <a:xfrm>
              <a:off x="7604618" y="4011269"/>
              <a:ext cx="0" cy="216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5FC7763D-68AA-4E02-96BB-0FAB0BE9BF06}"/>
                </a:ext>
              </a:extLst>
            </p:cNvPr>
            <p:cNvCxnSpPr>
              <a:stCxn id="73" idx="1"/>
              <a:endCxn id="73" idx="3"/>
            </p:cNvCxnSpPr>
            <p:nvPr/>
          </p:nvCxnSpPr>
          <p:spPr>
            <a:xfrm>
              <a:off x="6333685" y="5094116"/>
              <a:ext cx="2541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9C17210-91BB-4393-BEFF-690011E4D5E0}"/>
              </a:ext>
            </a:extLst>
          </p:cNvPr>
          <p:cNvGrpSpPr/>
          <p:nvPr/>
        </p:nvGrpSpPr>
        <p:grpSpPr>
          <a:xfrm>
            <a:off x="8875542" y="4011270"/>
            <a:ext cx="2541865" cy="2165690"/>
            <a:chOff x="6333685" y="1845578"/>
            <a:chExt cx="5083732" cy="433138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CD775B0-2B5E-4235-B587-7757D070DE11}"/>
                </a:ext>
              </a:extLst>
            </p:cNvPr>
            <p:cNvSpPr/>
            <p:nvPr/>
          </p:nvSpPr>
          <p:spPr>
            <a:xfrm>
              <a:off x="6333688" y="1845578"/>
              <a:ext cx="5083729" cy="43313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E124B24B-5C14-4CD9-BF50-CE905E6DCB64}"/>
                </a:ext>
              </a:extLst>
            </p:cNvPr>
            <p:cNvCxnSpPr>
              <a:cxnSpLocks/>
              <a:stCxn id="77" idx="0"/>
              <a:endCxn id="77" idx="2"/>
            </p:cNvCxnSpPr>
            <p:nvPr/>
          </p:nvCxnSpPr>
          <p:spPr>
            <a:xfrm>
              <a:off x="8875553" y="1845578"/>
              <a:ext cx="0" cy="43313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B3DB6F49-802A-4F37-AE62-EE22E10478E7}"/>
                </a:ext>
              </a:extLst>
            </p:cNvPr>
            <p:cNvCxnSpPr>
              <a:stCxn id="77" idx="1"/>
              <a:endCxn id="77" idx="3"/>
            </p:cNvCxnSpPr>
            <p:nvPr/>
          </p:nvCxnSpPr>
          <p:spPr>
            <a:xfrm>
              <a:off x="6333688" y="4011271"/>
              <a:ext cx="508372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80A77E5-D47B-462C-A4A3-D6BD1ECBF2FB}"/>
                </a:ext>
              </a:extLst>
            </p:cNvPr>
            <p:cNvSpPr/>
            <p:nvPr/>
          </p:nvSpPr>
          <p:spPr>
            <a:xfrm>
              <a:off x="6333688" y="1845578"/>
              <a:ext cx="2541865" cy="2165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D422E53-47B6-4748-9FE5-4F1B3F67AAED}"/>
                </a:ext>
              </a:extLst>
            </p:cNvPr>
            <p:cNvCxnSpPr>
              <a:cxnSpLocks/>
              <a:stCxn id="80" idx="0"/>
              <a:endCxn id="80" idx="2"/>
            </p:cNvCxnSpPr>
            <p:nvPr/>
          </p:nvCxnSpPr>
          <p:spPr>
            <a:xfrm>
              <a:off x="7604621" y="1845578"/>
              <a:ext cx="0" cy="216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992CDA6-DBC5-4F27-A6B5-E8188ADAD1A0}"/>
                </a:ext>
              </a:extLst>
            </p:cNvPr>
            <p:cNvCxnSpPr>
              <a:stCxn id="80" idx="1"/>
              <a:endCxn id="80" idx="3"/>
            </p:cNvCxnSpPr>
            <p:nvPr/>
          </p:nvCxnSpPr>
          <p:spPr>
            <a:xfrm>
              <a:off x="6333688" y="2928425"/>
              <a:ext cx="2541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F04B35A-2F40-4D33-B03B-BBC10CE6A94B}"/>
                </a:ext>
              </a:extLst>
            </p:cNvPr>
            <p:cNvSpPr/>
            <p:nvPr/>
          </p:nvSpPr>
          <p:spPr>
            <a:xfrm>
              <a:off x="8875552" y="1845578"/>
              <a:ext cx="2541865" cy="2165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65B36F4-4372-4CB5-BB4A-88A5A82D21E7}"/>
                </a:ext>
              </a:extLst>
            </p:cNvPr>
            <p:cNvCxnSpPr>
              <a:cxnSpLocks/>
              <a:stCxn id="83" idx="0"/>
              <a:endCxn id="83" idx="2"/>
            </p:cNvCxnSpPr>
            <p:nvPr/>
          </p:nvCxnSpPr>
          <p:spPr>
            <a:xfrm>
              <a:off x="10146485" y="1845578"/>
              <a:ext cx="0" cy="216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403CEA89-F6F1-4C23-855D-E4CF6CADD368}"/>
                </a:ext>
              </a:extLst>
            </p:cNvPr>
            <p:cNvCxnSpPr>
              <a:stCxn id="83" idx="1"/>
              <a:endCxn id="83" idx="3"/>
            </p:cNvCxnSpPr>
            <p:nvPr/>
          </p:nvCxnSpPr>
          <p:spPr>
            <a:xfrm>
              <a:off x="8875552" y="2928425"/>
              <a:ext cx="2541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97740C0-09F0-4D44-BFBD-CC7047239316}"/>
                </a:ext>
              </a:extLst>
            </p:cNvPr>
            <p:cNvSpPr/>
            <p:nvPr/>
          </p:nvSpPr>
          <p:spPr>
            <a:xfrm>
              <a:off x="8875551" y="4011269"/>
              <a:ext cx="2541865" cy="2165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38F07F7-B6C2-458B-B5DD-832A43111EC2}"/>
                </a:ext>
              </a:extLst>
            </p:cNvPr>
            <p:cNvCxnSpPr>
              <a:cxnSpLocks/>
              <a:stCxn id="86" idx="0"/>
              <a:endCxn id="86" idx="2"/>
            </p:cNvCxnSpPr>
            <p:nvPr/>
          </p:nvCxnSpPr>
          <p:spPr>
            <a:xfrm>
              <a:off x="10146484" y="4011269"/>
              <a:ext cx="0" cy="216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A8F89C65-2E7F-4169-95C1-3ACD255FA7B9}"/>
                </a:ext>
              </a:extLst>
            </p:cNvPr>
            <p:cNvCxnSpPr>
              <a:stCxn id="86" idx="1"/>
              <a:endCxn id="86" idx="3"/>
            </p:cNvCxnSpPr>
            <p:nvPr/>
          </p:nvCxnSpPr>
          <p:spPr>
            <a:xfrm>
              <a:off x="8875551" y="5094116"/>
              <a:ext cx="2541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EAFF133-89F6-481C-B190-196F170A3B64}"/>
                </a:ext>
              </a:extLst>
            </p:cNvPr>
            <p:cNvSpPr/>
            <p:nvPr/>
          </p:nvSpPr>
          <p:spPr>
            <a:xfrm>
              <a:off x="6333685" y="4011269"/>
              <a:ext cx="2541865" cy="2165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89746261-BE2E-4C8A-AC9C-A5810FF822F7}"/>
                </a:ext>
              </a:extLst>
            </p:cNvPr>
            <p:cNvCxnSpPr>
              <a:cxnSpLocks/>
              <a:stCxn id="89" idx="0"/>
              <a:endCxn id="89" idx="2"/>
            </p:cNvCxnSpPr>
            <p:nvPr/>
          </p:nvCxnSpPr>
          <p:spPr>
            <a:xfrm>
              <a:off x="7604618" y="4011269"/>
              <a:ext cx="0" cy="21656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FF540A2A-D3D9-4E5C-91F3-E83F5D20AD3B}"/>
                </a:ext>
              </a:extLst>
            </p:cNvPr>
            <p:cNvCxnSpPr>
              <a:stCxn id="89" idx="1"/>
              <a:endCxn id="89" idx="3"/>
            </p:cNvCxnSpPr>
            <p:nvPr/>
          </p:nvCxnSpPr>
          <p:spPr>
            <a:xfrm>
              <a:off x="6333685" y="5094116"/>
              <a:ext cx="2541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386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562</Words>
  <Application>Microsoft Office PowerPoint</Application>
  <PresentationFormat>와이드스크린</PresentationFormat>
  <Paragraphs>54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종합설계기획</vt:lpstr>
      <vt:lpstr>버전 관리</vt:lpstr>
      <vt:lpstr>문서 목적</vt:lpstr>
      <vt:lpstr>게임 컨셉</vt:lpstr>
      <vt:lpstr>게임 설명 - 세계관</vt:lpstr>
      <vt:lpstr>PowerPoint 프레젠테이션</vt:lpstr>
      <vt:lpstr>게임 설명</vt:lpstr>
      <vt:lpstr>게임 설명 - 본진</vt:lpstr>
      <vt:lpstr>게임 설명 – 전투 시스템</vt:lpstr>
      <vt:lpstr>게임 설명 - 병사</vt:lpstr>
      <vt:lpstr>게임 설명 - 병사</vt:lpstr>
      <vt:lpstr>게임 설명 – 타일 계산 방식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종합설계기획</dc:title>
  <dc:creator>태규 강</dc:creator>
  <cp:lastModifiedBy>태규 강</cp:lastModifiedBy>
  <cp:revision>11</cp:revision>
  <dcterms:created xsi:type="dcterms:W3CDTF">2017-10-16T06:38:02Z</dcterms:created>
  <dcterms:modified xsi:type="dcterms:W3CDTF">2017-10-16T08:17:10Z</dcterms:modified>
</cp:coreProperties>
</file>