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2" r:id="rId1"/>
    <p:sldMasterId id="2147483660" r:id="rId2"/>
  </p:sldMasterIdLst>
  <p:notesMasterIdLst>
    <p:notesMasterId r:id="rId14"/>
  </p:notesMasterIdLst>
  <p:handoutMasterIdLst>
    <p:handoutMasterId r:id="rId15"/>
  </p:handoutMasterIdLst>
  <p:sldIdLst>
    <p:sldId id="796" r:id="rId3"/>
    <p:sldId id="463" r:id="rId4"/>
    <p:sldId id="554" r:id="rId5"/>
    <p:sldId id="705" r:id="rId6"/>
    <p:sldId id="641" r:id="rId7"/>
    <p:sldId id="790" r:id="rId8"/>
    <p:sldId id="788" r:id="rId9"/>
    <p:sldId id="785" r:id="rId10"/>
    <p:sldId id="693" r:id="rId11"/>
    <p:sldId id="708" r:id="rId12"/>
    <p:sldId id="760"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57" userDrawn="1">
          <p15:clr>
            <a:srgbClr val="A4A3A4"/>
          </p15:clr>
        </p15:guide>
        <p15:guide id="2" pos="432"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Victoria Yan Pillitteri" initials="VYP" lastIdx="10" clrIdx="0"/>
  <p:cmAuthor id="1" name="Matt Scholl" initials="" lastIdx="0" clrIdx="1"/>
  <p:cmAuthor id="2" name="Kauffman, Leah R" initials="KLR" lastIdx="8" clrIdx="2"/>
  <p:cmAuthor id="3" name="Chris Johnson" initials="CSJ" lastIdx="16" clrIdx="3"/>
  <p:cmAuthor id="4" name="Adam Sedgewick" initials="AS" lastIdx="15" clrIdx="4"/>
  <p:cmAuthor id="5" name="Matthew Heyman" initials="" lastIdx="2" clrIdx="5"/>
  <p:cmAuthor id="6" name="Matt Barrett" initials="MPB [4]" lastIdx="1" clrIdx="6"/>
  <p:cmAuthor id="7" name="Matt Barrett" initials="MPB [17]" lastIdx="1" clrIdx="7"/>
  <p:cmAuthor id="8" name="Matthew Heyman" initials="MH" lastIdx="62" clrIdx="8"/>
  <p:cmAuthor id="9" name="Matt Barrett" initials="MPB [11]" lastIdx="1" clrIdx="9"/>
  <p:cmAuthor id="10" name="Matt Barrett" initials="MPB" lastIdx="1" clrIdx="10"/>
  <p:cmAuthor id="11" name="Matt Barrett" initials="MPB [12]" lastIdx="1" clrIdx="11"/>
  <p:cmAuthor id="12" name="Dylan Thomas" initials="DT" lastIdx="1" clrIdx="12">
    <p:extLst>
      <p:ext uri="{19B8F6BF-5375-455C-9EA6-DF929625EA0E}">
        <p15:presenceInfo xmlns:p15="http://schemas.microsoft.com/office/powerpoint/2012/main" userId="91f081f2aa3e2ed9" providerId="Windows Live"/>
      </p:ext>
    </p:extLst>
  </p:cmAuthor>
  <p:cmAuthor id="13" name="Kelly Hood" initials="KH" lastIdx="2" clrIdx="13">
    <p:extLst>
      <p:ext uri="{19B8F6BF-5375-455C-9EA6-DF929625EA0E}">
        <p15:presenceInfo xmlns:p15="http://schemas.microsoft.com/office/powerpoint/2012/main" userId="Kelly Hood"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92D59"/>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004" autoAdjust="0"/>
    <p:restoredTop sz="81212" autoAdjust="0"/>
  </p:normalViewPr>
  <p:slideViewPr>
    <p:cSldViewPr snapToGrid="0" snapToObjects="1">
      <p:cViewPr varScale="1">
        <p:scale>
          <a:sx n="84" d="100"/>
          <a:sy n="84" d="100"/>
        </p:scale>
        <p:origin x="102" y="210"/>
      </p:cViewPr>
      <p:guideLst>
        <p:guide orient="horz" pos="1057"/>
        <p:guide pos="43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32" d="100"/>
        <a:sy n="132"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0F97131-95EC-2C45-A1EF-E6AE8B200413}" type="datetimeFigureOut">
              <a:rPr lang="en-US" smtClean="0"/>
              <a:t>8/6/2018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C36C3A9-487D-0645-A833-18A666042C96}" type="slidenum">
              <a:rPr lang="en-US" smtClean="0"/>
              <a:t>‹#›</a:t>
            </a:fld>
            <a:endParaRPr lang="en-US"/>
          </a:p>
        </p:txBody>
      </p:sp>
    </p:spTree>
    <p:extLst>
      <p:ext uri="{BB962C8B-B14F-4D97-AF65-F5344CB8AC3E}">
        <p14:creationId xmlns:p14="http://schemas.microsoft.com/office/powerpoint/2010/main" val="53609028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1B508F6-6A1D-4D4F-8BED-9F0A5BA2A9C5}" type="datetimeFigureOut">
              <a:rPr lang="en-US" smtClean="0"/>
              <a:pPr/>
              <a:t>8/6/2018</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7C02A33-D6ED-8345-92B5-FE0B6F3F946F}" type="slidenum">
              <a:rPr lang="en-US" smtClean="0"/>
              <a:pPr/>
              <a:t>‹#›</a:t>
            </a:fld>
            <a:endParaRPr lang="en-US" dirty="0"/>
          </a:p>
        </p:txBody>
      </p:sp>
    </p:spTree>
    <p:extLst>
      <p:ext uri="{BB962C8B-B14F-4D97-AF65-F5344CB8AC3E}">
        <p14:creationId xmlns:p14="http://schemas.microsoft.com/office/powerpoint/2010/main" val="11288868"/>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7C02A33-D6ED-8345-92B5-FE0B6F3F946F}" type="slidenum">
              <a:rPr lang="en-US" smtClean="0"/>
              <a:pPr/>
              <a:t>2</a:t>
            </a:fld>
            <a:endParaRPr lang="en-US" dirty="0"/>
          </a:p>
        </p:txBody>
      </p:sp>
    </p:spTree>
    <p:extLst>
      <p:ext uri="{BB962C8B-B14F-4D97-AF65-F5344CB8AC3E}">
        <p14:creationId xmlns:p14="http://schemas.microsoft.com/office/powerpoint/2010/main" val="21878992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indent="-171450" defTabSz="897301">
              <a:lnSpc>
                <a:spcPct val="115000"/>
              </a:lnSpc>
              <a:spcAft>
                <a:spcPts val="992"/>
              </a:spcAft>
              <a:buFont typeface="Arial"/>
              <a:buChar char="•"/>
              <a:tabLst>
                <a:tab pos="453585" algn="l"/>
              </a:tabLst>
              <a:defRPr/>
            </a:pPr>
            <a:endParaRPr lang="en-US" baseline="0" dirty="0"/>
          </a:p>
          <a:p>
            <a:pPr marL="171450" indent="-171450" defTabSz="897301">
              <a:lnSpc>
                <a:spcPct val="115000"/>
              </a:lnSpc>
              <a:spcAft>
                <a:spcPts val="992"/>
              </a:spcAft>
              <a:buFont typeface="Arial"/>
              <a:buChar char="•"/>
              <a:tabLst>
                <a:tab pos="453585" algn="l"/>
              </a:tabLst>
              <a:defRPr/>
            </a:pPr>
            <a:endParaRPr lang="en-US" baseline="0" dirty="0"/>
          </a:p>
          <a:p>
            <a:pPr marL="0" indent="0" defTabSz="897301">
              <a:lnSpc>
                <a:spcPct val="115000"/>
              </a:lnSpc>
              <a:spcAft>
                <a:spcPts val="992"/>
              </a:spcAft>
              <a:buFont typeface="+mj-lt"/>
              <a:buNone/>
              <a:tabLst>
                <a:tab pos="453585" algn="l"/>
              </a:tabLst>
              <a:defRPr/>
            </a:pPr>
            <a:endParaRPr lang="en-US" dirty="0"/>
          </a:p>
          <a:p>
            <a:pPr marL="0" indent="0" defTabSz="897301">
              <a:lnSpc>
                <a:spcPct val="115000"/>
              </a:lnSpc>
              <a:spcAft>
                <a:spcPts val="992"/>
              </a:spcAft>
              <a:buFont typeface="+mj-lt"/>
              <a:buNone/>
              <a:tabLst>
                <a:tab pos="453585" algn="l"/>
              </a:tabLst>
              <a:defRPr/>
            </a:pPr>
            <a:endParaRPr lang="en-US" dirty="0"/>
          </a:p>
        </p:txBody>
      </p:sp>
      <p:sp>
        <p:nvSpPr>
          <p:cNvPr id="4" name="Slide Number Placeholder 3"/>
          <p:cNvSpPr>
            <a:spLocks noGrp="1"/>
          </p:cNvSpPr>
          <p:nvPr>
            <p:ph type="sldNum" sz="quarter" idx="10"/>
          </p:nvPr>
        </p:nvSpPr>
        <p:spPr/>
        <p:txBody>
          <a:bodyPr/>
          <a:lstStyle/>
          <a:p>
            <a:fld id="{67C02A33-D6ED-8345-92B5-FE0B6F3F946F}" type="slidenum">
              <a:rPr lang="en-US" smtClean="0"/>
              <a:pPr/>
              <a:t>11</a:t>
            </a:fld>
            <a:endParaRPr lang="en-US" dirty="0"/>
          </a:p>
        </p:txBody>
      </p:sp>
    </p:spTree>
    <p:extLst>
      <p:ext uri="{BB962C8B-B14F-4D97-AF65-F5344CB8AC3E}">
        <p14:creationId xmlns:p14="http://schemas.microsoft.com/office/powerpoint/2010/main" val="5064440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Three main components of the Framework:</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200" dirty="0">
              <a:solidFill>
                <a:srgbClr val="595959"/>
              </a:solidFill>
              <a:latin typeface="Arial"/>
              <a:cs typeface="Arial"/>
            </a:endParaRPr>
          </a:p>
          <a:p>
            <a:pPr marL="6350" lvl="1" indent="0">
              <a:buNone/>
            </a:pPr>
            <a:r>
              <a:rPr lang="en-US" b="1" dirty="0">
                <a:solidFill>
                  <a:srgbClr val="31859C"/>
                </a:solidFill>
              </a:rPr>
              <a:t>Framework Implementation Tiers</a:t>
            </a:r>
          </a:p>
          <a:p>
            <a:pPr marL="171450" lvl="0" indent="-171450">
              <a:buFont typeface="Arial" panose="020B0604020202020204" pitchFamily="34" charset="0"/>
              <a:buChar char="•"/>
            </a:pPr>
            <a:r>
              <a:rPr lang="en-US" dirty="0">
                <a:solidFill>
                  <a:schemeClr val="tx1">
                    <a:lumMod val="65000"/>
                    <a:lumOff val="35000"/>
                  </a:schemeClr>
                </a:solidFill>
              </a:rPr>
              <a:t>Describes how cybersecurity risk is managed by an organization</a:t>
            </a:r>
          </a:p>
          <a:p>
            <a:pPr marL="171450" lvl="0" indent="-171450">
              <a:buFont typeface="Arial" panose="020B0604020202020204" pitchFamily="34" charset="0"/>
              <a:buChar char="•"/>
            </a:pPr>
            <a:r>
              <a:rPr lang="en-US" dirty="0">
                <a:solidFill>
                  <a:schemeClr val="tx1">
                    <a:lumMod val="65000"/>
                    <a:lumOff val="35000"/>
                  </a:schemeClr>
                </a:solidFill>
              </a:rPr>
              <a:t>Describes degree to which an organization’s cybersecurity risk management practices exhibit the key characteristics (e.g., risk and threat aware, repeatable, and adaptive)</a:t>
            </a:r>
          </a:p>
          <a:p>
            <a:pPr marL="171450"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solidFill>
                  <a:schemeClr val="tx1">
                    <a:lumMod val="65000"/>
                    <a:lumOff val="35000"/>
                  </a:schemeClr>
                </a:solidFill>
              </a:rPr>
              <a:t>Tier options: </a:t>
            </a:r>
            <a:r>
              <a:rPr lang="en-US" sz="2000" dirty="0"/>
              <a:t>Partial (Tier 1), Risk-Informed (Tier 2), Risk-Informed and Repeatable (Tier 3), Adaptive (Tier 4)</a:t>
            </a:r>
          </a:p>
          <a:p>
            <a:pPr marL="171450"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solidFill>
                  <a:schemeClr val="tx1">
                    <a:lumMod val="65000"/>
                    <a:lumOff val="35000"/>
                  </a:schemeClr>
                </a:solidFill>
              </a:rPr>
              <a:t>Each organization </a:t>
            </a:r>
            <a:r>
              <a:rPr lang="en-US" dirty="0">
                <a:solidFill>
                  <a:schemeClr val="tx1">
                    <a:lumMod val="65000"/>
                    <a:lumOff val="35000"/>
                  </a:schemeClr>
                </a:solidFill>
              </a:rPr>
              <a:t>will decide which tier matches its risk management needs and capabilities. </a:t>
            </a:r>
            <a:r>
              <a:rPr lang="en-US" b="0" u="none" dirty="0">
                <a:solidFill>
                  <a:schemeClr val="tx1">
                    <a:lumMod val="65000"/>
                    <a:lumOff val="35000"/>
                  </a:schemeClr>
                </a:solidFill>
              </a:rPr>
              <a:t>It is not a race</a:t>
            </a:r>
            <a:r>
              <a:rPr lang="en-US" b="0" u="none" baseline="0" dirty="0">
                <a:solidFill>
                  <a:schemeClr val="tx1">
                    <a:lumMod val="65000"/>
                    <a:lumOff val="35000"/>
                  </a:schemeClr>
                </a:solidFill>
              </a:rPr>
              <a:t> to the top.</a:t>
            </a:r>
            <a:endParaRPr lang="en-US" b="0" u="none" dirty="0">
              <a:solidFill>
                <a:schemeClr val="tx1">
                  <a:lumMod val="65000"/>
                  <a:lumOff val="35000"/>
                </a:schemeClr>
              </a:solidFill>
            </a:endParaRPr>
          </a:p>
          <a:p>
            <a:endParaRPr lang="en-US" dirty="0"/>
          </a:p>
          <a:p>
            <a:r>
              <a:rPr lang="en-US" b="1" dirty="0"/>
              <a:t>Framework Core:</a:t>
            </a:r>
          </a:p>
          <a:p>
            <a:pPr marL="285750" lvl="2" indent="-285750" algn="l">
              <a:lnSpc>
                <a:spcPct val="100000"/>
              </a:lnSpc>
              <a:buFont typeface="Arial" panose="020B0604020202020204" pitchFamily="34" charset="0"/>
              <a:buChar char="•"/>
            </a:pPr>
            <a:r>
              <a:rPr lang="en-US" sz="1500" dirty="0">
                <a:solidFill>
                  <a:srgbClr val="595959"/>
                </a:solidFill>
                <a:latin typeface="Arial"/>
                <a:cs typeface="Arial"/>
              </a:rPr>
              <a:t>Cybersecurity activities and informative references, organized around particular outcomes. Enables communication of cyber risk across an organization. </a:t>
            </a:r>
            <a:endParaRPr lang="en-US" b="1" dirty="0"/>
          </a:p>
          <a:p>
            <a:pPr marL="342900" indent="-342900">
              <a:buFont typeface="Arial" panose="020B0604020202020204" pitchFamily="34" charset="0"/>
              <a:buChar char="•"/>
            </a:pPr>
            <a:r>
              <a:rPr lang="en-US" sz="2000" dirty="0">
                <a:solidFill>
                  <a:schemeClr val="tx1">
                    <a:lumMod val="65000"/>
                    <a:lumOff val="35000"/>
                  </a:schemeClr>
                </a:solidFill>
              </a:rPr>
              <a:t>Consists</a:t>
            </a:r>
            <a:r>
              <a:rPr lang="en-US" sz="2000" baseline="0" dirty="0">
                <a:solidFill>
                  <a:schemeClr val="tx1">
                    <a:lumMod val="65000"/>
                    <a:lumOff val="35000"/>
                  </a:schemeClr>
                </a:solidFill>
              </a:rPr>
              <a:t> of </a:t>
            </a:r>
            <a:r>
              <a:rPr lang="en-US" sz="2000" dirty="0">
                <a:solidFill>
                  <a:schemeClr val="tx1">
                    <a:lumMod val="65000"/>
                    <a:lumOff val="35000"/>
                  </a:schemeClr>
                </a:solidFill>
              </a:rPr>
              <a:t>Functions, Categories, Subcategories, and Informative References</a:t>
            </a:r>
          </a:p>
          <a:p>
            <a:pPr marL="342900" indent="-342900">
              <a:buFont typeface="Arial" panose="020B0604020202020204" pitchFamily="34" charset="0"/>
              <a:buChar char="•"/>
            </a:pPr>
            <a:r>
              <a:rPr lang="en-US" sz="2000" dirty="0">
                <a:solidFill>
                  <a:schemeClr val="tx1">
                    <a:lumMod val="65000"/>
                    <a:lumOff val="35000"/>
                  </a:schemeClr>
                </a:solidFill>
              </a:rPr>
              <a:t>Functions: Identify, Protect, Prevent, Respond, Recover</a:t>
            </a:r>
            <a:endParaRPr lang="en-US" sz="1500" dirty="0">
              <a:solidFill>
                <a:srgbClr val="595959"/>
              </a:solidFill>
              <a:latin typeface="Arial"/>
              <a:cs typeface="Arial"/>
            </a:endParaRPr>
          </a:p>
          <a:p>
            <a:endParaRPr lang="en-US" dirty="0"/>
          </a:p>
          <a:p>
            <a:r>
              <a:rPr lang="en-US" b="1" dirty="0"/>
              <a:t>Framework Profile:</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500" dirty="0">
                <a:solidFill>
                  <a:srgbClr val="595959"/>
                </a:solidFill>
                <a:latin typeface="Arial"/>
                <a:cs typeface="Arial"/>
              </a:rPr>
              <a:t>Aligns industry standards and best practices to the Framework Core in a particular implementation scenario. </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500" dirty="0">
                <a:solidFill>
                  <a:srgbClr val="595959"/>
                </a:solidFill>
                <a:latin typeface="Arial"/>
                <a:cs typeface="Arial"/>
              </a:rPr>
              <a:t>Supports prioritization and measurement while factoring in business needs. </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dirty="0">
                <a:solidFill>
                  <a:schemeClr val="tx1">
                    <a:lumMod val="65000"/>
                    <a:lumOff val="35000"/>
                  </a:schemeClr>
                </a:solidFill>
              </a:rPr>
              <a:t>Helps organizations progress from current level of cybersecurity sophistication to a target improved state.</a:t>
            </a:r>
          </a:p>
        </p:txBody>
      </p:sp>
      <p:sp>
        <p:nvSpPr>
          <p:cNvPr id="4" name="Slide Number Placeholder 3"/>
          <p:cNvSpPr>
            <a:spLocks noGrp="1"/>
          </p:cNvSpPr>
          <p:nvPr>
            <p:ph type="sldNum" sz="quarter" idx="10"/>
          </p:nvPr>
        </p:nvSpPr>
        <p:spPr/>
        <p:txBody>
          <a:bodyPr/>
          <a:lstStyle/>
          <a:p>
            <a:fld id="{67C02A33-D6ED-8345-92B5-FE0B6F3F946F}" type="slidenum">
              <a:rPr lang="en-US" smtClean="0"/>
              <a:pPr/>
              <a:t>3</a:t>
            </a:fld>
            <a:endParaRPr lang="en-US" dirty="0"/>
          </a:p>
        </p:txBody>
      </p:sp>
    </p:spTree>
    <p:extLst>
      <p:ext uri="{BB962C8B-B14F-4D97-AF65-F5344CB8AC3E}">
        <p14:creationId xmlns:p14="http://schemas.microsoft.com/office/powerpoint/2010/main" val="26764737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Tiers provide context on how an organization views cybersecurity risk and the processes in place to manage that risk as defined below:</a:t>
            </a:r>
          </a:p>
          <a:p>
            <a:pPr marL="171450" indent="-171450" rtl="0" eaLnBrk="1" fontAlgn="ctr" latinLnBrk="0" hangingPunct="1">
              <a:buFont typeface="Arial" panose="020B0604020202020204" pitchFamily="34" charset="0"/>
              <a:buChar char="•"/>
            </a:pPr>
            <a:r>
              <a:rPr lang="en-US" sz="1200" b="0" i="0" u="none" strike="noStrike" kern="1200" dirty="0">
                <a:solidFill>
                  <a:schemeClr val="tx1"/>
                </a:solidFill>
                <a:effectLst/>
                <a:latin typeface="+mn-lt"/>
                <a:ea typeface="+mn-ea"/>
                <a:cs typeface="+mn-cs"/>
              </a:rPr>
              <a:t>Risk Management Process: The functionality and repeatability of cybersecurity</a:t>
            </a:r>
            <a:r>
              <a:rPr lang="en-US" sz="1200" b="0" i="0" u="none" strike="noStrike" kern="1200" baseline="0" dirty="0">
                <a:solidFill>
                  <a:schemeClr val="tx1"/>
                </a:solidFill>
                <a:effectLst/>
                <a:latin typeface="+mn-lt"/>
                <a:ea typeface="+mn-ea"/>
                <a:cs typeface="+mn-cs"/>
              </a:rPr>
              <a:t> risk management</a:t>
            </a:r>
            <a:endParaRPr lang="en-US" sz="1200" b="0" i="0" u="none" strike="noStrike" kern="1200" dirty="0">
              <a:solidFill>
                <a:schemeClr val="tx1"/>
              </a:solidFill>
              <a:effectLst/>
              <a:latin typeface="+mn-lt"/>
              <a:ea typeface="+mn-ea"/>
              <a:cs typeface="+mn-cs"/>
            </a:endParaRPr>
          </a:p>
          <a:p>
            <a:pPr marL="171450" indent="-171450" rtl="0" eaLnBrk="1" fontAlgn="ctr" latinLnBrk="0" hangingPunct="1">
              <a:buFont typeface="Arial" panose="020B0604020202020204" pitchFamily="34" charset="0"/>
              <a:buChar char="•"/>
            </a:pPr>
            <a:r>
              <a:rPr lang="en-US" sz="1200" b="0" i="0" u="none" strike="noStrike" kern="1200" dirty="0">
                <a:solidFill>
                  <a:schemeClr val="tx1"/>
                </a:solidFill>
                <a:effectLst/>
                <a:latin typeface="+mn-lt"/>
                <a:ea typeface="+mn-ea"/>
                <a:cs typeface="+mn-cs"/>
              </a:rPr>
              <a:t>Integrated Risk Management Program: The</a:t>
            </a:r>
            <a:r>
              <a:rPr lang="en-US" sz="1200" b="0" i="0" u="none" strike="noStrike" kern="1200" baseline="0" dirty="0">
                <a:solidFill>
                  <a:schemeClr val="tx1"/>
                </a:solidFill>
                <a:effectLst/>
                <a:latin typeface="+mn-lt"/>
                <a:ea typeface="+mn-ea"/>
                <a:cs typeface="+mn-cs"/>
              </a:rPr>
              <a:t> extent to which cybersecurity is considered in broader risk management decisions</a:t>
            </a:r>
            <a:endParaRPr lang="en-US" sz="1200" b="0" i="0" u="none" strike="noStrike" kern="1200" dirty="0">
              <a:solidFill>
                <a:schemeClr val="tx1"/>
              </a:solidFill>
              <a:effectLst/>
              <a:latin typeface="+mn-lt"/>
              <a:ea typeface="+mn-ea"/>
              <a:cs typeface="+mn-cs"/>
            </a:endParaRPr>
          </a:p>
          <a:p>
            <a:pPr marL="171450" indent="-171450" rtl="0" eaLnBrk="1" fontAlgn="ctr" latinLnBrk="0" hangingPunct="1">
              <a:buFont typeface="Arial" panose="020B0604020202020204" pitchFamily="34" charset="0"/>
              <a:buChar char="•"/>
            </a:pPr>
            <a:r>
              <a:rPr lang="en-US" sz="1200" b="0" i="0" u="none" strike="noStrike" kern="1200" dirty="0">
                <a:solidFill>
                  <a:schemeClr val="tx1"/>
                </a:solidFill>
                <a:effectLst/>
                <a:latin typeface="+mn-lt"/>
                <a:ea typeface="+mn-ea"/>
                <a:cs typeface="+mn-cs"/>
              </a:rPr>
              <a:t>External Participation: The degree</a:t>
            </a:r>
            <a:r>
              <a:rPr lang="en-US" sz="1200" b="0" i="0" u="none" strike="noStrike" kern="1200" baseline="0" dirty="0">
                <a:solidFill>
                  <a:schemeClr val="tx1"/>
                </a:solidFill>
                <a:effectLst/>
                <a:latin typeface="+mn-lt"/>
                <a:ea typeface="+mn-ea"/>
                <a:cs typeface="+mn-cs"/>
              </a:rPr>
              <a:t> to which the organization benefits my sharing or receiving information from outside parties</a:t>
            </a:r>
            <a:endParaRPr lang="en-US" sz="1200" b="0" i="0" u="none" strike="noStrike" kern="1200" dirty="0">
              <a:solidFill>
                <a:schemeClr val="tx1"/>
              </a:solidFill>
              <a:effectLst/>
              <a:latin typeface="+mn-lt"/>
              <a:ea typeface="+mn-ea"/>
              <a:cs typeface="+mn-cs"/>
            </a:endParaRPr>
          </a:p>
          <a:p>
            <a:endParaRPr lang="en-US" dirty="0"/>
          </a:p>
          <a:p>
            <a:r>
              <a:rPr lang="en-US" dirty="0"/>
              <a:t>The Tiers range from Partial (Tier 1) to Adaptive (Tier 4) and describe an increasing degree of rigor and sophistication in cybersecurity risk management processes, how well integrated cyber risk decisions are into broader risk decisions, and the degree to which the organization shares and receives cybersecurity info from external parties. </a:t>
            </a:r>
          </a:p>
          <a:p>
            <a:endParaRPr lang="en-US" dirty="0"/>
          </a:p>
          <a:p>
            <a:r>
              <a:rPr lang="en-US" dirty="0"/>
              <a:t>Tiers do not represent maturity levels. Organizations should determine the desired Tier, ensuring that the selected level meets organizational goals, is feasible to implement, and reduces cybersecurity risk to levels acceptable to the organization.</a:t>
            </a:r>
          </a:p>
          <a:p>
            <a:endParaRPr lang="en-US" dirty="0"/>
          </a:p>
        </p:txBody>
      </p:sp>
      <p:sp>
        <p:nvSpPr>
          <p:cNvPr id="4" name="Slide Number Placeholder 3"/>
          <p:cNvSpPr>
            <a:spLocks noGrp="1"/>
          </p:cNvSpPr>
          <p:nvPr>
            <p:ph type="sldNum" sz="quarter" idx="10"/>
          </p:nvPr>
        </p:nvSpPr>
        <p:spPr/>
        <p:txBody>
          <a:bodyPr/>
          <a:lstStyle/>
          <a:p>
            <a:fld id="{67C02A33-D6ED-8345-92B5-FE0B6F3F946F}" type="slidenum">
              <a:rPr lang="en-US" smtClean="0"/>
              <a:pPr/>
              <a:t>4</a:t>
            </a:fld>
            <a:endParaRPr lang="en-US" dirty="0"/>
          </a:p>
        </p:txBody>
      </p:sp>
    </p:spTree>
    <p:extLst>
      <p:ext uri="{BB962C8B-B14F-4D97-AF65-F5344CB8AC3E}">
        <p14:creationId xmlns:p14="http://schemas.microsoft.com/office/powerpoint/2010/main" val="1129978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The Framework Core consists of five high level functions: Identify, Protect, Detect, Respond, and Recover (IPDRR)</a:t>
            </a:r>
          </a:p>
          <a:p>
            <a:endParaRPr lang="en-US" dirty="0"/>
          </a:p>
          <a:p>
            <a:r>
              <a:rPr lang="en-US" dirty="0"/>
              <a:t>Next level down is just 22 categories split across the 5 functions. </a:t>
            </a:r>
          </a:p>
          <a:p>
            <a:endParaRPr lang="en-US" dirty="0"/>
          </a:p>
          <a:p>
            <a:r>
              <a:rPr lang="en-US" dirty="0"/>
              <a:t>The Core was designed to cover the entire breadth, while not being overly deep.  It covers topics across cyber, physical, and personnel.</a:t>
            </a:r>
          </a:p>
        </p:txBody>
      </p:sp>
      <p:sp>
        <p:nvSpPr>
          <p:cNvPr id="4" name="Slide Number Placeholder 3"/>
          <p:cNvSpPr>
            <a:spLocks noGrp="1"/>
          </p:cNvSpPr>
          <p:nvPr>
            <p:ph type="sldNum" sz="quarter" idx="10"/>
          </p:nvPr>
        </p:nvSpPr>
        <p:spPr/>
        <p:txBody>
          <a:bodyPr/>
          <a:lstStyle/>
          <a:p>
            <a:fld id="{67C02A33-D6ED-8345-92B5-FE0B6F3F946F}" type="slidenum">
              <a:rPr lang="en-US" smtClean="0"/>
              <a:pPr/>
              <a:t>5</a:t>
            </a:fld>
            <a:endParaRPr lang="en-US" dirty="0"/>
          </a:p>
        </p:txBody>
      </p:sp>
    </p:spTree>
    <p:extLst>
      <p:ext uri="{BB962C8B-B14F-4D97-AF65-F5344CB8AC3E}">
        <p14:creationId xmlns:p14="http://schemas.microsoft.com/office/powerpoint/2010/main" val="8822725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The Framework Core is designed to be intuitive.</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The Core can be thought of as a translation layer that takes cybersecurity and translates it to other disciplines.</a:t>
            </a:r>
          </a:p>
          <a:p>
            <a:r>
              <a:rPr lang="en-US" dirty="0"/>
              <a:t>It uses simple language to make it accessible to all parties regardless of field or technical knowledge, while still remaining relevant to those who are technical.</a:t>
            </a:r>
          </a:p>
        </p:txBody>
      </p:sp>
      <p:sp>
        <p:nvSpPr>
          <p:cNvPr id="4" name="Slide Number Placeholder 3"/>
          <p:cNvSpPr>
            <a:spLocks noGrp="1"/>
          </p:cNvSpPr>
          <p:nvPr>
            <p:ph type="sldNum" sz="quarter" idx="10"/>
          </p:nvPr>
        </p:nvSpPr>
        <p:spPr/>
        <p:txBody>
          <a:bodyPr/>
          <a:lstStyle/>
          <a:p>
            <a:fld id="{67C02A33-D6ED-8345-92B5-FE0B6F3F946F}" type="slidenum">
              <a:rPr lang="en-US" smtClean="0"/>
              <a:pPr/>
              <a:t>6</a:t>
            </a:fld>
            <a:endParaRPr lang="en-US" dirty="0"/>
          </a:p>
        </p:txBody>
      </p:sp>
    </p:spTree>
    <p:extLst>
      <p:ext uri="{BB962C8B-B14F-4D97-AF65-F5344CB8AC3E}">
        <p14:creationId xmlns:p14="http://schemas.microsoft.com/office/powerpoint/2010/main" val="26732501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Subcategories are the deepest level of abstraction in the Core. There are 97 subcategories, which are outcome-driven statements that provide considerations for creating or improving a cybersecurity program.</a:t>
            </a:r>
          </a:p>
          <a:p>
            <a:endParaRPr lang="en-US" dirty="0"/>
          </a:p>
          <a:p>
            <a:r>
              <a:rPr lang="en-US" dirty="0"/>
              <a:t>The subcats shown are 5 from Business Environment category. </a:t>
            </a:r>
          </a:p>
          <a:p>
            <a:endParaRPr lang="en-US" dirty="0"/>
          </a:p>
          <a:p>
            <a:r>
              <a:rPr lang="en-US" dirty="0"/>
              <a:t>The other column, is for Informative References.  These informative references are broad references that are more technical than the framework itself.  </a:t>
            </a:r>
          </a:p>
          <a:p>
            <a:r>
              <a:rPr lang="en-US" dirty="0"/>
              <a:t>The Framework is designed to be coupled. So, organizations often use these control catalogs such as NIST SP800-53, COBIT, ISO 27001, etc. to obtain more technical guidance.</a:t>
            </a:r>
          </a:p>
        </p:txBody>
      </p:sp>
      <p:sp>
        <p:nvSpPr>
          <p:cNvPr id="4" name="Slide Number Placeholder 3"/>
          <p:cNvSpPr>
            <a:spLocks noGrp="1"/>
          </p:cNvSpPr>
          <p:nvPr>
            <p:ph type="sldNum" sz="quarter" idx="10"/>
          </p:nvPr>
        </p:nvSpPr>
        <p:spPr/>
        <p:txBody>
          <a:bodyPr/>
          <a:lstStyle/>
          <a:p>
            <a:fld id="{67C02A33-D6ED-8345-92B5-FE0B6F3F946F}" type="slidenum">
              <a:rPr lang="en-US" smtClean="0"/>
              <a:pPr/>
              <a:t>7</a:t>
            </a:fld>
            <a:endParaRPr lang="en-US" dirty="0"/>
          </a:p>
        </p:txBody>
      </p:sp>
    </p:spTree>
    <p:extLst>
      <p:ext uri="{BB962C8B-B14F-4D97-AF65-F5344CB8AC3E}">
        <p14:creationId xmlns:p14="http://schemas.microsoft.com/office/powerpoint/2010/main" val="4839524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Alignment of </a:t>
            </a:r>
            <a:r>
              <a:rPr lang="en-US" sz="1200" dirty="0">
                <a:solidFill>
                  <a:schemeClr val="accent5">
                    <a:lumMod val="75000"/>
                  </a:schemeClr>
                </a:solidFill>
              </a:rPr>
              <a:t>Functions, Categories, and Subcategories </a:t>
            </a:r>
            <a:r>
              <a:rPr lang="en-US" sz="1200" dirty="0"/>
              <a:t>with business requirements, risk tolerance, and resources of the organization</a:t>
            </a:r>
          </a:p>
          <a:p>
            <a:endParaRPr lang="en-US"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Enables organizations to </a:t>
            </a:r>
            <a:r>
              <a:rPr lang="en-US" sz="1200" dirty="0">
                <a:solidFill>
                  <a:srgbClr val="31859C"/>
                </a:solidFill>
              </a:rPr>
              <a:t>establish a roadmap for reducing cybersecurity risk</a:t>
            </a:r>
            <a:r>
              <a:rPr lang="en-US" sz="1200" dirty="0"/>
              <a:t> that is well aligned with organizational and sector goals, considers legal/regulatory requirements and industry best practices, and reflects risk management priorities</a:t>
            </a:r>
          </a:p>
          <a:p>
            <a:endParaRPr lang="en-US"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Can be used to describe </a:t>
            </a:r>
            <a:r>
              <a:rPr lang="en-US" sz="1200" dirty="0">
                <a:solidFill>
                  <a:srgbClr val="31859C"/>
                </a:solidFill>
              </a:rPr>
              <a:t>current state </a:t>
            </a:r>
            <a:r>
              <a:rPr lang="en-US" sz="1200" dirty="0"/>
              <a:t>or </a:t>
            </a:r>
            <a:r>
              <a:rPr lang="en-US" sz="1200" dirty="0">
                <a:solidFill>
                  <a:srgbClr val="31859C"/>
                </a:solidFill>
              </a:rPr>
              <a:t>desired target state </a:t>
            </a:r>
            <a:r>
              <a:rPr lang="en-US" sz="1200" dirty="0"/>
              <a:t>of cybersecurity activities</a:t>
            </a:r>
          </a:p>
          <a:p>
            <a:endParaRPr lang="en-US" dirty="0"/>
          </a:p>
        </p:txBody>
      </p:sp>
      <p:sp>
        <p:nvSpPr>
          <p:cNvPr id="4" name="Slide Number Placeholder 3"/>
          <p:cNvSpPr>
            <a:spLocks noGrp="1"/>
          </p:cNvSpPr>
          <p:nvPr>
            <p:ph type="sldNum" sz="quarter" idx="10"/>
          </p:nvPr>
        </p:nvSpPr>
        <p:spPr/>
        <p:txBody>
          <a:bodyPr/>
          <a:lstStyle/>
          <a:p>
            <a:fld id="{67C02A33-D6ED-8345-92B5-FE0B6F3F946F}" type="slidenum">
              <a:rPr lang="en-US" smtClean="0"/>
              <a:pPr/>
              <a:t>8</a:t>
            </a:fld>
            <a:endParaRPr lang="en-US" dirty="0"/>
          </a:p>
        </p:txBody>
      </p:sp>
    </p:spTree>
    <p:extLst>
      <p:ext uri="{BB962C8B-B14F-4D97-AF65-F5344CB8AC3E}">
        <p14:creationId xmlns:p14="http://schemas.microsoft.com/office/powerpoint/2010/main" val="39616714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0" dirty="0"/>
              <a:t>Profiles are about optimizing the Cybersecurity framework to best serve the organization.  The Framework is voluntary, so there is no ‘right’ or ‘wrong’ way to do it.</a:t>
            </a:r>
          </a:p>
          <a:p>
            <a:r>
              <a:rPr lang="en-US" b="0" dirty="0"/>
              <a:t>This is just one way of approaching profiles.</a:t>
            </a:r>
          </a:p>
          <a:p>
            <a:endParaRPr lang="en-US" b="0" dirty="0"/>
          </a:p>
          <a:p>
            <a:r>
              <a:rPr lang="en-US" b="0" dirty="0"/>
              <a:t>An organization can map their cybersecurity requirements, mission objectives, and operating methodologies, along with current practices against the subcategories of the Framework Core.</a:t>
            </a:r>
          </a:p>
          <a:p>
            <a:endParaRPr lang="en-US" b="0" dirty="0"/>
          </a:p>
          <a:p>
            <a:r>
              <a:rPr lang="en-US" b="0" dirty="0"/>
              <a:t>These requirements and objectives can be compared against the current operating state of the organization to gain an understanding of the gaps between the two.</a:t>
            </a:r>
          </a:p>
        </p:txBody>
      </p:sp>
      <p:sp>
        <p:nvSpPr>
          <p:cNvPr id="4" name="Slide Number Placeholder 3"/>
          <p:cNvSpPr>
            <a:spLocks noGrp="1"/>
          </p:cNvSpPr>
          <p:nvPr>
            <p:ph type="sldNum" sz="quarter" idx="10"/>
          </p:nvPr>
        </p:nvSpPr>
        <p:spPr/>
        <p:txBody>
          <a:bodyPr/>
          <a:lstStyle/>
          <a:p>
            <a:fld id="{67C02A33-D6ED-8345-92B5-FE0B6F3F946F}" type="slidenum">
              <a:rPr lang="en-US" smtClean="0"/>
              <a:pPr/>
              <a:t>9</a:t>
            </a:fld>
            <a:endParaRPr lang="en-US" dirty="0"/>
          </a:p>
        </p:txBody>
      </p:sp>
    </p:spTree>
    <p:extLst>
      <p:ext uri="{BB962C8B-B14F-4D97-AF65-F5344CB8AC3E}">
        <p14:creationId xmlns:p14="http://schemas.microsoft.com/office/powerpoint/2010/main" val="13215246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The creation of these profiles, and the gap analysis allows organizations to create a prioritized roadmap.  The priority, size of gap, and estimated cost of the corrective actions help organizations plan and budget cybersecurity activities.  </a:t>
            </a:r>
          </a:p>
          <a:p>
            <a:endParaRPr lang="en-US" dirty="0"/>
          </a:p>
          <a:p>
            <a:r>
              <a:rPr lang="en-US" dirty="0"/>
              <a:t>The voluntary and flexible nature of this Framework lends it to being extremely cost effective and can be used by organizations to prioritize cybersecurity activities regardless of its budget.</a:t>
            </a:r>
          </a:p>
        </p:txBody>
      </p:sp>
      <p:sp>
        <p:nvSpPr>
          <p:cNvPr id="4" name="Slide Number Placeholder 3"/>
          <p:cNvSpPr>
            <a:spLocks noGrp="1"/>
          </p:cNvSpPr>
          <p:nvPr>
            <p:ph type="sldNum" sz="quarter" idx="10"/>
          </p:nvPr>
        </p:nvSpPr>
        <p:spPr/>
        <p:txBody>
          <a:bodyPr/>
          <a:lstStyle/>
          <a:p>
            <a:fld id="{67C02A33-D6ED-8345-92B5-FE0B6F3F946F}" type="slidenum">
              <a:rPr lang="en-US" smtClean="0"/>
              <a:pPr/>
              <a:t>10</a:t>
            </a:fld>
            <a:endParaRPr lang="en-US" dirty="0"/>
          </a:p>
        </p:txBody>
      </p:sp>
    </p:spTree>
    <p:extLst>
      <p:ext uri="{BB962C8B-B14F-4D97-AF65-F5344CB8AC3E}">
        <p14:creationId xmlns:p14="http://schemas.microsoft.com/office/powerpoint/2010/main" val="14737986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304800" y="304800"/>
            <a:ext cx="11277600" cy="762000"/>
          </a:xfrm>
        </p:spPr>
        <p:txBody>
          <a:bodyPr anchor="b">
            <a:noAutofit/>
          </a:bodyPr>
          <a:lstStyle>
            <a:lvl1pPr algn="l">
              <a:lnSpc>
                <a:spcPts val="2600"/>
              </a:lnSpc>
              <a:defRPr sz="2400" b="1" u="none" baseline="0">
                <a:solidFill>
                  <a:schemeClr val="tx1">
                    <a:lumMod val="65000"/>
                    <a:lumOff val="35000"/>
                  </a:schemeClr>
                </a:solidFill>
                <a:effectLst/>
                <a:latin typeface="Arial" pitchFamily="34" charset="0"/>
                <a:ea typeface="Adobe Fan Heiti Std B" pitchFamily="34" charset="-128"/>
                <a:cs typeface="Arial" pitchFamily="34" charset="0"/>
              </a:defRPr>
            </a:lvl1pPr>
          </a:lstStyle>
          <a:p>
            <a:r>
              <a:rPr lang="en-US" dirty="0"/>
              <a:t>Click to edit Master title style</a:t>
            </a:r>
            <a:br>
              <a:rPr lang="en-US" dirty="0"/>
            </a:br>
            <a:r>
              <a:rPr lang="en-US" dirty="0"/>
              <a:t>second line</a:t>
            </a:r>
          </a:p>
        </p:txBody>
      </p:sp>
      <p:sp>
        <p:nvSpPr>
          <p:cNvPr id="8" name="Content Placeholder 2"/>
          <p:cNvSpPr>
            <a:spLocks noGrp="1"/>
          </p:cNvSpPr>
          <p:nvPr>
            <p:ph idx="1"/>
          </p:nvPr>
        </p:nvSpPr>
        <p:spPr>
          <a:xfrm>
            <a:off x="609600" y="1219200"/>
            <a:ext cx="10972800" cy="5410200"/>
          </a:xfrm>
        </p:spPr>
        <p:txBody>
          <a:bodyPr/>
          <a:lstStyle>
            <a:lvl1pPr>
              <a:buFontTx/>
              <a:buNone/>
              <a:defRPr sz="2000">
                <a:solidFill>
                  <a:schemeClr val="tx1">
                    <a:lumMod val="65000"/>
                    <a:lumOff val="35000"/>
                  </a:schemeClr>
                </a:solidFill>
                <a:latin typeface="Arial" pitchFamily="34" charset="0"/>
                <a:cs typeface="Arial" pitchFamily="34" charset="0"/>
              </a:defRPr>
            </a:lvl1pPr>
            <a:lvl2pPr>
              <a:buFont typeface="Wingdings" pitchFamily="2" charset="2"/>
              <a:buChar char="§"/>
              <a:defRPr sz="2000">
                <a:solidFill>
                  <a:schemeClr val="accent5">
                    <a:lumMod val="50000"/>
                  </a:schemeClr>
                </a:solidFill>
                <a:latin typeface="Arial" pitchFamily="34" charset="0"/>
                <a:cs typeface="Arial" pitchFamily="34" charset="0"/>
              </a:defRPr>
            </a:lvl2pPr>
            <a:lvl3pPr>
              <a:lnSpc>
                <a:spcPts val="2300"/>
              </a:lnSpc>
              <a:buSzPct val="120000"/>
              <a:defRPr sz="1800">
                <a:solidFill>
                  <a:schemeClr val="tx1">
                    <a:lumMod val="65000"/>
                    <a:lumOff val="35000"/>
                  </a:schemeClr>
                </a:solidFill>
                <a:latin typeface="Arial" pitchFamily="34" charset="0"/>
                <a:cs typeface="Arial" pitchFamily="34" charset="0"/>
              </a:defRPr>
            </a:lvl3pPr>
            <a:lvl4pPr>
              <a:lnSpc>
                <a:spcPts val="2300"/>
              </a:lnSpc>
              <a:defRPr sz="1800">
                <a:solidFill>
                  <a:schemeClr val="accent5">
                    <a:lumMod val="50000"/>
                  </a:schemeClr>
                </a:solidFill>
                <a:latin typeface="Arial" pitchFamily="34" charset="0"/>
                <a:cs typeface="Arial" pitchFamily="34" charset="0"/>
              </a:defRPr>
            </a:lvl4pPr>
            <a:lvl5pPr>
              <a:defRPr>
                <a:solidFill>
                  <a:schemeClr val="bg1">
                    <a:lumMod val="85000"/>
                  </a:schemeClr>
                </a:solidFill>
                <a:latin typeface="Arial" pitchFamily="34" charset="0"/>
                <a:cs typeface="Arial"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cxnSp>
        <p:nvCxnSpPr>
          <p:cNvPr id="9" name="Straight Connector 8"/>
          <p:cNvCxnSpPr/>
          <p:nvPr userDrawn="1"/>
        </p:nvCxnSpPr>
        <p:spPr>
          <a:xfrm>
            <a:off x="406400" y="1066800"/>
            <a:ext cx="11176000" cy="0"/>
          </a:xfrm>
          <a:prstGeom prst="line">
            <a:avLst/>
          </a:prstGeom>
          <a:ln>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sp>
        <p:nvSpPr>
          <p:cNvPr id="2" name="Date Placeholder 1"/>
          <p:cNvSpPr>
            <a:spLocks noGrp="1"/>
          </p:cNvSpPr>
          <p:nvPr>
            <p:ph type="dt" sz="half" idx="10"/>
          </p:nvPr>
        </p:nvSpPr>
        <p:spPr/>
        <p:txBody>
          <a:bodyPr/>
          <a:lstStyle>
            <a:lvl1pPr>
              <a:defRPr>
                <a:latin typeface="Arial"/>
                <a:cs typeface="Arial"/>
              </a:defRPr>
            </a:lvl1pPr>
          </a:lstStyle>
          <a:p>
            <a:pPr defTabSz="914400"/>
            <a:endParaRPr lang="en-US" dirty="0">
              <a:solidFill>
                <a:prstClr val="black">
                  <a:tint val="75000"/>
                </a:prstClr>
              </a:solidFill>
            </a:endParaRPr>
          </a:p>
        </p:txBody>
      </p:sp>
      <p:sp>
        <p:nvSpPr>
          <p:cNvPr id="4" name="Slide Number Placeholder 3"/>
          <p:cNvSpPr>
            <a:spLocks noGrp="1"/>
          </p:cNvSpPr>
          <p:nvPr>
            <p:ph type="sldNum" sz="quarter" idx="12"/>
          </p:nvPr>
        </p:nvSpPr>
        <p:spPr>
          <a:xfrm>
            <a:off x="8737600" y="6356352"/>
            <a:ext cx="2844800" cy="365125"/>
          </a:xfrm>
        </p:spPr>
        <p:txBody>
          <a:bodyPr/>
          <a:lstStyle>
            <a:lvl1pPr algn="r">
              <a:defRPr>
                <a:latin typeface="Arial"/>
                <a:cs typeface="Arial"/>
              </a:defRPr>
            </a:lvl1pPr>
          </a:lstStyle>
          <a:p>
            <a:pPr defTabSz="914400"/>
            <a:fld id="{C90B5FB4-1AE6-4CC4-B374-7CA8E5916470}" type="slidenum">
              <a:rPr lang="en-US" smtClean="0">
                <a:solidFill>
                  <a:prstClr val="black">
                    <a:tint val="75000"/>
                  </a:prstClr>
                </a:solidFill>
              </a:rPr>
              <a:pPr defTabSz="914400"/>
              <a:t>‹#›</a:t>
            </a:fld>
            <a:endParaRPr lang="en-US" dirty="0">
              <a:solidFill>
                <a:prstClr val="black">
                  <a:tint val="75000"/>
                </a:prstClr>
              </a:solidFill>
            </a:endParaRPr>
          </a:p>
        </p:txBody>
      </p:sp>
    </p:spTree>
    <p:extLst>
      <p:ext uri="{BB962C8B-B14F-4D97-AF65-F5344CB8AC3E}">
        <p14:creationId xmlns:p14="http://schemas.microsoft.com/office/powerpoint/2010/main" val="16127864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Content Placeholder 2"/>
          <p:cNvSpPr>
            <a:spLocks noGrp="1"/>
          </p:cNvSpPr>
          <p:nvPr>
            <p:ph sz="half" idx="1"/>
          </p:nvPr>
        </p:nvSpPr>
        <p:spPr>
          <a:xfrm>
            <a:off x="609600" y="1219200"/>
            <a:ext cx="5384800" cy="5486400"/>
          </a:xfrm>
        </p:spPr>
        <p:txBody>
          <a:bodyPr/>
          <a:lstStyle>
            <a:lvl1pPr>
              <a:buSzPct val="120000"/>
              <a:buFontTx/>
              <a:buNone/>
              <a:defRPr sz="2000">
                <a:solidFill>
                  <a:schemeClr val="tx1">
                    <a:lumMod val="65000"/>
                    <a:lumOff val="35000"/>
                  </a:schemeClr>
                </a:solidFill>
                <a:latin typeface="Arial" pitchFamily="34" charset="0"/>
                <a:cs typeface="Arial" pitchFamily="34" charset="0"/>
              </a:defRPr>
            </a:lvl1pPr>
            <a:lvl2pPr marL="457200">
              <a:lnSpc>
                <a:spcPts val="2400"/>
              </a:lnSpc>
              <a:spcBef>
                <a:spcPts val="500"/>
              </a:spcBef>
              <a:spcAft>
                <a:spcPts val="500"/>
              </a:spcAft>
              <a:buFont typeface="Wingdings" pitchFamily="2" charset="2"/>
              <a:buChar char="§"/>
              <a:defRPr sz="2000">
                <a:solidFill>
                  <a:schemeClr val="accent5">
                    <a:lumMod val="50000"/>
                  </a:schemeClr>
                </a:solidFill>
                <a:latin typeface="Arial" pitchFamily="34" charset="0"/>
                <a:cs typeface="Arial" pitchFamily="34" charset="0"/>
              </a:defRPr>
            </a:lvl2pPr>
            <a:lvl3pPr marL="685800">
              <a:lnSpc>
                <a:spcPts val="2160"/>
              </a:lnSpc>
              <a:spcBef>
                <a:spcPts val="300"/>
              </a:spcBef>
              <a:spcAft>
                <a:spcPts val="300"/>
              </a:spcAft>
              <a:buSzPct val="120000"/>
              <a:buFont typeface="Arial" pitchFamily="34" charset="0"/>
              <a:buChar char="•"/>
              <a:defRPr sz="1800">
                <a:solidFill>
                  <a:schemeClr val="tx1">
                    <a:lumMod val="65000"/>
                    <a:lumOff val="35000"/>
                  </a:schemeClr>
                </a:solidFill>
                <a:latin typeface="Arial" pitchFamily="34" charset="0"/>
                <a:cs typeface="Arial" pitchFamily="34" charset="0"/>
              </a:defRPr>
            </a:lvl3pPr>
            <a:lvl4pPr marL="914400">
              <a:lnSpc>
                <a:spcPts val="2160"/>
              </a:lnSpc>
              <a:spcBef>
                <a:spcPts val="200"/>
              </a:spcBef>
              <a:spcAft>
                <a:spcPts val="200"/>
              </a:spcAft>
              <a:defRPr sz="1800">
                <a:solidFill>
                  <a:schemeClr val="accent5">
                    <a:lumMod val="50000"/>
                  </a:schemeClr>
                </a:solidFill>
                <a:latin typeface="Arial" pitchFamily="34" charset="0"/>
                <a:cs typeface="Arial" pitchFamily="34" charset="0"/>
              </a:defRPr>
            </a:lvl4pPr>
            <a:lvl5pPr>
              <a:defRPr sz="1800">
                <a:latin typeface="Arial" pitchFamily="34" charset="0"/>
                <a:cs typeface="Arial" pitchFamily="34" charset="0"/>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0" name="Content Placeholder 3"/>
          <p:cNvSpPr>
            <a:spLocks noGrp="1"/>
          </p:cNvSpPr>
          <p:nvPr>
            <p:ph sz="half" idx="2"/>
          </p:nvPr>
        </p:nvSpPr>
        <p:spPr>
          <a:xfrm>
            <a:off x="6197600" y="1219200"/>
            <a:ext cx="5384800" cy="5486400"/>
          </a:xfrm>
        </p:spPr>
        <p:txBody>
          <a:bodyPr/>
          <a:lstStyle>
            <a:lvl1pPr>
              <a:buFontTx/>
              <a:buNone/>
              <a:defRPr sz="2000">
                <a:solidFill>
                  <a:schemeClr val="tx1">
                    <a:lumMod val="65000"/>
                    <a:lumOff val="35000"/>
                  </a:schemeClr>
                </a:solidFill>
                <a:latin typeface="Arial" pitchFamily="34" charset="0"/>
                <a:cs typeface="Arial" pitchFamily="34" charset="0"/>
              </a:defRPr>
            </a:lvl1pPr>
            <a:lvl2pPr marL="457200">
              <a:lnSpc>
                <a:spcPts val="2400"/>
              </a:lnSpc>
              <a:spcBef>
                <a:spcPts val="480"/>
              </a:spcBef>
              <a:spcAft>
                <a:spcPts val="500"/>
              </a:spcAft>
              <a:buFont typeface="Wingdings" pitchFamily="2" charset="2"/>
              <a:buChar char="§"/>
              <a:defRPr sz="2000">
                <a:solidFill>
                  <a:schemeClr val="accent5">
                    <a:lumMod val="50000"/>
                  </a:schemeClr>
                </a:solidFill>
                <a:latin typeface="Arial" pitchFamily="34" charset="0"/>
                <a:cs typeface="Arial" pitchFamily="34" charset="0"/>
              </a:defRPr>
            </a:lvl2pPr>
            <a:lvl3pPr marL="685800">
              <a:lnSpc>
                <a:spcPts val="2160"/>
              </a:lnSpc>
              <a:spcBef>
                <a:spcPts val="400"/>
              </a:spcBef>
              <a:spcAft>
                <a:spcPts val="400"/>
              </a:spcAft>
              <a:buSzPct val="120000"/>
              <a:defRPr sz="1800">
                <a:solidFill>
                  <a:schemeClr val="tx1">
                    <a:lumMod val="65000"/>
                    <a:lumOff val="35000"/>
                  </a:schemeClr>
                </a:solidFill>
                <a:latin typeface="Arial" pitchFamily="34" charset="0"/>
                <a:cs typeface="Arial" pitchFamily="34" charset="0"/>
              </a:defRPr>
            </a:lvl3pPr>
            <a:lvl4pPr marL="914400">
              <a:lnSpc>
                <a:spcPts val="2160"/>
              </a:lnSpc>
              <a:spcBef>
                <a:spcPts val="300"/>
              </a:spcBef>
              <a:spcAft>
                <a:spcPts val="300"/>
              </a:spcAft>
              <a:defRPr sz="1800">
                <a:solidFill>
                  <a:schemeClr val="accent5">
                    <a:lumMod val="50000"/>
                  </a:schemeClr>
                </a:solidFill>
                <a:latin typeface="Arial" pitchFamily="34" charset="0"/>
                <a:cs typeface="Arial" pitchFamily="34" charset="0"/>
              </a:defRPr>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cxnSp>
        <p:nvCxnSpPr>
          <p:cNvPr id="11" name="Straight Connector 10"/>
          <p:cNvCxnSpPr/>
          <p:nvPr userDrawn="1"/>
        </p:nvCxnSpPr>
        <p:spPr>
          <a:xfrm>
            <a:off x="406400" y="1066800"/>
            <a:ext cx="11176000" cy="0"/>
          </a:xfrm>
          <a:prstGeom prst="line">
            <a:avLst/>
          </a:prstGeom>
          <a:ln>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sp>
        <p:nvSpPr>
          <p:cNvPr id="12" name="Title 1"/>
          <p:cNvSpPr>
            <a:spLocks noGrp="1"/>
          </p:cNvSpPr>
          <p:nvPr>
            <p:ph type="title" hasCustomPrompt="1"/>
          </p:nvPr>
        </p:nvSpPr>
        <p:spPr>
          <a:xfrm>
            <a:off x="304800" y="304800"/>
            <a:ext cx="11277600" cy="762000"/>
          </a:xfrm>
        </p:spPr>
        <p:txBody>
          <a:bodyPr anchor="b">
            <a:noAutofit/>
          </a:bodyPr>
          <a:lstStyle>
            <a:lvl1pPr algn="l">
              <a:lnSpc>
                <a:spcPts val="2600"/>
              </a:lnSpc>
              <a:defRPr sz="2400" b="1" u="none" baseline="0">
                <a:solidFill>
                  <a:schemeClr val="tx1">
                    <a:lumMod val="65000"/>
                    <a:lumOff val="35000"/>
                  </a:schemeClr>
                </a:solidFill>
                <a:effectLst/>
                <a:latin typeface="Arial" pitchFamily="34" charset="0"/>
                <a:ea typeface="Adobe Fan Heiti Std B" pitchFamily="34" charset="-128"/>
                <a:cs typeface="Arial" pitchFamily="34" charset="0"/>
              </a:defRPr>
            </a:lvl1pPr>
          </a:lstStyle>
          <a:p>
            <a:r>
              <a:rPr lang="en-US" dirty="0"/>
              <a:t>Click to edit Master title style</a:t>
            </a:r>
            <a:br>
              <a:rPr lang="en-US" dirty="0"/>
            </a:br>
            <a:r>
              <a:rPr lang="en-US" dirty="0"/>
              <a:t>second line</a:t>
            </a:r>
          </a:p>
        </p:txBody>
      </p:sp>
      <p:sp>
        <p:nvSpPr>
          <p:cNvPr id="8" name="Date Placeholder 1"/>
          <p:cNvSpPr>
            <a:spLocks noGrp="1"/>
          </p:cNvSpPr>
          <p:nvPr>
            <p:ph type="dt" sz="half" idx="10"/>
          </p:nvPr>
        </p:nvSpPr>
        <p:spPr>
          <a:xfrm>
            <a:off x="609600" y="6356352"/>
            <a:ext cx="2844800" cy="365125"/>
          </a:xfrm>
        </p:spPr>
        <p:txBody>
          <a:bodyPr/>
          <a:lstStyle>
            <a:lvl1pPr>
              <a:defRPr>
                <a:latin typeface="Arial"/>
                <a:cs typeface="Arial"/>
              </a:defRPr>
            </a:lvl1pPr>
          </a:lstStyle>
          <a:p>
            <a:pPr defTabSz="914400"/>
            <a:endParaRPr lang="en-US" dirty="0">
              <a:solidFill>
                <a:prstClr val="black">
                  <a:tint val="75000"/>
                </a:prstClr>
              </a:solidFill>
            </a:endParaRPr>
          </a:p>
        </p:txBody>
      </p:sp>
      <p:sp>
        <p:nvSpPr>
          <p:cNvPr id="13" name="Slide Number Placeholder 3"/>
          <p:cNvSpPr>
            <a:spLocks noGrp="1"/>
          </p:cNvSpPr>
          <p:nvPr>
            <p:ph type="sldNum" sz="quarter" idx="12"/>
          </p:nvPr>
        </p:nvSpPr>
        <p:spPr>
          <a:xfrm>
            <a:off x="8737600" y="6356352"/>
            <a:ext cx="2844800" cy="365125"/>
          </a:xfrm>
        </p:spPr>
        <p:txBody>
          <a:bodyPr/>
          <a:lstStyle>
            <a:lvl1pPr algn="r">
              <a:defRPr>
                <a:latin typeface="Arial"/>
                <a:cs typeface="Arial"/>
              </a:defRPr>
            </a:lvl1pPr>
          </a:lstStyle>
          <a:p>
            <a:pPr defTabSz="914400"/>
            <a:fld id="{C90B5FB4-1AE6-4CC4-B374-7CA8E5916470}" type="slidenum">
              <a:rPr lang="en-US" smtClean="0">
                <a:solidFill>
                  <a:prstClr val="black">
                    <a:tint val="75000"/>
                  </a:prstClr>
                </a:solidFill>
              </a:rPr>
              <a:pPr defTabSz="914400"/>
              <a:t>‹#›</a:t>
            </a:fld>
            <a:endParaRPr lang="en-US" dirty="0">
              <a:solidFill>
                <a:prstClr val="black">
                  <a:tint val="75000"/>
                </a:prstClr>
              </a:solidFill>
            </a:endParaRPr>
          </a:p>
        </p:txBody>
      </p:sp>
    </p:spTree>
    <p:extLst>
      <p:ext uri="{BB962C8B-B14F-4D97-AF65-F5344CB8AC3E}">
        <p14:creationId xmlns:p14="http://schemas.microsoft.com/office/powerpoint/2010/main" val="3476420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cxnSp>
        <p:nvCxnSpPr>
          <p:cNvPr id="11" name="Straight Connector 10"/>
          <p:cNvCxnSpPr/>
          <p:nvPr userDrawn="1"/>
        </p:nvCxnSpPr>
        <p:spPr>
          <a:xfrm>
            <a:off x="406400" y="1066800"/>
            <a:ext cx="11176000" cy="0"/>
          </a:xfrm>
          <a:prstGeom prst="line">
            <a:avLst/>
          </a:prstGeom>
          <a:ln>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sp>
        <p:nvSpPr>
          <p:cNvPr id="7" name="Title 1"/>
          <p:cNvSpPr>
            <a:spLocks noGrp="1"/>
          </p:cNvSpPr>
          <p:nvPr>
            <p:ph type="title" hasCustomPrompt="1"/>
          </p:nvPr>
        </p:nvSpPr>
        <p:spPr>
          <a:xfrm>
            <a:off x="304800" y="304800"/>
            <a:ext cx="11277600" cy="762000"/>
          </a:xfrm>
        </p:spPr>
        <p:txBody>
          <a:bodyPr anchor="b">
            <a:noAutofit/>
          </a:bodyPr>
          <a:lstStyle>
            <a:lvl1pPr algn="l">
              <a:lnSpc>
                <a:spcPts val="2600"/>
              </a:lnSpc>
              <a:defRPr sz="2400" b="1" u="none" baseline="0">
                <a:solidFill>
                  <a:schemeClr val="tx1">
                    <a:lumMod val="65000"/>
                    <a:lumOff val="35000"/>
                  </a:schemeClr>
                </a:solidFill>
                <a:effectLst/>
                <a:latin typeface="Arial" pitchFamily="34" charset="0"/>
                <a:ea typeface="Adobe Fan Heiti Std B" pitchFamily="34" charset="-128"/>
                <a:cs typeface="Arial" pitchFamily="34" charset="0"/>
              </a:defRPr>
            </a:lvl1pPr>
          </a:lstStyle>
          <a:p>
            <a:r>
              <a:rPr lang="en-US" dirty="0"/>
              <a:t>Click to edit Master title style</a:t>
            </a:r>
            <a:br>
              <a:rPr lang="en-US" dirty="0"/>
            </a:br>
            <a:r>
              <a:rPr lang="en-US" dirty="0"/>
              <a:t>second line</a:t>
            </a:r>
          </a:p>
        </p:txBody>
      </p:sp>
      <p:sp>
        <p:nvSpPr>
          <p:cNvPr id="6" name="Date Placeholder 1"/>
          <p:cNvSpPr>
            <a:spLocks noGrp="1"/>
          </p:cNvSpPr>
          <p:nvPr>
            <p:ph type="dt" sz="half" idx="10"/>
          </p:nvPr>
        </p:nvSpPr>
        <p:spPr>
          <a:xfrm>
            <a:off x="609600" y="6356352"/>
            <a:ext cx="2844800" cy="365125"/>
          </a:xfrm>
        </p:spPr>
        <p:txBody>
          <a:bodyPr/>
          <a:lstStyle>
            <a:lvl1pPr>
              <a:defRPr>
                <a:latin typeface="Arial"/>
                <a:cs typeface="Arial"/>
              </a:defRPr>
            </a:lvl1pPr>
          </a:lstStyle>
          <a:p>
            <a:pPr defTabSz="914400"/>
            <a:endParaRPr lang="en-US" dirty="0">
              <a:solidFill>
                <a:prstClr val="black">
                  <a:tint val="75000"/>
                </a:prstClr>
              </a:solidFill>
            </a:endParaRPr>
          </a:p>
        </p:txBody>
      </p:sp>
      <p:sp>
        <p:nvSpPr>
          <p:cNvPr id="8" name="Slide Number Placeholder 3"/>
          <p:cNvSpPr>
            <a:spLocks noGrp="1"/>
          </p:cNvSpPr>
          <p:nvPr>
            <p:ph type="sldNum" sz="quarter" idx="12"/>
          </p:nvPr>
        </p:nvSpPr>
        <p:spPr>
          <a:xfrm>
            <a:off x="8737600" y="6356352"/>
            <a:ext cx="2844800" cy="365125"/>
          </a:xfrm>
        </p:spPr>
        <p:txBody>
          <a:bodyPr/>
          <a:lstStyle>
            <a:lvl1pPr algn="r">
              <a:defRPr>
                <a:latin typeface="Arial"/>
                <a:cs typeface="Arial"/>
              </a:defRPr>
            </a:lvl1pPr>
          </a:lstStyle>
          <a:p>
            <a:pPr defTabSz="914400"/>
            <a:fld id="{C90B5FB4-1AE6-4CC4-B374-7CA8E5916470}" type="slidenum">
              <a:rPr lang="en-US" smtClean="0">
                <a:solidFill>
                  <a:prstClr val="black">
                    <a:tint val="75000"/>
                  </a:prstClr>
                </a:solidFill>
              </a:rPr>
              <a:pPr defTabSz="914400"/>
              <a:t>‹#›</a:t>
            </a:fld>
            <a:endParaRPr lang="en-US" dirty="0">
              <a:solidFill>
                <a:prstClr val="black">
                  <a:tint val="75000"/>
                </a:prstClr>
              </a:solidFill>
            </a:endParaRPr>
          </a:p>
        </p:txBody>
      </p:sp>
    </p:spTree>
    <p:extLst>
      <p:ext uri="{BB962C8B-B14F-4D97-AF65-F5344CB8AC3E}">
        <p14:creationId xmlns:p14="http://schemas.microsoft.com/office/powerpoint/2010/main" val="11880262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1"/>
          <p:cNvSpPr>
            <a:spLocks noGrp="1"/>
          </p:cNvSpPr>
          <p:nvPr>
            <p:ph type="dt" sz="half" idx="10"/>
          </p:nvPr>
        </p:nvSpPr>
        <p:spPr>
          <a:xfrm>
            <a:off x="609600" y="6356352"/>
            <a:ext cx="2844800" cy="365125"/>
          </a:xfrm>
        </p:spPr>
        <p:txBody>
          <a:bodyPr/>
          <a:lstStyle>
            <a:lvl1pPr>
              <a:defRPr>
                <a:latin typeface="Arial"/>
                <a:cs typeface="Arial"/>
              </a:defRPr>
            </a:lvl1pPr>
          </a:lstStyle>
          <a:p>
            <a:pPr defTabSz="914400"/>
            <a:endParaRPr lang="en-US" dirty="0">
              <a:solidFill>
                <a:prstClr val="black">
                  <a:tint val="75000"/>
                </a:prstClr>
              </a:solidFill>
            </a:endParaRPr>
          </a:p>
        </p:txBody>
      </p:sp>
      <p:sp>
        <p:nvSpPr>
          <p:cNvPr id="6" name="Slide Number Placeholder 3"/>
          <p:cNvSpPr>
            <a:spLocks noGrp="1"/>
          </p:cNvSpPr>
          <p:nvPr>
            <p:ph type="sldNum" sz="quarter" idx="12"/>
          </p:nvPr>
        </p:nvSpPr>
        <p:spPr>
          <a:xfrm>
            <a:off x="8737600" y="6356352"/>
            <a:ext cx="2844800" cy="365125"/>
          </a:xfrm>
        </p:spPr>
        <p:txBody>
          <a:bodyPr/>
          <a:lstStyle>
            <a:lvl1pPr algn="r">
              <a:defRPr>
                <a:latin typeface="Arial"/>
                <a:cs typeface="Arial"/>
              </a:defRPr>
            </a:lvl1pPr>
          </a:lstStyle>
          <a:p>
            <a:pPr defTabSz="914400"/>
            <a:fld id="{C90B5FB4-1AE6-4CC4-B374-7CA8E5916470}" type="slidenum">
              <a:rPr lang="en-US" smtClean="0">
                <a:solidFill>
                  <a:prstClr val="black">
                    <a:tint val="75000"/>
                  </a:prstClr>
                </a:solidFill>
              </a:rPr>
              <a:pPr defTabSz="914400"/>
              <a:t>‹#›</a:t>
            </a:fld>
            <a:endParaRPr lang="en-US" dirty="0">
              <a:solidFill>
                <a:prstClr val="black">
                  <a:tint val="75000"/>
                </a:prstClr>
              </a:solidFill>
            </a:endParaRPr>
          </a:p>
        </p:txBody>
      </p:sp>
    </p:spTree>
    <p:extLst>
      <p:ext uri="{BB962C8B-B14F-4D97-AF65-F5344CB8AC3E}">
        <p14:creationId xmlns:p14="http://schemas.microsoft.com/office/powerpoint/2010/main" val="31773704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8" name="Title 1"/>
          <p:cNvSpPr>
            <a:spLocks noGrp="1"/>
          </p:cNvSpPr>
          <p:nvPr>
            <p:ph type="title"/>
          </p:nvPr>
        </p:nvSpPr>
        <p:spPr>
          <a:xfrm>
            <a:off x="2389717" y="5072062"/>
            <a:ext cx="7315200" cy="566739"/>
          </a:xfrm>
        </p:spPr>
        <p:txBody>
          <a:bodyPr anchor="b"/>
          <a:lstStyle>
            <a:lvl1pPr algn="l">
              <a:defRPr sz="2000" b="1">
                <a:solidFill>
                  <a:schemeClr val="tx1">
                    <a:lumMod val="65000"/>
                    <a:lumOff val="35000"/>
                  </a:schemeClr>
                </a:solidFill>
                <a:latin typeface="Arial" pitchFamily="34" charset="0"/>
                <a:cs typeface="Arial" pitchFamily="34" charset="0"/>
              </a:defRPr>
            </a:lvl1pPr>
          </a:lstStyle>
          <a:p>
            <a:r>
              <a:rPr lang="en-US" dirty="0"/>
              <a:t>Click to edit Master title style</a:t>
            </a:r>
          </a:p>
        </p:txBody>
      </p:sp>
      <p:sp>
        <p:nvSpPr>
          <p:cNvPr id="9" name="Picture Placeholder 2"/>
          <p:cNvSpPr>
            <a:spLocks noGrp="1"/>
          </p:cNvSpPr>
          <p:nvPr>
            <p:ph type="pic" idx="1"/>
          </p:nvPr>
        </p:nvSpPr>
        <p:spPr>
          <a:xfrm>
            <a:off x="2389717" y="612777"/>
            <a:ext cx="7315200" cy="43402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10" name="Text Placeholder 3"/>
          <p:cNvSpPr>
            <a:spLocks noGrp="1"/>
          </p:cNvSpPr>
          <p:nvPr>
            <p:ph type="body" sz="half" idx="2"/>
          </p:nvPr>
        </p:nvSpPr>
        <p:spPr>
          <a:xfrm>
            <a:off x="2389717" y="5748339"/>
            <a:ext cx="7315200" cy="500063"/>
          </a:xfrm>
        </p:spPr>
        <p:txBody>
          <a:bodyPr>
            <a:normAutofit/>
          </a:bodyPr>
          <a:lstStyle>
            <a:lvl1pPr marL="0" indent="0">
              <a:buNone/>
              <a:defRPr sz="1800">
                <a:solidFill>
                  <a:schemeClr val="accent5">
                    <a:lumMod val="50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7" name="Date Placeholder 1"/>
          <p:cNvSpPr>
            <a:spLocks noGrp="1"/>
          </p:cNvSpPr>
          <p:nvPr>
            <p:ph type="dt" sz="half" idx="10"/>
          </p:nvPr>
        </p:nvSpPr>
        <p:spPr>
          <a:xfrm>
            <a:off x="609600" y="6356352"/>
            <a:ext cx="2844800" cy="365125"/>
          </a:xfrm>
        </p:spPr>
        <p:txBody>
          <a:bodyPr/>
          <a:lstStyle>
            <a:lvl1pPr>
              <a:defRPr>
                <a:latin typeface="Arial"/>
                <a:cs typeface="Arial"/>
              </a:defRPr>
            </a:lvl1pPr>
          </a:lstStyle>
          <a:p>
            <a:pPr defTabSz="914400"/>
            <a:endParaRPr lang="en-US" dirty="0">
              <a:solidFill>
                <a:prstClr val="black">
                  <a:tint val="75000"/>
                </a:prstClr>
              </a:solidFill>
            </a:endParaRPr>
          </a:p>
        </p:txBody>
      </p:sp>
      <p:sp>
        <p:nvSpPr>
          <p:cNvPr id="11" name="Slide Number Placeholder 3"/>
          <p:cNvSpPr>
            <a:spLocks noGrp="1"/>
          </p:cNvSpPr>
          <p:nvPr>
            <p:ph type="sldNum" sz="quarter" idx="12"/>
          </p:nvPr>
        </p:nvSpPr>
        <p:spPr>
          <a:xfrm>
            <a:off x="8737600" y="6356352"/>
            <a:ext cx="2844800" cy="365125"/>
          </a:xfrm>
        </p:spPr>
        <p:txBody>
          <a:bodyPr/>
          <a:lstStyle>
            <a:lvl1pPr algn="r">
              <a:defRPr>
                <a:latin typeface="Arial"/>
                <a:cs typeface="Arial"/>
              </a:defRPr>
            </a:lvl1pPr>
          </a:lstStyle>
          <a:p>
            <a:pPr defTabSz="914400"/>
            <a:fld id="{C90B5FB4-1AE6-4CC4-B374-7CA8E5916470}" type="slidenum">
              <a:rPr lang="en-US" smtClean="0">
                <a:solidFill>
                  <a:prstClr val="black">
                    <a:tint val="75000"/>
                  </a:prstClr>
                </a:solidFill>
              </a:rPr>
              <a:pPr defTabSz="914400"/>
              <a:t>‹#›</a:t>
            </a:fld>
            <a:endParaRPr lang="en-US" dirty="0">
              <a:solidFill>
                <a:prstClr val="black">
                  <a:tint val="75000"/>
                </a:prstClr>
              </a:solidFill>
            </a:endParaRPr>
          </a:p>
        </p:txBody>
      </p:sp>
    </p:spTree>
    <p:extLst>
      <p:ext uri="{BB962C8B-B14F-4D97-AF65-F5344CB8AC3E}">
        <p14:creationId xmlns:p14="http://schemas.microsoft.com/office/powerpoint/2010/main" val="36235874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Presentation title slide">
    <p:spTree>
      <p:nvGrpSpPr>
        <p:cNvPr id="1" name=""/>
        <p:cNvGrpSpPr/>
        <p:nvPr/>
      </p:nvGrpSpPr>
      <p:grpSpPr>
        <a:xfrm>
          <a:off x="0" y="0"/>
          <a:ext cx="0" cy="0"/>
          <a:chOff x="0" y="0"/>
          <a:chExt cx="0" cy="0"/>
        </a:xfrm>
      </p:grpSpPr>
      <p:sp>
        <p:nvSpPr>
          <p:cNvPr id="11" name="Text Placeholder 10"/>
          <p:cNvSpPr>
            <a:spLocks noGrp="1"/>
          </p:cNvSpPr>
          <p:nvPr>
            <p:ph type="body" sz="quarter" idx="10" hasCustomPrompt="1"/>
          </p:nvPr>
        </p:nvSpPr>
        <p:spPr>
          <a:xfrm>
            <a:off x="1117600" y="1600200"/>
            <a:ext cx="9855200" cy="3276600"/>
          </a:xfrm>
        </p:spPr>
        <p:txBody>
          <a:bodyPr/>
          <a:lstStyle>
            <a:lvl1pPr>
              <a:buFontTx/>
              <a:buNone/>
              <a:defRPr sz="2800" b="1">
                <a:solidFill>
                  <a:schemeClr val="tx1">
                    <a:lumMod val="65000"/>
                    <a:lumOff val="35000"/>
                  </a:schemeClr>
                </a:solidFill>
                <a:latin typeface="Arial" pitchFamily="34" charset="0"/>
                <a:cs typeface="Arial" pitchFamily="34" charset="0"/>
              </a:defRPr>
            </a:lvl1pPr>
            <a:lvl2pPr>
              <a:buFontTx/>
              <a:buNone/>
              <a:defRPr sz="2400">
                <a:solidFill>
                  <a:schemeClr val="accent5">
                    <a:lumMod val="50000"/>
                  </a:schemeClr>
                </a:solidFill>
                <a:latin typeface="Arial" pitchFamily="34" charset="0"/>
                <a:cs typeface="Arial" pitchFamily="34" charset="0"/>
              </a:defRPr>
            </a:lvl2pPr>
          </a:lstStyle>
          <a:p>
            <a:pPr lvl="0"/>
            <a:r>
              <a:rPr lang="en-US" dirty="0"/>
              <a:t>Presentation Title</a:t>
            </a:r>
          </a:p>
          <a:p>
            <a:pPr lvl="1"/>
            <a:r>
              <a:rPr lang="en-US" dirty="0"/>
              <a:t>Title slide additional text</a:t>
            </a:r>
          </a:p>
        </p:txBody>
      </p:sp>
    </p:spTree>
    <p:extLst>
      <p:ext uri="{BB962C8B-B14F-4D97-AF65-F5344CB8AC3E}">
        <p14:creationId xmlns:p14="http://schemas.microsoft.com/office/powerpoint/2010/main" val="1135036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resentation title slide">
    <p:spTree>
      <p:nvGrpSpPr>
        <p:cNvPr id="1" name=""/>
        <p:cNvGrpSpPr/>
        <p:nvPr/>
      </p:nvGrpSpPr>
      <p:grpSpPr>
        <a:xfrm>
          <a:off x="0" y="0"/>
          <a:ext cx="0" cy="0"/>
          <a:chOff x="0" y="0"/>
          <a:chExt cx="0" cy="0"/>
        </a:xfrm>
      </p:grpSpPr>
      <p:sp>
        <p:nvSpPr>
          <p:cNvPr id="11" name="Text Placeholder 10"/>
          <p:cNvSpPr>
            <a:spLocks noGrp="1"/>
          </p:cNvSpPr>
          <p:nvPr>
            <p:ph type="body" sz="quarter" idx="10" hasCustomPrompt="1"/>
          </p:nvPr>
        </p:nvSpPr>
        <p:spPr>
          <a:xfrm>
            <a:off x="1117600" y="1600200"/>
            <a:ext cx="9855200" cy="3276600"/>
          </a:xfrm>
        </p:spPr>
        <p:txBody>
          <a:bodyPr/>
          <a:lstStyle>
            <a:lvl1pPr>
              <a:buFontTx/>
              <a:buNone/>
              <a:defRPr sz="2800" b="1">
                <a:solidFill>
                  <a:schemeClr val="tx1">
                    <a:lumMod val="65000"/>
                    <a:lumOff val="35000"/>
                  </a:schemeClr>
                </a:solidFill>
                <a:latin typeface="Arial" pitchFamily="34" charset="0"/>
                <a:cs typeface="Arial" pitchFamily="34" charset="0"/>
              </a:defRPr>
            </a:lvl1pPr>
            <a:lvl2pPr>
              <a:buFontTx/>
              <a:buNone/>
              <a:defRPr sz="2400">
                <a:solidFill>
                  <a:schemeClr val="accent5">
                    <a:lumMod val="50000"/>
                  </a:schemeClr>
                </a:solidFill>
                <a:latin typeface="Arial" pitchFamily="34" charset="0"/>
                <a:cs typeface="Arial" pitchFamily="34" charset="0"/>
              </a:defRPr>
            </a:lvl2pPr>
          </a:lstStyle>
          <a:p>
            <a:pPr lvl="0"/>
            <a:r>
              <a:rPr lang="en-US" dirty="0"/>
              <a:t>Presentation Title</a:t>
            </a:r>
          </a:p>
          <a:p>
            <a:pPr lvl="1"/>
            <a:r>
              <a:rPr lang="en-US" dirty="0"/>
              <a:t>Title slide additional text</a:t>
            </a:r>
          </a:p>
        </p:txBody>
      </p:sp>
    </p:spTree>
    <p:extLst>
      <p:ext uri="{BB962C8B-B14F-4D97-AF65-F5344CB8AC3E}">
        <p14:creationId xmlns:p14="http://schemas.microsoft.com/office/powerpoint/2010/main" val="14526958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theme" Target="../theme/theme2.xml"/><Relationship Id="rId1"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2"/>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2"/>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defTabSz="914400"/>
            <a:endParaRPr lang="en-US" dirty="0">
              <a:solidFill>
                <a:prstClr val="black">
                  <a:tint val="75000"/>
                </a:prstClr>
              </a:solidFill>
            </a:endParaRPr>
          </a:p>
        </p:txBody>
      </p:sp>
      <p:sp>
        <p:nvSpPr>
          <p:cNvPr id="5" name="Footer Placeholder 4"/>
          <p:cNvSpPr>
            <a:spLocks noGrp="1"/>
          </p:cNvSpPr>
          <p:nvPr>
            <p:ph type="ftr" sz="quarter" idx="3"/>
          </p:nvPr>
        </p:nvSpPr>
        <p:spPr>
          <a:xfrm>
            <a:off x="4165600" y="6356352"/>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defTabSz="914400"/>
            <a:endParaRPr lang="en-US" dirty="0">
              <a:solidFill>
                <a:prstClr val="black">
                  <a:tint val="75000"/>
                </a:prstClr>
              </a:solidFill>
            </a:endParaRPr>
          </a:p>
        </p:txBody>
      </p:sp>
      <p:sp>
        <p:nvSpPr>
          <p:cNvPr id="6" name="Slide Number Placeholder 5"/>
          <p:cNvSpPr>
            <a:spLocks noGrp="1"/>
          </p:cNvSpPr>
          <p:nvPr>
            <p:ph type="sldNum" sz="quarter" idx="4"/>
          </p:nvPr>
        </p:nvSpPr>
        <p:spPr>
          <a:xfrm>
            <a:off x="8737600" y="6356352"/>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defTabSz="914400"/>
            <a:fld id="{C90B5FB4-1AE6-4CC4-B374-7CA8E5916470}" type="slidenum">
              <a:rPr lang="en-US" smtClean="0">
                <a:solidFill>
                  <a:prstClr val="black">
                    <a:tint val="75000"/>
                  </a:prstClr>
                </a:solidFill>
              </a:rPr>
              <a:pPr defTabSz="914400"/>
              <a:t>‹#›</a:t>
            </a:fld>
            <a:endParaRPr lang="en-US" dirty="0">
              <a:solidFill>
                <a:prstClr val="black">
                  <a:tint val="75000"/>
                </a:prstClr>
              </a:solidFill>
            </a:endParaRPr>
          </a:p>
        </p:txBody>
      </p:sp>
      <p:pic>
        <p:nvPicPr>
          <p:cNvPr id="7" name="Picture 6" descr="background_idea6.jpg"/>
          <p:cNvPicPr>
            <a:picLocks noChangeAspect="1"/>
          </p:cNvPicPr>
          <p:nvPr/>
        </p:nvPicPr>
        <p:blipFill>
          <a:blip r:embed="rId8" cstate="print"/>
          <a:stretch>
            <a:fillRect/>
          </a:stretch>
        </p:blipFill>
        <p:spPr>
          <a:xfrm>
            <a:off x="0" y="0"/>
            <a:ext cx="12192000" cy="6858000"/>
          </a:xfrm>
          <a:prstGeom prst="rect">
            <a:avLst/>
          </a:prstGeom>
        </p:spPr>
      </p:pic>
    </p:spTree>
    <p:extLst>
      <p:ext uri="{BB962C8B-B14F-4D97-AF65-F5344CB8AC3E}">
        <p14:creationId xmlns:p14="http://schemas.microsoft.com/office/powerpoint/2010/main" val="2261743481"/>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2"/>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7" name="Picture 6" descr="titlebanner2.jpg"/>
          <p:cNvPicPr>
            <a:picLocks noChangeAspect="1"/>
          </p:cNvPicPr>
          <p:nvPr/>
        </p:nvPicPr>
        <p:blipFill>
          <a:blip r:embed="rId3" cstate="print"/>
          <a:stretch>
            <a:fillRect/>
          </a:stretch>
        </p:blipFill>
        <p:spPr>
          <a:xfrm>
            <a:off x="0" y="0"/>
            <a:ext cx="12192000" cy="6858000"/>
          </a:xfrm>
          <a:prstGeom prst="rect">
            <a:avLst/>
          </a:prstGeom>
        </p:spPr>
      </p:pic>
    </p:spTree>
    <p:extLst>
      <p:ext uri="{BB962C8B-B14F-4D97-AF65-F5344CB8AC3E}">
        <p14:creationId xmlns:p14="http://schemas.microsoft.com/office/powerpoint/2010/main" val="3059359389"/>
      </p:ext>
    </p:extLst>
  </p:cSld>
  <p:clrMap bg1="lt1" tx1="dk1" bg2="lt2" tx2="dk2" accent1="accent1" accent2="accent2" accent3="accent3" accent4="accent4" accent5="accent5" accent6="accent6" hlink="hlink" folHlink="folHlink"/>
  <p:sldLayoutIdLst>
    <p:sldLayoutId id="2147483661" r:id="rId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www.nist.gov/cyberframework" TargetMode="External"/><Relationship Id="rId2" Type="http://schemas.openxmlformats.org/officeDocument/2006/relationships/notesSlide" Target="../notesSlides/notesSlide10.xml"/><Relationship Id="rId1" Type="http://schemas.openxmlformats.org/officeDocument/2006/relationships/slideLayout" Target="../slideLayouts/slideLayout6.xml"/><Relationship Id="rId6" Type="http://schemas.openxmlformats.org/officeDocument/2006/relationships/image" Target="../media/image3.jpg"/><Relationship Id="rId5" Type="http://schemas.openxmlformats.org/officeDocument/2006/relationships/hyperlink" Target="mailto:cyberframework@nist.gov" TargetMode="External"/><Relationship Id="rId4" Type="http://schemas.openxmlformats.org/officeDocument/2006/relationships/hyperlink" Target="http://csrc.nist.gov/"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hyperlink" Target="mailto:cyberframework@nist.gov"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B8A1D1-44CF-4245-8CB5-DE5EF607783F}"/>
              </a:ext>
            </a:extLst>
          </p:cNvPr>
          <p:cNvSpPr>
            <a:spLocks noGrp="1"/>
          </p:cNvSpPr>
          <p:nvPr>
            <p:ph type="body" sz="quarter" idx="10"/>
          </p:nvPr>
        </p:nvSpPr>
        <p:spPr>
          <a:xfrm>
            <a:off x="918307" y="603739"/>
            <a:ext cx="10417907" cy="3276600"/>
          </a:xfrm>
        </p:spPr>
        <p:txBody>
          <a:bodyPr>
            <a:noAutofit/>
          </a:bodyPr>
          <a:lstStyle/>
          <a:p>
            <a:pPr marL="0" indent="0"/>
            <a:r>
              <a:rPr lang="en-US" sz="2400" dirty="0"/>
              <a:t>Summary: </a:t>
            </a:r>
            <a:r>
              <a:rPr lang="en-US" sz="2400" b="0" dirty="0"/>
              <a:t>The following slides may be leveraged to present the three primary components of the Framework and how they are intended to be used.</a:t>
            </a:r>
          </a:p>
          <a:p>
            <a:pPr marL="0" indent="0"/>
            <a:endParaRPr lang="en-US" sz="2400" dirty="0"/>
          </a:p>
          <a:p>
            <a:pPr marL="0" indent="0"/>
            <a:r>
              <a:rPr lang="en-US" sz="2400" dirty="0"/>
              <a:t>Audience: </a:t>
            </a:r>
            <a:r>
              <a:rPr lang="en-US" sz="2400" b="0" dirty="0"/>
              <a:t>These slides are intended for an audience who is new to the Framework with no previous knowledge or understanding of its components.</a:t>
            </a:r>
          </a:p>
          <a:p>
            <a:pPr>
              <a:buFont typeface="Arial"/>
              <a:buChar char="•"/>
            </a:pPr>
            <a:endParaRPr lang="en-US" sz="2400" dirty="0"/>
          </a:p>
          <a:p>
            <a:pPr marL="0" indent="0"/>
            <a:r>
              <a:rPr lang="en-US" sz="2400" dirty="0"/>
              <a:t>Learning Objectives:</a:t>
            </a:r>
          </a:p>
          <a:p>
            <a:pPr lvl="1">
              <a:buFont typeface="Arial"/>
              <a:buChar char="•"/>
            </a:pPr>
            <a:r>
              <a:rPr lang="en-US" dirty="0">
                <a:solidFill>
                  <a:schemeClr val="tx1">
                    <a:lumMod val="65000"/>
                    <a:lumOff val="35000"/>
                  </a:schemeClr>
                </a:solidFill>
              </a:rPr>
              <a:t>Distinguish the characteristics within the four Implementation Tiers</a:t>
            </a:r>
          </a:p>
          <a:p>
            <a:pPr lvl="1">
              <a:buFont typeface="Arial"/>
              <a:buChar char="•"/>
            </a:pPr>
            <a:r>
              <a:rPr lang="en-US" dirty="0">
                <a:solidFill>
                  <a:schemeClr val="tx1">
                    <a:lumMod val="65000"/>
                    <a:lumOff val="35000"/>
                  </a:schemeClr>
                </a:solidFill>
              </a:rPr>
              <a:t>Recognize the cybersecurity taxonomy and hierarchy within the Framework Core</a:t>
            </a:r>
          </a:p>
          <a:p>
            <a:pPr lvl="1">
              <a:buFont typeface="Arial"/>
              <a:buChar char="•"/>
            </a:pPr>
            <a:r>
              <a:rPr lang="en-US" dirty="0">
                <a:solidFill>
                  <a:schemeClr val="tx1">
                    <a:lumMod val="65000"/>
                    <a:lumOff val="35000"/>
                  </a:schemeClr>
                </a:solidFill>
              </a:rPr>
              <a:t>Understand the goals of a Framework Profile</a:t>
            </a:r>
          </a:p>
        </p:txBody>
      </p:sp>
    </p:spTree>
    <p:extLst>
      <p:ext uri="{BB962C8B-B14F-4D97-AF65-F5344CB8AC3E}">
        <p14:creationId xmlns:p14="http://schemas.microsoft.com/office/powerpoint/2010/main" val="41272962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Rectangle 39"/>
          <p:cNvSpPr/>
          <p:nvPr/>
        </p:nvSpPr>
        <p:spPr>
          <a:xfrm>
            <a:off x="4120454" y="6112936"/>
            <a:ext cx="691444" cy="61916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Slide Number Placeholder 4"/>
          <p:cNvSpPr>
            <a:spLocks noGrp="1"/>
          </p:cNvSpPr>
          <p:nvPr>
            <p:ph type="sldNum" sz="quarter" idx="12"/>
          </p:nvPr>
        </p:nvSpPr>
        <p:spPr/>
        <p:txBody>
          <a:bodyPr/>
          <a:lstStyle/>
          <a:p>
            <a:pPr defTabSz="914400"/>
            <a:fld id="{C90B5FB4-1AE6-4CC4-B374-7CA8E5916470}" type="slidenum">
              <a:rPr lang="en-US" smtClean="0">
                <a:solidFill>
                  <a:prstClr val="black">
                    <a:tint val="75000"/>
                  </a:prstClr>
                </a:solidFill>
              </a:rPr>
              <a:pPr defTabSz="914400"/>
              <a:t>10</a:t>
            </a:fld>
            <a:endParaRPr lang="en-US" dirty="0">
              <a:solidFill>
                <a:prstClr val="black">
                  <a:tint val="75000"/>
                </a:prstClr>
              </a:solidFill>
            </a:endParaRPr>
          </a:p>
        </p:txBody>
      </p:sp>
      <p:sp>
        <p:nvSpPr>
          <p:cNvPr id="3" name="TextBox 2"/>
          <p:cNvSpPr txBox="1"/>
          <p:nvPr/>
        </p:nvSpPr>
        <p:spPr>
          <a:xfrm>
            <a:off x="2314676" y="5402004"/>
            <a:ext cx="7562648" cy="523220"/>
          </a:xfrm>
          <a:prstGeom prst="rect">
            <a:avLst/>
          </a:prstGeom>
          <a:noFill/>
        </p:spPr>
        <p:txBody>
          <a:bodyPr wrap="none" rtlCol="0">
            <a:spAutoFit/>
          </a:bodyPr>
          <a:lstStyle/>
          <a:p>
            <a:r>
              <a:rPr lang="en-US" sz="2800" dirty="0">
                <a:solidFill>
                  <a:schemeClr val="tx1">
                    <a:lumMod val="65000"/>
                    <a:lumOff val="35000"/>
                  </a:schemeClr>
                </a:solidFill>
              </a:rPr>
              <a:t>…and supports on-going operational decisions, too</a:t>
            </a:r>
          </a:p>
        </p:txBody>
      </p:sp>
      <p:sp>
        <p:nvSpPr>
          <p:cNvPr id="13" name="Title 3">
            <a:extLst>
              <a:ext uri="{FF2B5EF4-FFF2-40B4-BE49-F238E27FC236}">
                <a16:creationId xmlns:a16="http://schemas.microsoft.com/office/drawing/2014/main" id="{13D66863-6E7B-403C-8296-8559413D3CEE}"/>
              </a:ext>
            </a:extLst>
          </p:cNvPr>
          <p:cNvSpPr>
            <a:spLocks noGrp="1"/>
          </p:cNvSpPr>
          <p:nvPr>
            <p:ph type="title"/>
          </p:nvPr>
        </p:nvSpPr>
        <p:spPr>
          <a:xfrm>
            <a:off x="582798" y="299075"/>
            <a:ext cx="8458200" cy="762000"/>
          </a:xfrm>
        </p:spPr>
        <p:txBody>
          <a:bodyPr/>
          <a:lstStyle/>
          <a:p>
            <a:r>
              <a:rPr lang="en-US" sz="3200" dirty="0"/>
              <a:t>Resource and Budget Decision Making</a:t>
            </a:r>
            <a:endParaRPr lang="en-US" sz="2000" b="0" i="1" dirty="0"/>
          </a:p>
        </p:txBody>
      </p:sp>
      <p:pic>
        <p:nvPicPr>
          <p:cNvPr id="11" name="Picture 10" descr="benefit of a profile">
            <a:extLst>
              <a:ext uri="{FF2B5EF4-FFF2-40B4-BE49-F238E27FC236}">
                <a16:creationId xmlns:a16="http://schemas.microsoft.com/office/drawing/2014/main" id="{C36F7B86-ADD7-4162-8EA4-E42E72371F8D}"/>
              </a:ext>
            </a:extLst>
          </p:cNvPr>
          <p:cNvPicPr>
            <a:picLocks noChangeAspect="1"/>
          </p:cNvPicPr>
          <p:nvPr/>
        </p:nvPicPr>
        <p:blipFill>
          <a:blip r:embed="rId3"/>
          <a:stretch>
            <a:fillRect/>
          </a:stretch>
        </p:blipFill>
        <p:spPr>
          <a:xfrm>
            <a:off x="932002" y="1729946"/>
            <a:ext cx="10327995" cy="3212486"/>
          </a:xfrm>
          <a:prstGeom prst="rect">
            <a:avLst/>
          </a:prstGeom>
        </p:spPr>
      </p:pic>
    </p:spTree>
    <p:extLst>
      <p:ext uri="{BB962C8B-B14F-4D97-AF65-F5344CB8AC3E}">
        <p14:creationId xmlns:p14="http://schemas.microsoft.com/office/powerpoint/2010/main" val="2312392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type="body" sz="quarter" idx="10"/>
          </p:nvPr>
        </p:nvSpPr>
        <p:spPr>
          <a:xfrm>
            <a:off x="1735304" y="1507585"/>
            <a:ext cx="6878814" cy="5593883"/>
          </a:xfrm>
        </p:spPr>
        <p:txBody>
          <a:bodyPr>
            <a:noAutofit/>
          </a:bodyPr>
          <a:lstStyle/>
          <a:p>
            <a:pPr marL="0" indent="0"/>
            <a:endParaRPr lang="en-US" sz="2000" b="0" dirty="0">
              <a:latin typeface="Arial" charset="0"/>
              <a:ea typeface="Arial" charset="0"/>
              <a:cs typeface="Arial" charset="0"/>
            </a:endParaRPr>
          </a:p>
          <a:p>
            <a:pPr marL="0" indent="0"/>
            <a:r>
              <a:rPr lang="en-US" sz="2400" b="0" i="1" dirty="0">
                <a:latin typeface="Arial" charset="0"/>
                <a:ea typeface="Arial" charset="0"/>
                <a:cs typeface="Arial" charset="0"/>
              </a:rPr>
              <a:t>Framework for Improving Critical Infrastructure Cybersecurity</a:t>
            </a:r>
            <a:r>
              <a:rPr lang="en-US" sz="2400" b="0" dirty="0">
                <a:latin typeface="Arial" charset="0"/>
                <a:ea typeface="Arial" charset="0"/>
                <a:cs typeface="Arial" charset="0"/>
              </a:rPr>
              <a:t> and related news, information: </a:t>
            </a:r>
          </a:p>
          <a:p>
            <a:pPr marL="0" indent="0"/>
            <a:r>
              <a:rPr lang="en-US" sz="2400" b="0" dirty="0">
                <a:solidFill>
                  <a:srgbClr val="000000"/>
                </a:solidFill>
                <a:latin typeface="Arial" charset="0"/>
                <a:ea typeface="Arial" charset="0"/>
                <a:cs typeface="Arial" charset="0"/>
                <a:hlinkClick r:id="rId3"/>
              </a:rPr>
              <a:t>www.nist.gov/cyberframework</a:t>
            </a:r>
            <a:r>
              <a:rPr lang="en-US" sz="2400" b="0" dirty="0">
                <a:solidFill>
                  <a:srgbClr val="000000"/>
                </a:solidFill>
                <a:latin typeface="Arial" charset="0"/>
                <a:ea typeface="Arial" charset="0"/>
                <a:cs typeface="Arial" charset="0"/>
              </a:rPr>
              <a:t> </a:t>
            </a:r>
          </a:p>
          <a:p>
            <a:pPr marL="0" indent="0"/>
            <a:endParaRPr lang="en-US" sz="2400" b="0" dirty="0">
              <a:solidFill>
                <a:srgbClr val="000000"/>
              </a:solidFill>
              <a:latin typeface="Arial" charset="0"/>
              <a:ea typeface="Arial" charset="0"/>
              <a:cs typeface="Arial" charset="0"/>
            </a:endParaRPr>
          </a:p>
          <a:p>
            <a:pPr marL="0" indent="0"/>
            <a:r>
              <a:rPr lang="en-US" sz="2400" b="0" dirty="0">
                <a:latin typeface="Arial" charset="0"/>
                <a:ea typeface="Arial" charset="0"/>
                <a:cs typeface="Arial" charset="0"/>
              </a:rPr>
              <a:t>Additional cybersecurity resources: </a:t>
            </a:r>
            <a:r>
              <a:rPr lang="en-US" sz="2400" b="0" dirty="0">
                <a:solidFill>
                  <a:srgbClr val="000000"/>
                </a:solidFill>
                <a:latin typeface="Arial" charset="0"/>
                <a:ea typeface="Arial" charset="0"/>
                <a:cs typeface="Arial" charset="0"/>
                <a:hlinkClick r:id="rId4"/>
              </a:rPr>
              <a:t>http://csrc.nist.gov/</a:t>
            </a:r>
            <a:r>
              <a:rPr lang="en-US" sz="2400" b="0" dirty="0">
                <a:solidFill>
                  <a:srgbClr val="000000"/>
                </a:solidFill>
                <a:latin typeface="Arial" charset="0"/>
                <a:ea typeface="Arial" charset="0"/>
                <a:cs typeface="Arial" charset="0"/>
              </a:rPr>
              <a:t> </a:t>
            </a:r>
          </a:p>
          <a:p>
            <a:pPr marL="0" indent="0"/>
            <a:endParaRPr lang="en-US" sz="2400" b="0" dirty="0">
              <a:solidFill>
                <a:srgbClr val="000000"/>
              </a:solidFill>
              <a:latin typeface="Arial" charset="0"/>
              <a:ea typeface="Arial" charset="0"/>
              <a:cs typeface="Arial" charset="0"/>
            </a:endParaRPr>
          </a:p>
          <a:p>
            <a:pPr marL="0" indent="0"/>
            <a:r>
              <a:rPr lang="en-US" sz="2400" b="0" dirty="0">
                <a:latin typeface="Arial" charset="0"/>
                <a:ea typeface="Arial" charset="0"/>
                <a:cs typeface="Arial" charset="0"/>
              </a:rPr>
              <a:t>Questions, comments, ideas:</a:t>
            </a:r>
            <a:r>
              <a:rPr lang="en-US" sz="2400" b="0" dirty="0">
                <a:solidFill>
                  <a:srgbClr val="000000"/>
                </a:solidFill>
                <a:latin typeface="Arial" charset="0"/>
                <a:ea typeface="Arial" charset="0"/>
                <a:cs typeface="Arial" charset="0"/>
              </a:rPr>
              <a:t> </a:t>
            </a:r>
            <a:r>
              <a:rPr lang="en-US" sz="2400" b="0" dirty="0">
                <a:solidFill>
                  <a:srgbClr val="000000"/>
                </a:solidFill>
                <a:latin typeface="Arial" charset="0"/>
                <a:ea typeface="Arial" charset="0"/>
                <a:cs typeface="Arial" charset="0"/>
                <a:hlinkClick r:id="rId5"/>
              </a:rPr>
              <a:t>cyberframework@nist.gov</a:t>
            </a:r>
            <a:r>
              <a:rPr lang="en-US" sz="2400" b="0" dirty="0">
                <a:solidFill>
                  <a:srgbClr val="000000"/>
                </a:solidFill>
                <a:latin typeface="Arial" charset="0"/>
                <a:ea typeface="Arial" charset="0"/>
                <a:cs typeface="Arial" charset="0"/>
              </a:rPr>
              <a:t> </a:t>
            </a:r>
          </a:p>
        </p:txBody>
      </p:sp>
      <p:sp>
        <p:nvSpPr>
          <p:cNvPr id="6" name="Title 5"/>
          <p:cNvSpPr>
            <a:spLocks noGrp="1"/>
          </p:cNvSpPr>
          <p:nvPr>
            <p:ph type="title" idx="4294967295"/>
          </p:nvPr>
        </p:nvSpPr>
        <p:spPr>
          <a:xfrm>
            <a:off x="722165" y="542007"/>
            <a:ext cx="8262540" cy="762000"/>
          </a:xfrm>
        </p:spPr>
        <p:txBody>
          <a:bodyPr>
            <a:noAutofit/>
          </a:bodyPr>
          <a:lstStyle/>
          <a:p>
            <a:pPr algn="l"/>
            <a:r>
              <a:rPr lang="en-US" sz="3200" b="1" dirty="0">
                <a:solidFill>
                  <a:schemeClr val="tx1">
                    <a:lumMod val="65000"/>
                    <a:lumOff val="35000"/>
                  </a:schemeClr>
                </a:solidFill>
                <a:latin typeface="Arial"/>
                <a:cs typeface="Arial"/>
              </a:rPr>
              <a:t>Resources</a:t>
            </a:r>
            <a:br>
              <a:rPr lang="en-US" sz="3200" b="1" dirty="0">
                <a:solidFill>
                  <a:schemeClr val="tx1">
                    <a:lumMod val="65000"/>
                    <a:lumOff val="35000"/>
                  </a:schemeClr>
                </a:solidFill>
                <a:latin typeface="Arial"/>
                <a:cs typeface="Arial"/>
              </a:rPr>
            </a:br>
            <a:r>
              <a:rPr lang="en-US" sz="1600" i="1" dirty="0">
                <a:solidFill>
                  <a:schemeClr val="tx1">
                    <a:lumMod val="65000"/>
                    <a:lumOff val="35000"/>
                  </a:schemeClr>
                </a:solidFill>
                <a:latin typeface="Arial"/>
                <a:cs typeface="Arial"/>
              </a:rPr>
              <a:t>Where to Learn More and Stay Current</a:t>
            </a:r>
          </a:p>
        </p:txBody>
      </p:sp>
      <p:pic>
        <p:nvPicPr>
          <p:cNvPr id="4" name="Picture 3" descr="NIST-logo-1.jpg">
            <a:extLst>
              <a:ext uri="{FF2B5EF4-FFF2-40B4-BE49-F238E27FC236}">
                <a16:creationId xmlns:a16="http://schemas.microsoft.com/office/drawing/2014/main" id="{98E1C904-7A83-47EF-B9AB-61B49927716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212620" y="5053853"/>
            <a:ext cx="3746978" cy="1716742"/>
          </a:xfrm>
          <a:prstGeom prst="rect">
            <a:avLst/>
          </a:prstGeom>
        </p:spPr>
      </p:pic>
    </p:spTree>
    <p:extLst>
      <p:ext uri="{BB962C8B-B14F-4D97-AF65-F5344CB8AC3E}">
        <p14:creationId xmlns:p14="http://schemas.microsoft.com/office/powerpoint/2010/main" val="5286277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1982788" y="1713874"/>
            <a:ext cx="8515880" cy="3213727"/>
          </a:xfrm>
        </p:spPr>
        <p:txBody>
          <a:bodyPr>
            <a:noAutofit/>
          </a:bodyPr>
          <a:lstStyle/>
          <a:p>
            <a:pPr algn="ctr"/>
            <a:r>
              <a:rPr lang="en-US" sz="3600" dirty="0"/>
              <a:t>Components of the Cybersecurity Framework</a:t>
            </a:r>
          </a:p>
          <a:p>
            <a:pPr algn="ctr"/>
            <a:endParaRPr lang="en-US" sz="2400" b="0" dirty="0"/>
          </a:p>
          <a:p>
            <a:pPr algn="ctr"/>
            <a:r>
              <a:rPr lang="en-US" sz="2400" b="0" dirty="0"/>
              <a:t>July 2018</a:t>
            </a:r>
          </a:p>
        </p:txBody>
      </p:sp>
      <p:sp>
        <p:nvSpPr>
          <p:cNvPr id="4" name="TextBox 3"/>
          <p:cNvSpPr txBox="1"/>
          <p:nvPr/>
        </p:nvSpPr>
        <p:spPr>
          <a:xfrm>
            <a:off x="9855200" y="6362700"/>
            <a:ext cx="184666" cy="369332"/>
          </a:xfrm>
          <a:prstGeom prst="rect">
            <a:avLst/>
          </a:prstGeom>
          <a:noFill/>
        </p:spPr>
        <p:txBody>
          <a:bodyPr wrap="none" rtlCol="0">
            <a:spAutoFit/>
          </a:bodyPr>
          <a:lstStyle/>
          <a:p>
            <a:endParaRPr lang="en-US" dirty="0"/>
          </a:p>
        </p:txBody>
      </p:sp>
      <p:pic>
        <p:nvPicPr>
          <p:cNvPr id="3" name="Picture 2" descr="NIST-logo-1.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55200" y="5720052"/>
            <a:ext cx="2150534" cy="985304"/>
          </a:xfrm>
          <a:prstGeom prst="rect">
            <a:avLst/>
          </a:prstGeom>
        </p:spPr>
      </p:pic>
      <p:sp>
        <p:nvSpPr>
          <p:cNvPr id="6" name="TextBox 5"/>
          <p:cNvSpPr txBox="1"/>
          <p:nvPr/>
        </p:nvSpPr>
        <p:spPr>
          <a:xfrm>
            <a:off x="749117" y="6212704"/>
            <a:ext cx="2467342" cy="323165"/>
          </a:xfrm>
          <a:prstGeom prst="rect">
            <a:avLst/>
          </a:prstGeom>
          <a:noFill/>
        </p:spPr>
        <p:txBody>
          <a:bodyPr wrap="none" rtlCol="0">
            <a:spAutoFit/>
          </a:bodyPr>
          <a:lstStyle/>
          <a:p>
            <a:r>
              <a:rPr lang="en-US" sz="1500" dirty="0">
                <a:latin typeface="Arial"/>
                <a:cs typeface="Arial"/>
                <a:hlinkClick r:id="rId4"/>
              </a:rPr>
              <a:t>cyberframework@nist.gov</a:t>
            </a:r>
            <a:r>
              <a:rPr lang="en-US" sz="1500" dirty="0">
                <a:latin typeface="Arial"/>
                <a:cs typeface="Arial"/>
              </a:rPr>
              <a:t> </a:t>
            </a:r>
          </a:p>
        </p:txBody>
      </p:sp>
    </p:spTree>
    <p:extLst>
      <p:ext uri="{BB962C8B-B14F-4D97-AF65-F5344CB8AC3E}">
        <p14:creationId xmlns:p14="http://schemas.microsoft.com/office/powerpoint/2010/main" val="32841142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90812" y="288324"/>
            <a:ext cx="8458200" cy="762000"/>
          </a:xfrm>
        </p:spPr>
        <p:txBody>
          <a:bodyPr/>
          <a:lstStyle/>
          <a:p>
            <a:r>
              <a:rPr lang="en-US" sz="3200" dirty="0">
                <a:solidFill>
                  <a:srgbClr val="595959"/>
                </a:solidFill>
              </a:rPr>
              <a:t>Cybersecurity Framework Components</a:t>
            </a:r>
          </a:p>
        </p:txBody>
      </p:sp>
      <p:sp>
        <p:nvSpPr>
          <p:cNvPr id="12" name="Slide Number Placeholder 4"/>
          <p:cNvSpPr>
            <a:spLocks noGrp="1"/>
          </p:cNvSpPr>
          <p:nvPr>
            <p:ph type="sldNum" sz="quarter" idx="12"/>
          </p:nvPr>
        </p:nvSpPr>
        <p:spPr>
          <a:xfrm>
            <a:off x="9716234" y="6356352"/>
            <a:ext cx="2133600" cy="365125"/>
          </a:xfrm>
        </p:spPr>
        <p:txBody>
          <a:bodyPr/>
          <a:lstStyle/>
          <a:p>
            <a:pPr defTabSz="914400"/>
            <a:fld id="{C90B5FB4-1AE6-4CC4-B374-7CA8E5916470}" type="slidenum">
              <a:rPr lang="en-US" smtClean="0">
                <a:solidFill>
                  <a:prstClr val="black">
                    <a:tint val="75000"/>
                  </a:prstClr>
                </a:solidFill>
              </a:rPr>
              <a:pPr defTabSz="914400"/>
              <a:t>3</a:t>
            </a:fld>
            <a:endParaRPr lang="en-US" dirty="0">
              <a:solidFill>
                <a:prstClr val="black">
                  <a:tint val="75000"/>
                </a:prstClr>
              </a:solidFill>
            </a:endParaRPr>
          </a:p>
        </p:txBody>
      </p:sp>
      <p:pic>
        <p:nvPicPr>
          <p:cNvPr id="13" name="Picture 12" descr="Cybersecurity Framework Components consisting of Core, Tiers, Profiles">
            <a:extLst>
              <a:ext uri="{FF2B5EF4-FFF2-40B4-BE49-F238E27FC236}">
                <a16:creationId xmlns:a16="http://schemas.microsoft.com/office/drawing/2014/main" id="{FBB162C1-05CF-4670-B494-2122D5D27D56}"/>
              </a:ext>
            </a:extLst>
          </p:cNvPr>
          <p:cNvPicPr>
            <a:picLocks noChangeAspect="1"/>
          </p:cNvPicPr>
          <p:nvPr/>
        </p:nvPicPr>
        <p:blipFill>
          <a:blip r:embed="rId3" cstate="print"/>
          <a:stretch>
            <a:fillRect/>
          </a:stretch>
        </p:blipFill>
        <p:spPr>
          <a:xfrm>
            <a:off x="2475766" y="1460881"/>
            <a:ext cx="7240468" cy="5594909"/>
          </a:xfrm>
          <a:prstGeom prst="rect">
            <a:avLst/>
          </a:prstGeom>
        </p:spPr>
      </p:pic>
      <p:sp>
        <p:nvSpPr>
          <p:cNvPr id="3" name="TextBox 2">
            <a:extLst>
              <a:ext uri="{FF2B5EF4-FFF2-40B4-BE49-F238E27FC236}">
                <a16:creationId xmlns:a16="http://schemas.microsoft.com/office/drawing/2014/main" id="{352150AC-1770-46A5-8DA0-A1F31348B409}"/>
              </a:ext>
            </a:extLst>
          </p:cNvPr>
          <p:cNvSpPr txBox="1"/>
          <p:nvPr/>
        </p:nvSpPr>
        <p:spPr>
          <a:xfrm>
            <a:off x="1716894" y="1168493"/>
            <a:ext cx="8758212" cy="584775"/>
          </a:xfrm>
          <a:prstGeom prst="rect">
            <a:avLst/>
          </a:prstGeom>
          <a:noFill/>
        </p:spPr>
        <p:txBody>
          <a:bodyPr wrap="square" rtlCol="0">
            <a:spAutoFit/>
          </a:bodyPr>
          <a:lstStyle/>
          <a:p>
            <a:r>
              <a:rPr lang="en-US" sz="3200" dirty="0">
                <a:solidFill>
                  <a:schemeClr val="tx1">
                    <a:lumMod val="65000"/>
                    <a:lumOff val="35000"/>
                  </a:schemeClr>
                </a:solidFill>
                <a:latin typeface="Arial" pitchFamily="34" charset="0"/>
                <a:cs typeface="Arial" pitchFamily="34" charset="0"/>
              </a:rPr>
              <a:t>The Framework consists of 3 main components</a:t>
            </a:r>
          </a:p>
        </p:txBody>
      </p:sp>
    </p:spTree>
    <p:extLst>
      <p:ext uri="{BB962C8B-B14F-4D97-AF65-F5344CB8AC3E}">
        <p14:creationId xmlns:p14="http://schemas.microsoft.com/office/powerpoint/2010/main" val="15301478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21102" y="319086"/>
            <a:ext cx="6698635" cy="712030"/>
          </a:xfrm>
        </p:spPr>
        <p:txBody>
          <a:bodyPr/>
          <a:lstStyle/>
          <a:p>
            <a:r>
              <a:rPr lang="en-US" sz="3200" dirty="0"/>
              <a:t>Framework Implementation Tiers</a:t>
            </a:r>
            <a:endParaRPr lang="en-US" sz="1600" b="0" dirty="0"/>
          </a:p>
        </p:txBody>
      </p:sp>
      <p:sp>
        <p:nvSpPr>
          <p:cNvPr id="5" name="Slide Number Placeholder 4"/>
          <p:cNvSpPr>
            <a:spLocks noGrp="1"/>
          </p:cNvSpPr>
          <p:nvPr>
            <p:ph type="sldNum" sz="quarter" idx="12"/>
          </p:nvPr>
        </p:nvSpPr>
        <p:spPr/>
        <p:txBody>
          <a:bodyPr/>
          <a:lstStyle/>
          <a:p>
            <a:pPr defTabSz="914400"/>
            <a:fld id="{C90B5FB4-1AE6-4CC4-B374-7CA8E5916470}" type="slidenum">
              <a:rPr lang="en-US" smtClean="0">
                <a:solidFill>
                  <a:srgbClr val="FFFFFF"/>
                </a:solidFill>
              </a:rPr>
              <a:pPr defTabSz="914400"/>
              <a:t>4</a:t>
            </a:fld>
            <a:endParaRPr lang="en-US" dirty="0">
              <a:solidFill>
                <a:srgbClr val="FFFFFF"/>
              </a:solidFill>
            </a:endParaRPr>
          </a:p>
        </p:txBody>
      </p:sp>
      <p:sp>
        <p:nvSpPr>
          <p:cNvPr id="6" name="Slide Number Placeholder 4"/>
          <p:cNvSpPr txBox="1">
            <a:spLocks/>
          </p:cNvSpPr>
          <p:nvPr/>
        </p:nvSpPr>
        <p:spPr>
          <a:xfrm>
            <a:off x="9692952" y="6422234"/>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Arial"/>
                <a:ea typeface="+mn-ea"/>
                <a:cs typeface="Aria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914400"/>
            <a:fld id="{C90B5FB4-1AE6-4CC4-B374-7CA8E5916470}" type="slidenum">
              <a:rPr lang="en-US">
                <a:solidFill>
                  <a:prstClr val="black">
                    <a:tint val="75000"/>
                  </a:prstClr>
                </a:solidFill>
              </a:rPr>
              <a:pPr defTabSz="914400"/>
              <a:t>4</a:t>
            </a:fld>
            <a:endParaRPr lang="en-US" dirty="0">
              <a:solidFill>
                <a:prstClr val="black">
                  <a:tint val="75000"/>
                </a:prstClr>
              </a:solidFill>
            </a:endParaRPr>
          </a:p>
        </p:txBody>
      </p:sp>
      <p:pic>
        <p:nvPicPr>
          <p:cNvPr id="7" name="Picture 6" descr="Framework Implementation tiers">
            <a:extLst>
              <a:ext uri="{FF2B5EF4-FFF2-40B4-BE49-F238E27FC236}">
                <a16:creationId xmlns:a16="http://schemas.microsoft.com/office/drawing/2014/main" id="{D4EDFEF7-C8AB-4AC1-A178-1AE7BC21AFFF}"/>
              </a:ext>
            </a:extLst>
          </p:cNvPr>
          <p:cNvPicPr>
            <a:picLocks noChangeAspect="1"/>
          </p:cNvPicPr>
          <p:nvPr/>
        </p:nvPicPr>
        <p:blipFill>
          <a:blip r:embed="rId3"/>
          <a:stretch>
            <a:fillRect/>
          </a:stretch>
        </p:blipFill>
        <p:spPr>
          <a:xfrm>
            <a:off x="1866447" y="1434776"/>
            <a:ext cx="8459105" cy="5104138"/>
          </a:xfrm>
          <a:prstGeom prst="rect">
            <a:avLst/>
          </a:prstGeom>
        </p:spPr>
      </p:pic>
    </p:spTree>
    <p:extLst>
      <p:ext uri="{BB962C8B-B14F-4D97-AF65-F5344CB8AC3E}">
        <p14:creationId xmlns:p14="http://schemas.microsoft.com/office/powerpoint/2010/main" val="8672549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able 10" descr="Framework Core"/>
          <p:cNvGraphicFramePr>
            <a:graphicFrameLocks noGrp="1"/>
          </p:cNvGraphicFramePr>
          <p:nvPr>
            <p:extLst>
              <p:ext uri="{D42A27DB-BD31-4B8C-83A1-F6EECF244321}">
                <p14:modId xmlns:p14="http://schemas.microsoft.com/office/powerpoint/2010/main" val="2281205820"/>
              </p:ext>
            </p:extLst>
          </p:nvPr>
        </p:nvGraphicFramePr>
        <p:xfrm>
          <a:off x="1724797" y="1281199"/>
          <a:ext cx="7368403" cy="5540779"/>
        </p:xfrm>
        <a:graphic>
          <a:graphicData uri="http://schemas.openxmlformats.org/drawingml/2006/table">
            <a:tbl>
              <a:tblPr firstRow="1" firstCol="1" bandRow="1"/>
              <a:tblGrid>
                <a:gridCol w="2224341">
                  <a:extLst>
                    <a:ext uri="{9D8B030D-6E8A-4147-A177-3AD203B41FA5}">
                      <a16:colId xmlns:a16="http://schemas.microsoft.com/office/drawing/2014/main" val="20000"/>
                    </a:ext>
                  </a:extLst>
                </a:gridCol>
                <a:gridCol w="1284248">
                  <a:extLst>
                    <a:ext uri="{9D8B030D-6E8A-4147-A177-3AD203B41FA5}">
                      <a16:colId xmlns:a16="http://schemas.microsoft.com/office/drawing/2014/main" val="20001"/>
                    </a:ext>
                  </a:extLst>
                </a:gridCol>
                <a:gridCol w="3163125">
                  <a:extLst>
                    <a:ext uri="{9D8B030D-6E8A-4147-A177-3AD203B41FA5}">
                      <a16:colId xmlns:a16="http://schemas.microsoft.com/office/drawing/2014/main" val="20002"/>
                    </a:ext>
                  </a:extLst>
                </a:gridCol>
                <a:gridCol w="696689">
                  <a:extLst>
                    <a:ext uri="{9D8B030D-6E8A-4147-A177-3AD203B41FA5}">
                      <a16:colId xmlns:a16="http://schemas.microsoft.com/office/drawing/2014/main" val="20003"/>
                    </a:ext>
                  </a:extLst>
                </a:gridCol>
              </a:tblGrid>
              <a:tr h="255167">
                <a:tc>
                  <a:txBody>
                    <a:bodyPr/>
                    <a:lstStyle/>
                    <a:p>
                      <a:pPr marL="0" marR="0" algn="ctr">
                        <a:spcBef>
                          <a:spcPts val="0"/>
                        </a:spcBef>
                        <a:spcAft>
                          <a:spcPts val="600"/>
                        </a:spcAft>
                      </a:pPr>
                      <a:endParaRPr lang="en-US" sz="1400" dirty="0">
                        <a:effectLst/>
                        <a:latin typeface="+mn-lt"/>
                        <a:ea typeface="Times New Roman"/>
                      </a:endParaRPr>
                    </a:p>
                  </a:txBody>
                  <a:tcPr marL="29204" marR="29204" marT="0" marB="0" anchor="ctr">
                    <a:lnL w="12700" cap="flat" cmpd="sng" algn="ctr">
                      <a:no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600"/>
                        </a:spcAft>
                      </a:pPr>
                      <a:r>
                        <a:rPr lang="en-US" sz="1400" b="1" dirty="0">
                          <a:effectLst/>
                          <a:latin typeface="+mn-lt"/>
                          <a:ea typeface="Times New Roman"/>
                        </a:rPr>
                        <a:t>Function</a:t>
                      </a:r>
                      <a:endParaRPr lang="en-US" sz="1400" dirty="0">
                        <a:effectLst/>
                        <a:latin typeface="+mn-lt"/>
                        <a:ea typeface="Times New Roman"/>
                      </a:endParaRPr>
                    </a:p>
                  </a:txBody>
                  <a:tcPr marL="29204" marR="292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marR="0" algn="ctr">
                        <a:spcBef>
                          <a:spcPts val="0"/>
                        </a:spcBef>
                        <a:spcAft>
                          <a:spcPts val="600"/>
                        </a:spcAft>
                      </a:pPr>
                      <a:r>
                        <a:rPr lang="en-US" sz="1400" b="1" dirty="0">
                          <a:effectLst/>
                          <a:latin typeface="+mn-lt"/>
                          <a:ea typeface="Times New Roman"/>
                        </a:rPr>
                        <a:t>Category</a:t>
                      </a:r>
                      <a:endParaRPr lang="en-US" sz="1400" dirty="0">
                        <a:effectLst/>
                        <a:latin typeface="+mn-lt"/>
                        <a:ea typeface="Times New Roman"/>
                      </a:endParaRPr>
                    </a:p>
                  </a:txBody>
                  <a:tcPr marL="29204" marR="292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algn="ctr">
                        <a:spcBef>
                          <a:spcPts val="0"/>
                        </a:spcBef>
                        <a:spcAft>
                          <a:spcPts val="600"/>
                        </a:spcAft>
                      </a:pPr>
                      <a:r>
                        <a:rPr lang="en-US" sz="1400" b="1" dirty="0">
                          <a:effectLst/>
                          <a:latin typeface="+mn-lt"/>
                          <a:ea typeface="Times New Roman"/>
                          <a:cs typeface="Courier New" panose="02070309020205020404" pitchFamily="49" charset="0"/>
                        </a:rPr>
                        <a:t>ID</a:t>
                      </a:r>
                    </a:p>
                  </a:txBody>
                  <a:tcPr marL="29204" marR="292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r h="218715">
                <a:tc rowSpan="5">
                  <a:txBody>
                    <a:bodyPr/>
                    <a:lstStyle/>
                    <a:p>
                      <a:pPr marL="0" marR="0" indent="0" algn="ctr" defTabSz="914400" rtl="0" eaLnBrk="1" fontAlgn="auto" latinLnBrk="0" hangingPunct="1">
                        <a:lnSpc>
                          <a:spcPct val="100000"/>
                        </a:lnSpc>
                        <a:spcBef>
                          <a:spcPts val="0"/>
                        </a:spcBef>
                        <a:spcAft>
                          <a:spcPts val="600"/>
                        </a:spcAft>
                        <a:buClrTx/>
                        <a:buSzTx/>
                        <a:buFontTx/>
                        <a:buNone/>
                        <a:tabLst/>
                        <a:defRPr/>
                      </a:pPr>
                      <a:r>
                        <a:rPr lang="en-US" sz="1400" b="1" dirty="0">
                          <a:solidFill>
                            <a:schemeClr val="tx1">
                              <a:lumMod val="65000"/>
                              <a:lumOff val="35000"/>
                            </a:schemeClr>
                          </a:solidFill>
                        </a:rPr>
                        <a:t>What processes and assets need protection?</a:t>
                      </a:r>
                    </a:p>
                  </a:txBody>
                  <a:tcPr marL="29204" marR="29204"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rowSpan="6">
                  <a:txBody>
                    <a:bodyPr/>
                    <a:lstStyle/>
                    <a:p>
                      <a:pPr marL="0" marR="0" algn="ctr">
                        <a:spcBef>
                          <a:spcPts val="0"/>
                        </a:spcBef>
                        <a:spcAft>
                          <a:spcPts val="600"/>
                        </a:spcAft>
                      </a:pPr>
                      <a:r>
                        <a:rPr lang="en-US" sz="1600" b="1" dirty="0">
                          <a:effectLst/>
                          <a:latin typeface="+mn-lt"/>
                          <a:ea typeface="Times New Roman"/>
                        </a:rPr>
                        <a:t>Identify</a:t>
                      </a:r>
                    </a:p>
                  </a:txBody>
                  <a:tcPr marL="29204" marR="2920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3366FF"/>
                    </a:solidFill>
                  </a:tcPr>
                </a:tc>
                <a:tc>
                  <a:txBody>
                    <a:bodyPr/>
                    <a:lstStyle/>
                    <a:p>
                      <a:pPr marL="0" marR="0" algn="l">
                        <a:spcBef>
                          <a:spcPts val="300"/>
                        </a:spcBef>
                        <a:spcAft>
                          <a:spcPts val="300"/>
                        </a:spcAft>
                      </a:pPr>
                      <a:r>
                        <a:rPr lang="en-US" sz="1200" dirty="0">
                          <a:effectLst/>
                          <a:latin typeface="+mn-lt"/>
                          <a:ea typeface="Times New Roman"/>
                        </a:rPr>
                        <a:t>Asset Management</a:t>
                      </a:r>
                    </a:p>
                  </a:txBody>
                  <a:tcPr marL="29204" marR="29204"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marL="0" marR="0" algn="ctr">
                        <a:spcBef>
                          <a:spcPts val="300"/>
                        </a:spcBef>
                        <a:spcAft>
                          <a:spcPts val="300"/>
                        </a:spcAft>
                      </a:pPr>
                      <a:r>
                        <a:rPr lang="en-US" sz="1200" b="1" dirty="0">
                          <a:effectLst/>
                          <a:latin typeface="+mn-lt"/>
                          <a:ea typeface="Times New Roman"/>
                          <a:cs typeface="Courier New" panose="02070309020205020404" pitchFamily="49" charset="0"/>
                        </a:rPr>
                        <a:t>ID.AM</a:t>
                      </a:r>
                    </a:p>
                  </a:txBody>
                  <a:tcPr marL="29204" marR="292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1"/>
                  </a:ext>
                </a:extLst>
              </a:tr>
              <a:tr h="218715">
                <a:tc vMerge="1">
                  <a:txBody>
                    <a:bodyPr/>
                    <a:lstStyle/>
                    <a:p>
                      <a:endParaRPr lang="en-US"/>
                    </a:p>
                  </a:txBody>
                  <a:tcPr/>
                </a:tc>
                <a:tc vMerge="1">
                  <a:txBody>
                    <a:bodyPr/>
                    <a:lstStyle/>
                    <a:p>
                      <a:endParaRPr lang="en-US"/>
                    </a:p>
                  </a:txBody>
                  <a:tcPr/>
                </a:tc>
                <a:tc>
                  <a:txBody>
                    <a:bodyPr/>
                    <a:lstStyle/>
                    <a:p>
                      <a:pPr marL="0" marR="0" algn="l">
                        <a:spcBef>
                          <a:spcPts val="300"/>
                        </a:spcBef>
                        <a:spcAft>
                          <a:spcPts val="300"/>
                        </a:spcAft>
                      </a:pPr>
                      <a:r>
                        <a:rPr lang="en-US" sz="1200" dirty="0">
                          <a:effectLst/>
                          <a:latin typeface="+mn-lt"/>
                          <a:ea typeface="Times New Roman"/>
                        </a:rPr>
                        <a:t>Business Environment</a:t>
                      </a:r>
                    </a:p>
                  </a:txBody>
                  <a:tcPr marL="29204" marR="29204"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marL="0" marR="0" algn="ctr">
                        <a:spcBef>
                          <a:spcPts val="300"/>
                        </a:spcBef>
                        <a:spcAft>
                          <a:spcPts val="300"/>
                        </a:spcAft>
                      </a:pPr>
                      <a:r>
                        <a:rPr lang="en-US" sz="1200" b="1" dirty="0">
                          <a:effectLst/>
                          <a:latin typeface="+mn-lt"/>
                          <a:ea typeface="Times New Roman"/>
                          <a:cs typeface="Courier New" panose="02070309020205020404" pitchFamily="49" charset="0"/>
                        </a:rPr>
                        <a:t>ID.BE</a:t>
                      </a:r>
                    </a:p>
                  </a:txBody>
                  <a:tcPr marL="29204" marR="292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2"/>
                  </a:ext>
                </a:extLst>
              </a:tr>
              <a:tr h="218715">
                <a:tc vMerge="1">
                  <a:txBody>
                    <a:bodyPr/>
                    <a:lstStyle/>
                    <a:p>
                      <a:endParaRPr lang="en-US"/>
                    </a:p>
                  </a:txBody>
                  <a:tcPr/>
                </a:tc>
                <a:tc vMerge="1">
                  <a:txBody>
                    <a:bodyPr/>
                    <a:lstStyle/>
                    <a:p>
                      <a:endParaRPr lang="en-US"/>
                    </a:p>
                  </a:txBody>
                  <a:tcPr/>
                </a:tc>
                <a:tc>
                  <a:txBody>
                    <a:bodyPr/>
                    <a:lstStyle/>
                    <a:p>
                      <a:pPr marL="0" marR="0" algn="l">
                        <a:spcBef>
                          <a:spcPts val="300"/>
                        </a:spcBef>
                        <a:spcAft>
                          <a:spcPts val="300"/>
                        </a:spcAft>
                      </a:pPr>
                      <a:r>
                        <a:rPr lang="en-US" sz="1200" dirty="0">
                          <a:effectLst/>
                          <a:latin typeface="+mn-lt"/>
                          <a:ea typeface="Times New Roman"/>
                        </a:rPr>
                        <a:t>Governance</a:t>
                      </a:r>
                    </a:p>
                  </a:txBody>
                  <a:tcPr marL="29204" marR="29204"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marL="0" marR="0" algn="ctr">
                        <a:spcBef>
                          <a:spcPts val="300"/>
                        </a:spcBef>
                        <a:spcAft>
                          <a:spcPts val="300"/>
                        </a:spcAft>
                      </a:pPr>
                      <a:r>
                        <a:rPr lang="en-US" sz="1200" b="1" dirty="0">
                          <a:effectLst/>
                          <a:latin typeface="+mn-lt"/>
                          <a:ea typeface="Times New Roman"/>
                          <a:cs typeface="Courier New" panose="02070309020205020404" pitchFamily="49" charset="0"/>
                        </a:rPr>
                        <a:t>ID.GV</a:t>
                      </a:r>
                    </a:p>
                  </a:txBody>
                  <a:tcPr marL="29204" marR="292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3"/>
                  </a:ext>
                </a:extLst>
              </a:tr>
              <a:tr h="218715">
                <a:tc vMerge="1">
                  <a:txBody>
                    <a:bodyPr/>
                    <a:lstStyle/>
                    <a:p>
                      <a:endParaRPr lang="en-US"/>
                    </a:p>
                  </a:txBody>
                  <a:tcPr/>
                </a:tc>
                <a:tc vMerge="1">
                  <a:txBody>
                    <a:bodyPr/>
                    <a:lstStyle/>
                    <a:p>
                      <a:endParaRPr lang="en-US"/>
                    </a:p>
                  </a:txBody>
                  <a:tcPr/>
                </a:tc>
                <a:tc>
                  <a:txBody>
                    <a:bodyPr/>
                    <a:lstStyle/>
                    <a:p>
                      <a:pPr marL="0" marR="0" algn="l">
                        <a:spcBef>
                          <a:spcPts val="300"/>
                        </a:spcBef>
                        <a:spcAft>
                          <a:spcPts val="300"/>
                        </a:spcAft>
                      </a:pPr>
                      <a:r>
                        <a:rPr lang="en-US" sz="1200" dirty="0">
                          <a:effectLst/>
                          <a:latin typeface="+mn-lt"/>
                          <a:ea typeface="Times New Roman"/>
                        </a:rPr>
                        <a:t>Risk Assessment</a:t>
                      </a:r>
                    </a:p>
                  </a:txBody>
                  <a:tcPr marL="29204" marR="29204"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marL="0" marR="0" algn="ctr">
                        <a:spcBef>
                          <a:spcPts val="300"/>
                        </a:spcBef>
                        <a:spcAft>
                          <a:spcPts val="300"/>
                        </a:spcAft>
                      </a:pPr>
                      <a:r>
                        <a:rPr lang="en-US" sz="1200" b="1" dirty="0">
                          <a:effectLst/>
                          <a:latin typeface="+mn-lt"/>
                          <a:ea typeface="Times New Roman"/>
                          <a:cs typeface="Courier New" panose="02070309020205020404" pitchFamily="49" charset="0"/>
                        </a:rPr>
                        <a:t>ID.RA</a:t>
                      </a:r>
                    </a:p>
                  </a:txBody>
                  <a:tcPr marL="29204" marR="292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4"/>
                  </a:ext>
                </a:extLst>
              </a:tr>
              <a:tr h="218715">
                <a:tc vMerge="1">
                  <a:txBody>
                    <a:bodyPr/>
                    <a:lstStyle/>
                    <a:p>
                      <a:endParaRPr lang="en-US"/>
                    </a:p>
                  </a:txBody>
                  <a:tcPr/>
                </a:tc>
                <a:tc vMerge="1">
                  <a:txBody>
                    <a:bodyPr/>
                    <a:lstStyle/>
                    <a:p>
                      <a:endParaRPr lang="en-US"/>
                    </a:p>
                  </a:txBody>
                  <a:tcPr/>
                </a:tc>
                <a:tc>
                  <a:txBody>
                    <a:bodyPr/>
                    <a:lstStyle/>
                    <a:p>
                      <a:pPr marL="0" marR="0" algn="l">
                        <a:spcBef>
                          <a:spcPts val="300"/>
                        </a:spcBef>
                        <a:spcAft>
                          <a:spcPts val="300"/>
                        </a:spcAft>
                      </a:pPr>
                      <a:r>
                        <a:rPr lang="en-US" sz="1200" dirty="0">
                          <a:effectLst/>
                          <a:latin typeface="+mn-lt"/>
                          <a:ea typeface="Times New Roman"/>
                        </a:rPr>
                        <a:t>Risk Management Strategy</a:t>
                      </a:r>
                    </a:p>
                  </a:txBody>
                  <a:tcPr marL="29204" marR="29204"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marL="0" marR="0" algn="ctr">
                        <a:spcBef>
                          <a:spcPts val="300"/>
                        </a:spcBef>
                        <a:spcAft>
                          <a:spcPts val="300"/>
                        </a:spcAft>
                      </a:pPr>
                      <a:r>
                        <a:rPr lang="en-US" sz="1200" b="1" dirty="0">
                          <a:effectLst/>
                          <a:latin typeface="+mn-lt"/>
                          <a:ea typeface="Times New Roman"/>
                          <a:cs typeface="Courier New" panose="02070309020205020404" pitchFamily="49" charset="0"/>
                        </a:rPr>
                        <a:t>ID.RM</a:t>
                      </a:r>
                    </a:p>
                  </a:txBody>
                  <a:tcPr marL="29204" marR="292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5"/>
                  </a:ext>
                </a:extLst>
              </a:tr>
              <a:tr h="255167">
                <a:tc>
                  <a:txBody>
                    <a:bodyPr/>
                    <a:lstStyle/>
                    <a:p>
                      <a:pPr marL="0" marR="0" indent="0" algn="ctr" defTabSz="914400" rtl="0" eaLnBrk="1" fontAlgn="auto" latinLnBrk="0" hangingPunct="1">
                        <a:lnSpc>
                          <a:spcPct val="100000"/>
                        </a:lnSpc>
                        <a:spcBef>
                          <a:spcPts val="0"/>
                        </a:spcBef>
                        <a:spcAft>
                          <a:spcPts val="600"/>
                        </a:spcAft>
                        <a:buClrTx/>
                        <a:buSzTx/>
                        <a:buFontTx/>
                        <a:buNone/>
                        <a:tabLst/>
                        <a:defRPr/>
                      </a:pPr>
                      <a:endParaRPr lang="en-US" sz="1400" b="1" dirty="0">
                        <a:solidFill>
                          <a:schemeClr val="tx1">
                            <a:lumMod val="65000"/>
                            <a:lumOff val="35000"/>
                          </a:schemeClr>
                        </a:solidFill>
                      </a:endParaRPr>
                    </a:p>
                  </a:txBody>
                  <a:tcPr marL="29204" marR="29204"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marL="0" marR="0" algn="ctr">
                        <a:spcBef>
                          <a:spcPts val="0"/>
                        </a:spcBef>
                        <a:spcAft>
                          <a:spcPts val="600"/>
                        </a:spcAft>
                      </a:pPr>
                      <a:endParaRPr lang="en-US" sz="1600" b="1" dirty="0">
                        <a:effectLst/>
                        <a:latin typeface="+mn-lt"/>
                        <a:ea typeface="Times New Roman"/>
                      </a:endParaRPr>
                    </a:p>
                  </a:txBody>
                  <a:tcPr marL="29204" marR="2920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3366FF"/>
                    </a:solidFill>
                  </a:tcPr>
                </a:tc>
                <a:tc>
                  <a:txBody>
                    <a:bodyPr/>
                    <a:lstStyle/>
                    <a:p>
                      <a:pPr marL="0" marR="0" algn="l">
                        <a:spcBef>
                          <a:spcPts val="300"/>
                        </a:spcBef>
                        <a:spcAft>
                          <a:spcPts val="300"/>
                        </a:spcAft>
                      </a:pPr>
                      <a:r>
                        <a:rPr lang="en-US" sz="1200" dirty="0">
                          <a:effectLst/>
                          <a:latin typeface="+mn-lt"/>
                          <a:ea typeface="Times New Roman"/>
                        </a:rPr>
                        <a:t>Supply Chain Risk Management</a:t>
                      </a:r>
                    </a:p>
                  </a:txBody>
                  <a:tcPr marL="29204" marR="29204"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marL="0" marR="0" algn="ctr">
                        <a:spcBef>
                          <a:spcPts val="300"/>
                        </a:spcBef>
                        <a:spcAft>
                          <a:spcPts val="300"/>
                        </a:spcAft>
                      </a:pPr>
                      <a:r>
                        <a:rPr lang="en-US" sz="1200" b="1" dirty="0">
                          <a:effectLst/>
                          <a:latin typeface="+mn-lt"/>
                          <a:ea typeface="Times New Roman"/>
                          <a:cs typeface="Courier New" panose="02070309020205020404" pitchFamily="49" charset="0"/>
                        </a:rPr>
                        <a:t>ID.SC</a:t>
                      </a:r>
                    </a:p>
                  </a:txBody>
                  <a:tcPr marL="29204" marR="292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3871558610"/>
                  </a:ext>
                </a:extLst>
              </a:tr>
              <a:tr h="218715">
                <a:tc rowSpan="6">
                  <a:txBody>
                    <a:bodyPr/>
                    <a:lstStyle/>
                    <a:p>
                      <a:pPr marL="0" marR="0" indent="0" algn="ctr" defTabSz="914400" rtl="0" eaLnBrk="1" fontAlgn="auto" latinLnBrk="0" hangingPunct="1">
                        <a:lnSpc>
                          <a:spcPct val="100000"/>
                        </a:lnSpc>
                        <a:spcBef>
                          <a:spcPts val="0"/>
                        </a:spcBef>
                        <a:spcAft>
                          <a:spcPts val="600"/>
                        </a:spcAft>
                        <a:buClrTx/>
                        <a:buSzTx/>
                        <a:buFontTx/>
                        <a:buNone/>
                        <a:tabLst/>
                        <a:defRPr/>
                      </a:pPr>
                      <a:r>
                        <a:rPr lang="en-US" sz="1400" b="1" dirty="0">
                          <a:solidFill>
                            <a:schemeClr val="tx1">
                              <a:lumMod val="65000"/>
                              <a:lumOff val="35000"/>
                            </a:schemeClr>
                          </a:solidFill>
                        </a:rPr>
                        <a:t>What safeguards are available?</a:t>
                      </a:r>
                    </a:p>
                  </a:txBody>
                  <a:tcPr marL="29204" marR="29204"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rowSpan="6">
                  <a:txBody>
                    <a:bodyPr/>
                    <a:lstStyle/>
                    <a:p>
                      <a:pPr marL="0" marR="0" algn="ctr">
                        <a:spcBef>
                          <a:spcPts val="0"/>
                        </a:spcBef>
                        <a:spcAft>
                          <a:spcPts val="600"/>
                        </a:spcAft>
                      </a:pPr>
                      <a:r>
                        <a:rPr lang="en-US" sz="1600" b="1" dirty="0">
                          <a:effectLst/>
                          <a:latin typeface="+mn-lt"/>
                          <a:ea typeface="Times New Roman"/>
                        </a:rPr>
                        <a:t>Protect</a:t>
                      </a:r>
                    </a:p>
                  </a:txBody>
                  <a:tcPr marL="29204" marR="2920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800080"/>
                    </a:solidFill>
                  </a:tcPr>
                </a:tc>
                <a:tc>
                  <a:txBody>
                    <a:bodyPr/>
                    <a:lstStyle/>
                    <a:p>
                      <a:pPr marL="0" marR="0" algn="l">
                        <a:spcBef>
                          <a:spcPts val="300"/>
                        </a:spcBef>
                        <a:spcAft>
                          <a:spcPts val="300"/>
                        </a:spcAft>
                      </a:pPr>
                      <a:r>
                        <a:rPr lang="en-US" sz="1200" dirty="0">
                          <a:effectLst/>
                          <a:latin typeface="+mn-lt"/>
                          <a:ea typeface="Times New Roman"/>
                        </a:rPr>
                        <a:t>Identity Management &amp; Access Control</a:t>
                      </a:r>
                    </a:p>
                  </a:txBody>
                  <a:tcPr marL="29204" marR="29204"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gn="ctr">
                        <a:spcBef>
                          <a:spcPts val="300"/>
                        </a:spcBef>
                        <a:spcAft>
                          <a:spcPts val="300"/>
                        </a:spcAft>
                      </a:pPr>
                      <a:r>
                        <a:rPr lang="en-US" sz="1200" b="1" dirty="0">
                          <a:effectLst/>
                          <a:latin typeface="+mn-lt"/>
                          <a:ea typeface="Times New Roman"/>
                          <a:cs typeface="Courier New" panose="02070309020205020404" pitchFamily="49" charset="0"/>
                        </a:rPr>
                        <a:t>PR.AC</a:t>
                      </a:r>
                    </a:p>
                  </a:txBody>
                  <a:tcPr marL="29204" marR="292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6"/>
                  </a:ext>
                </a:extLst>
              </a:tr>
              <a:tr h="218715">
                <a:tc vMerge="1">
                  <a:txBody>
                    <a:bodyPr/>
                    <a:lstStyle/>
                    <a:p>
                      <a:endParaRPr lang="en-US"/>
                    </a:p>
                  </a:txBody>
                  <a:tcPr/>
                </a:tc>
                <a:tc vMerge="1">
                  <a:txBody>
                    <a:bodyPr/>
                    <a:lstStyle/>
                    <a:p>
                      <a:endParaRPr lang="en-US"/>
                    </a:p>
                  </a:txBody>
                  <a:tcPr/>
                </a:tc>
                <a:tc>
                  <a:txBody>
                    <a:bodyPr/>
                    <a:lstStyle/>
                    <a:p>
                      <a:pPr marL="0" marR="0" algn="l">
                        <a:spcBef>
                          <a:spcPts val="300"/>
                        </a:spcBef>
                        <a:spcAft>
                          <a:spcPts val="300"/>
                        </a:spcAft>
                      </a:pPr>
                      <a:r>
                        <a:rPr lang="en-US" sz="1200" dirty="0">
                          <a:effectLst/>
                          <a:latin typeface="+mn-lt"/>
                          <a:ea typeface="Times New Roman"/>
                        </a:rPr>
                        <a:t>Awareness and Training</a:t>
                      </a:r>
                    </a:p>
                  </a:txBody>
                  <a:tcPr marL="29204" marR="29204"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gn="ctr">
                        <a:spcBef>
                          <a:spcPts val="300"/>
                        </a:spcBef>
                        <a:spcAft>
                          <a:spcPts val="300"/>
                        </a:spcAft>
                      </a:pPr>
                      <a:r>
                        <a:rPr lang="en-US" sz="1200" b="1" dirty="0">
                          <a:effectLst/>
                          <a:latin typeface="+mn-lt"/>
                          <a:ea typeface="Times New Roman"/>
                          <a:cs typeface="Courier New" panose="02070309020205020404" pitchFamily="49" charset="0"/>
                        </a:rPr>
                        <a:t>PR.AT</a:t>
                      </a:r>
                    </a:p>
                  </a:txBody>
                  <a:tcPr marL="29204" marR="292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7"/>
                  </a:ext>
                </a:extLst>
              </a:tr>
              <a:tr h="218715">
                <a:tc vMerge="1">
                  <a:txBody>
                    <a:bodyPr/>
                    <a:lstStyle/>
                    <a:p>
                      <a:endParaRPr lang="en-US"/>
                    </a:p>
                  </a:txBody>
                  <a:tcPr/>
                </a:tc>
                <a:tc vMerge="1">
                  <a:txBody>
                    <a:bodyPr/>
                    <a:lstStyle/>
                    <a:p>
                      <a:endParaRPr lang="en-US"/>
                    </a:p>
                  </a:txBody>
                  <a:tcPr/>
                </a:tc>
                <a:tc>
                  <a:txBody>
                    <a:bodyPr/>
                    <a:lstStyle/>
                    <a:p>
                      <a:pPr marL="0" marR="0" algn="l">
                        <a:spcBef>
                          <a:spcPts val="300"/>
                        </a:spcBef>
                        <a:spcAft>
                          <a:spcPts val="300"/>
                        </a:spcAft>
                      </a:pPr>
                      <a:r>
                        <a:rPr lang="en-US" sz="1200" dirty="0">
                          <a:effectLst/>
                          <a:latin typeface="+mn-lt"/>
                          <a:ea typeface="Times New Roman"/>
                        </a:rPr>
                        <a:t>Data Security</a:t>
                      </a:r>
                    </a:p>
                  </a:txBody>
                  <a:tcPr marL="29204" marR="29204"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gn="ctr">
                        <a:spcBef>
                          <a:spcPts val="300"/>
                        </a:spcBef>
                        <a:spcAft>
                          <a:spcPts val="300"/>
                        </a:spcAft>
                      </a:pPr>
                      <a:r>
                        <a:rPr lang="en-US" sz="1200" b="1" dirty="0">
                          <a:effectLst/>
                          <a:latin typeface="+mn-lt"/>
                          <a:ea typeface="Times New Roman"/>
                          <a:cs typeface="Courier New" panose="02070309020205020404" pitchFamily="49" charset="0"/>
                        </a:rPr>
                        <a:t>PR.DS</a:t>
                      </a:r>
                    </a:p>
                  </a:txBody>
                  <a:tcPr marL="29204" marR="292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8"/>
                  </a:ext>
                </a:extLst>
              </a:tr>
              <a:tr h="437430">
                <a:tc vMerge="1">
                  <a:txBody>
                    <a:bodyPr/>
                    <a:lstStyle/>
                    <a:p>
                      <a:endParaRPr lang="en-US"/>
                    </a:p>
                  </a:txBody>
                  <a:tcPr/>
                </a:tc>
                <a:tc vMerge="1">
                  <a:txBody>
                    <a:bodyPr/>
                    <a:lstStyle/>
                    <a:p>
                      <a:endParaRPr lang="en-US"/>
                    </a:p>
                  </a:txBody>
                  <a:tcPr/>
                </a:tc>
                <a:tc>
                  <a:txBody>
                    <a:bodyPr/>
                    <a:lstStyle/>
                    <a:p>
                      <a:pPr marL="0" marR="0" algn="l">
                        <a:spcBef>
                          <a:spcPts val="300"/>
                        </a:spcBef>
                        <a:spcAft>
                          <a:spcPts val="300"/>
                        </a:spcAft>
                      </a:pPr>
                      <a:r>
                        <a:rPr lang="en-US" sz="1200" dirty="0">
                          <a:effectLst/>
                          <a:latin typeface="+mn-lt"/>
                          <a:ea typeface="Times New Roman"/>
                        </a:rPr>
                        <a:t>Information Protection Processes &amp; Procedures</a:t>
                      </a:r>
                    </a:p>
                  </a:txBody>
                  <a:tcPr marL="29204" marR="29204"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gn="ctr">
                        <a:spcBef>
                          <a:spcPts val="300"/>
                        </a:spcBef>
                        <a:spcAft>
                          <a:spcPts val="300"/>
                        </a:spcAft>
                      </a:pPr>
                      <a:r>
                        <a:rPr lang="en-US" sz="1200" b="1" dirty="0">
                          <a:effectLst/>
                          <a:latin typeface="+mn-lt"/>
                          <a:ea typeface="Times New Roman"/>
                          <a:cs typeface="Courier New" panose="02070309020205020404" pitchFamily="49" charset="0"/>
                        </a:rPr>
                        <a:t>PR.IP</a:t>
                      </a:r>
                    </a:p>
                  </a:txBody>
                  <a:tcPr marL="29204" marR="292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9"/>
                  </a:ext>
                </a:extLst>
              </a:tr>
              <a:tr h="218715">
                <a:tc vMerge="1">
                  <a:txBody>
                    <a:bodyPr/>
                    <a:lstStyle/>
                    <a:p>
                      <a:endParaRPr lang="en-US"/>
                    </a:p>
                  </a:txBody>
                  <a:tcPr/>
                </a:tc>
                <a:tc vMerge="1">
                  <a:txBody>
                    <a:bodyPr/>
                    <a:lstStyle/>
                    <a:p>
                      <a:endParaRPr lang="en-US"/>
                    </a:p>
                  </a:txBody>
                  <a:tcPr/>
                </a:tc>
                <a:tc>
                  <a:txBody>
                    <a:bodyPr/>
                    <a:lstStyle/>
                    <a:p>
                      <a:pPr marL="0" marR="0" algn="l">
                        <a:spcBef>
                          <a:spcPts val="300"/>
                        </a:spcBef>
                        <a:spcAft>
                          <a:spcPts val="300"/>
                        </a:spcAft>
                      </a:pPr>
                      <a:r>
                        <a:rPr lang="en-US" sz="1200" dirty="0">
                          <a:effectLst/>
                          <a:latin typeface="+mn-lt"/>
                          <a:ea typeface="Times New Roman"/>
                        </a:rPr>
                        <a:t>Maintenance</a:t>
                      </a:r>
                    </a:p>
                  </a:txBody>
                  <a:tcPr marL="29204" marR="29204"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gn="ctr">
                        <a:spcBef>
                          <a:spcPts val="300"/>
                        </a:spcBef>
                        <a:spcAft>
                          <a:spcPts val="300"/>
                        </a:spcAft>
                      </a:pPr>
                      <a:r>
                        <a:rPr lang="en-US" sz="1200" b="1" dirty="0">
                          <a:effectLst/>
                          <a:latin typeface="+mn-lt"/>
                          <a:ea typeface="Times New Roman"/>
                          <a:cs typeface="Courier New" panose="02070309020205020404" pitchFamily="49" charset="0"/>
                        </a:rPr>
                        <a:t>PR.MA</a:t>
                      </a:r>
                    </a:p>
                  </a:txBody>
                  <a:tcPr marL="29204" marR="292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10"/>
                  </a:ext>
                </a:extLst>
              </a:tr>
              <a:tr h="218715">
                <a:tc vMerge="1">
                  <a:txBody>
                    <a:bodyPr/>
                    <a:lstStyle/>
                    <a:p>
                      <a:endParaRPr lang="en-US"/>
                    </a:p>
                  </a:txBody>
                  <a:tcPr/>
                </a:tc>
                <a:tc vMerge="1">
                  <a:txBody>
                    <a:bodyPr/>
                    <a:lstStyle/>
                    <a:p>
                      <a:endParaRPr lang="en-US"/>
                    </a:p>
                  </a:txBody>
                  <a:tcPr/>
                </a:tc>
                <a:tc>
                  <a:txBody>
                    <a:bodyPr/>
                    <a:lstStyle/>
                    <a:p>
                      <a:pPr marL="0" marR="0" algn="l">
                        <a:spcBef>
                          <a:spcPts val="300"/>
                        </a:spcBef>
                        <a:spcAft>
                          <a:spcPts val="300"/>
                        </a:spcAft>
                      </a:pPr>
                      <a:r>
                        <a:rPr lang="en-US" sz="1200" dirty="0">
                          <a:effectLst/>
                          <a:latin typeface="+mn-lt"/>
                          <a:ea typeface="Times New Roman"/>
                        </a:rPr>
                        <a:t>Protective Technology</a:t>
                      </a:r>
                    </a:p>
                  </a:txBody>
                  <a:tcPr marL="29204" marR="29204"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gn="ctr">
                        <a:spcBef>
                          <a:spcPts val="300"/>
                        </a:spcBef>
                        <a:spcAft>
                          <a:spcPts val="300"/>
                        </a:spcAft>
                      </a:pPr>
                      <a:r>
                        <a:rPr lang="en-US" sz="1200" b="1" dirty="0">
                          <a:effectLst/>
                          <a:latin typeface="+mn-lt"/>
                          <a:ea typeface="Times New Roman"/>
                          <a:cs typeface="Courier New" panose="02070309020205020404" pitchFamily="49" charset="0"/>
                        </a:rPr>
                        <a:t>PR.PT</a:t>
                      </a:r>
                    </a:p>
                  </a:txBody>
                  <a:tcPr marL="29204" marR="292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11"/>
                  </a:ext>
                </a:extLst>
              </a:tr>
              <a:tr h="218715">
                <a:tc rowSpan="3">
                  <a:txBody>
                    <a:bodyPr/>
                    <a:lstStyle/>
                    <a:p>
                      <a:pPr marL="0" marR="0" indent="0" algn="ctr" defTabSz="914400" rtl="0" eaLnBrk="1" fontAlgn="auto" latinLnBrk="0" hangingPunct="1">
                        <a:lnSpc>
                          <a:spcPct val="100000"/>
                        </a:lnSpc>
                        <a:spcBef>
                          <a:spcPts val="0"/>
                        </a:spcBef>
                        <a:spcAft>
                          <a:spcPts val="600"/>
                        </a:spcAft>
                        <a:buClrTx/>
                        <a:buSzTx/>
                        <a:buFontTx/>
                        <a:buNone/>
                        <a:tabLst/>
                        <a:defRPr/>
                      </a:pPr>
                      <a:r>
                        <a:rPr lang="en-US" sz="1400" b="1" dirty="0">
                          <a:solidFill>
                            <a:schemeClr val="tx1">
                              <a:lumMod val="65000"/>
                              <a:lumOff val="35000"/>
                            </a:schemeClr>
                          </a:solidFill>
                        </a:rPr>
                        <a:t>What techniques can identify incidents?</a:t>
                      </a:r>
                    </a:p>
                  </a:txBody>
                  <a:tcPr marL="29204" marR="29204"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rowSpan="3">
                  <a:txBody>
                    <a:bodyPr/>
                    <a:lstStyle/>
                    <a:p>
                      <a:pPr marL="0" marR="0" algn="ctr">
                        <a:spcBef>
                          <a:spcPts val="0"/>
                        </a:spcBef>
                        <a:spcAft>
                          <a:spcPts val="600"/>
                        </a:spcAft>
                      </a:pPr>
                      <a:r>
                        <a:rPr lang="en-US" sz="1600" b="1" dirty="0">
                          <a:effectLst/>
                          <a:latin typeface="+mn-lt"/>
                          <a:ea typeface="Times New Roman"/>
                        </a:rPr>
                        <a:t>Detect</a:t>
                      </a:r>
                    </a:p>
                  </a:txBody>
                  <a:tcPr marL="29204" marR="2920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l">
                        <a:spcBef>
                          <a:spcPts val="300"/>
                        </a:spcBef>
                        <a:spcAft>
                          <a:spcPts val="300"/>
                        </a:spcAft>
                      </a:pPr>
                      <a:r>
                        <a:rPr lang="en-US" sz="1200" dirty="0">
                          <a:effectLst/>
                          <a:latin typeface="+mn-lt"/>
                          <a:ea typeface="Times New Roman"/>
                        </a:rPr>
                        <a:t>Anomalies and Events</a:t>
                      </a:r>
                    </a:p>
                  </a:txBody>
                  <a:tcPr marL="29204" marR="29204"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99"/>
                    </a:solidFill>
                  </a:tcPr>
                </a:tc>
                <a:tc>
                  <a:txBody>
                    <a:bodyPr/>
                    <a:lstStyle/>
                    <a:p>
                      <a:pPr marL="0" marR="0" algn="ctr">
                        <a:spcBef>
                          <a:spcPts val="300"/>
                        </a:spcBef>
                        <a:spcAft>
                          <a:spcPts val="300"/>
                        </a:spcAft>
                      </a:pPr>
                      <a:r>
                        <a:rPr lang="en-US" sz="1200" b="1" dirty="0">
                          <a:effectLst/>
                          <a:latin typeface="+mn-lt"/>
                          <a:ea typeface="Times New Roman"/>
                          <a:cs typeface="Courier New" panose="02070309020205020404" pitchFamily="49" charset="0"/>
                        </a:rPr>
                        <a:t>DE.AE</a:t>
                      </a:r>
                    </a:p>
                  </a:txBody>
                  <a:tcPr marL="29204" marR="292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99"/>
                    </a:solidFill>
                  </a:tcPr>
                </a:tc>
                <a:extLst>
                  <a:ext uri="{0D108BD9-81ED-4DB2-BD59-A6C34878D82A}">
                    <a16:rowId xmlns:a16="http://schemas.microsoft.com/office/drawing/2014/main" val="10012"/>
                  </a:ext>
                </a:extLst>
              </a:tr>
              <a:tr h="218715">
                <a:tc vMerge="1">
                  <a:txBody>
                    <a:bodyPr/>
                    <a:lstStyle/>
                    <a:p>
                      <a:endParaRPr lang="en-US"/>
                    </a:p>
                  </a:txBody>
                  <a:tcPr/>
                </a:tc>
                <a:tc vMerge="1">
                  <a:txBody>
                    <a:bodyPr/>
                    <a:lstStyle/>
                    <a:p>
                      <a:endParaRPr lang="en-US"/>
                    </a:p>
                  </a:txBody>
                  <a:tcPr/>
                </a:tc>
                <a:tc>
                  <a:txBody>
                    <a:bodyPr/>
                    <a:lstStyle/>
                    <a:p>
                      <a:pPr marL="0" marR="0" algn="l">
                        <a:spcBef>
                          <a:spcPts val="300"/>
                        </a:spcBef>
                        <a:spcAft>
                          <a:spcPts val="300"/>
                        </a:spcAft>
                      </a:pPr>
                      <a:r>
                        <a:rPr lang="en-US" sz="1200" dirty="0">
                          <a:effectLst/>
                          <a:latin typeface="+mn-lt"/>
                          <a:ea typeface="Times New Roman"/>
                        </a:rPr>
                        <a:t>Security Continuous Monitoring</a:t>
                      </a:r>
                    </a:p>
                  </a:txBody>
                  <a:tcPr marL="29204" marR="29204"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99"/>
                    </a:solidFill>
                  </a:tcPr>
                </a:tc>
                <a:tc>
                  <a:txBody>
                    <a:bodyPr/>
                    <a:lstStyle/>
                    <a:p>
                      <a:pPr marL="0" marR="0" algn="ctr">
                        <a:spcBef>
                          <a:spcPts val="300"/>
                        </a:spcBef>
                        <a:spcAft>
                          <a:spcPts val="300"/>
                        </a:spcAft>
                      </a:pPr>
                      <a:r>
                        <a:rPr lang="en-US" sz="1200" b="1" dirty="0">
                          <a:effectLst/>
                          <a:latin typeface="+mn-lt"/>
                          <a:ea typeface="Times New Roman"/>
                          <a:cs typeface="Courier New" panose="02070309020205020404" pitchFamily="49" charset="0"/>
                        </a:rPr>
                        <a:t>DE.CM</a:t>
                      </a:r>
                    </a:p>
                  </a:txBody>
                  <a:tcPr marL="29204" marR="292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99"/>
                    </a:solidFill>
                  </a:tcPr>
                </a:tc>
                <a:extLst>
                  <a:ext uri="{0D108BD9-81ED-4DB2-BD59-A6C34878D82A}">
                    <a16:rowId xmlns:a16="http://schemas.microsoft.com/office/drawing/2014/main" val="10013"/>
                  </a:ext>
                </a:extLst>
              </a:tr>
              <a:tr h="218715">
                <a:tc vMerge="1">
                  <a:txBody>
                    <a:bodyPr/>
                    <a:lstStyle/>
                    <a:p>
                      <a:endParaRPr lang="en-US"/>
                    </a:p>
                  </a:txBody>
                  <a:tcPr/>
                </a:tc>
                <a:tc vMerge="1">
                  <a:txBody>
                    <a:bodyPr/>
                    <a:lstStyle/>
                    <a:p>
                      <a:endParaRPr lang="en-US"/>
                    </a:p>
                  </a:txBody>
                  <a:tcPr/>
                </a:tc>
                <a:tc>
                  <a:txBody>
                    <a:bodyPr/>
                    <a:lstStyle/>
                    <a:p>
                      <a:pPr marL="0" marR="0" algn="l">
                        <a:spcBef>
                          <a:spcPts val="300"/>
                        </a:spcBef>
                        <a:spcAft>
                          <a:spcPts val="300"/>
                        </a:spcAft>
                      </a:pPr>
                      <a:r>
                        <a:rPr lang="en-US" sz="1200" dirty="0">
                          <a:effectLst/>
                          <a:latin typeface="+mn-lt"/>
                          <a:ea typeface="Times New Roman"/>
                        </a:rPr>
                        <a:t>Detection Processes</a:t>
                      </a:r>
                    </a:p>
                  </a:txBody>
                  <a:tcPr marL="29204" marR="29204"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99"/>
                    </a:solidFill>
                  </a:tcPr>
                </a:tc>
                <a:tc>
                  <a:txBody>
                    <a:bodyPr/>
                    <a:lstStyle/>
                    <a:p>
                      <a:pPr marL="0" marR="0" algn="ctr">
                        <a:spcBef>
                          <a:spcPts val="300"/>
                        </a:spcBef>
                        <a:spcAft>
                          <a:spcPts val="300"/>
                        </a:spcAft>
                      </a:pPr>
                      <a:r>
                        <a:rPr lang="en-US" sz="1200" b="1" dirty="0">
                          <a:effectLst/>
                          <a:latin typeface="+mn-lt"/>
                          <a:ea typeface="Times New Roman"/>
                          <a:cs typeface="Courier New" panose="02070309020205020404" pitchFamily="49" charset="0"/>
                        </a:rPr>
                        <a:t>DE.DP</a:t>
                      </a:r>
                    </a:p>
                  </a:txBody>
                  <a:tcPr marL="29204" marR="292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99"/>
                    </a:solidFill>
                  </a:tcPr>
                </a:tc>
                <a:extLst>
                  <a:ext uri="{0D108BD9-81ED-4DB2-BD59-A6C34878D82A}">
                    <a16:rowId xmlns:a16="http://schemas.microsoft.com/office/drawing/2014/main" val="10014"/>
                  </a:ext>
                </a:extLst>
              </a:tr>
              <a:tr h="218715">
                <a:tc rowSpan="5">
                  <a:txBody>
                    <a:bodyPr/>
                    <a:lstStyle/>
                    <a:p>
                      <a:pPr marL="0" marR="0" indent="0" algn="ctr" defTabSz="914400" rtl="0" eaLnBrk="1" fontAlgn="auto" latinLnBrk="0" hangingPunct="1">
                        <a:lnSpc>
                          <a:spcPct val="100000"/>
                        </a:lnSpc>
                        <a:spcBef>
                          <a:spcPts val="0"/>
                        </a:spcBef>
                        <a:spcAft>
                          <a:spcPts val="600"/>
                        </a:spcAft>
                        <a:buClrTx/>
                        <a:buSzTx/>
                        <a:buFontTx/>
                        <a:buNone/>
                        <a:tabLst/>
                        <a:defRPr/>
                      </a:pPr>
                      <a:r>
                        <a:rPr lang="en-US" sz="1400" b="1" dirty="0">
                          <a:solidFill>
                            <a:schemeClr val="tx1">
                              <a:lumMod val="65000"/>
                              <a:lumOff val="35000"/>
                            </a:schemeClr>
                          </a:solidFill>
                        </a:rPr>
                        <a:t>What techniques can contain impacts of incidents?</a:t>
                      </a:r>
                    </a:p>
                  </a:txBody>
                  <a:tcPr marL="29204" marR="29204"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rowSpan="5">
                  <a:txBody>
                    <a:bodyPr/>
                    <a:lstStyle/>
                    <a:p>
                      <a:pPr marL="0" marR="0" algn="ctr">
                        <a:spcBef>
                          <a:spcPts val="0"/>
                        </a:spcBef>
                        <a:spcAft>
                          <a:spcPts val="600"/>
                        </a:spcAft>
                      </a:pPr>
                      <a:r>
                        <a:rPr lang="en-US" sz="1600" b="1" dirty="0">
                          <a:effectLst/>
                          <a:latin typeface="+mn-lt"/>
                          <a:ea typeface="Times New Roman"/>
                        </a:rPr>
                        <a:t>Respond</a:t>
                      </a:r>
                    </a:p>
                  </a:txBody>
                  <a:tcPr marL="29204" marR="2920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marL="0" marR="0" algn="l">
                        <a:spcBef>
                          <a:spcPts val="300"/>
                        </a:spcBef>
                        <a:spcAft>
                          <a:spcPts val="300"/>
                        </a:spcAft>
                      </a:pPr>
                      <a:r>
                        <a:rPr lang="en-US" sz="1200" dirty="0">
                          <a:effectLst/>
                          <a:latin typeface="+mn-lt"/>
                          <a:ea typeface="Times New Roman"/>
                        </a:rPr>
                        <a:t>Response Planning</a:t>
                      </a:r>
                    </a:p>
                  </a:txBody>
                  <a:tcPr marL="29204" marR="29204"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marL="0" marR="0" algn="ctr">
                        <a:spcBef>
                          <a:spcPts val="300"/>
                        </a:spcBef>
                        <a:spcAft>
                          <a:spcPts val="300"/>
                        </a:spcAft>
                      </a:pPr>
                      <a:r>
                        <a:rPr lang="en-US" sz="1200" b="1" dirty="0">
                          <a:effectLst/>
                          <a:latin typeface="+mn-lt"/>
                          <a:ea typeface="Times New Roman"/>
                          <a:cs typeface="Courier New" panose="02070309020205020404" pitchFamily="49" charset="0"/>
                        </a:rPr>
                        <a:t>RS.RP</a:t>
                      </a:r>
                    </a:p>
                  </a:txBody>
                  <a:tcPr marL="29204" marR="292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15"/>
                  </a:ext>
                </a:extLst>
              </a:tr>
              <a:tr h="218715">
                <a:tc vMerge="1">
                  <a:txBody>
                    <a:bodyPr/>
                    <a:lstStyle/>
                    <a:p>
                      <a:endParaRPr lang="en-US"/>
                    </a:p>
                  </a:txBody>
                  <a:tcPr/>
                </a:tc>
                <a:tc vMerge="1">
                  <a:txBody>
                    <a:bodyPr/>
                    <a:lstStyle/>
                    <a:p>
                      <a:endParaRPr lang="en-US"/>
                    </a:p>
                  </a:txBody>
                  <a:tcPr/>
                </a:tc>
                <a:tc>
                  <a:txBody>
                    <a:bodyPr/>
                    <a:lstStyle/>
                    <a:p>
                      <a:pPr marL="0" marR="0" algn="l">
                        <a:spcBef>
                          <a:spcPts val="300"/>
                        </a:spcBef>
                        <a:spcAft>
                          <a:spcPts val="300"/>
                        </a:spcAft>
                      </a:pPr>
                      <a:r>
                        <a:rPr lang="en-US" sz="1200" dirty="0">
                          <a:effectLst/>
                          <a:latin typeface="+mn-lt"/>
                          <a:ea typeface="Times New Roman"/>
                        </a:rPr>
                        <a:t>Communications</a:t>
                      </a:r>
                    </a:p>
                  </a:txBody>
                  <a:tcPr marL="29204" marR="29204"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marL="0" marR="0" algn="ctr">
                        <a:spcBef>
                          <a:spcPts val="300"/>
                        </a:spcBef>
                        <a:spcAft>
                          <a:spcPts val="300"/>
                        </a:spcAft>
                      </a:pPr>
                      <a:r>
                        <a:rPr lang="en-US" sz="1200" b="1" dirty="0">
                          <a:effectLst/>
                          <a:latin typeface="+mn-lt"/>
                          <a:ea typeface="Times New Roman"/>
                          <a:cs typeface="Courier New" panose="02070309020205020404" pitchFamily="49" charset="0"/>
                        </a:rPr>
                        <a:t>RS.CO</a:t>
                      </a:r>
                    </a:p>
                  </a:txBody>
                  <a:tcPr marL="29204" marR="292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16"/>
                  </a:ext>
                </a:extLst>
              </a:tr>
              <a:tr h="218715">
                <a:tc vMerge="1">
                  <a:txBody>
                    <a:bodyPr/>
                    <a:lstStyle/>
                    <a:p>
                      <a:endParaRPr lang="en-US"/>
                    </a:p>
                  </a:txBody>
                  <a:tcPr/>
                </a:tc>
                <a:tc vMerge="1">
                  <a:txBody>
                    <a:bodyPr/>
                    <a:lstStyle/>
                    <a:p>
                      <a:endParaRPr lang="en-US"/>
                    </a:p>
                  </a:txBody>
                  <a:tcPr/>
                </a:tc>
                <a:tc>
                  <a:txBody>
                    <a:bodyPr/>
                    <a:lstStyle/>
                    <a:p>
                      <a:pPr marL="0" marR="0" algn="l">
                        <a:spcBef>
                          <a:spcPts val="300"/>
                        </a:spcBef>
                        <a:spcAft>
                          <a:spcPts val="300"/>
                        </a:spcAft>
                      </a:pPr>
                      <a:r>
                        <a:rPr lang="en-US" sz="1200" dirty="0">
                          <a:effectLst/>
                          <a:latin typeface="+mn-lt"/>
                          <a:ea typeface="Times New Roman"/>
                        </a:rPr>
                        <a:t>Analysis</a:t>
                      </a:r>
                    </a:p>
                  </a:txBody>
                  <a:tcPr marL="29204" marR="29204"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marL="0" marR="0" algn="ctr">
                        <a:spcBef>
                          <a:spcPts val="300"/>
                        </a:spcBef>
                        <a:spcAft>
                          <a:spcPts val="300"/>
                        </a:spcAft>
                      </a:pPr>
                      <a:r>
                        <a:rPr lang="en-US" sz="1200" b="1" dirty="0">
                          <a:effectLst/>
                          <a:latin typeface="+mn-lt"/>
                          <a:ea typeface="Times New Roman"/>
                          <a:cs typeface="Courier New" panose="02070309020205020404" pitchFamily="49" charset="0"/>
                        </a:rPr>
                        <a:t>RS.AN</a:t>
                      </a:r>
                    </a:p>
                  </a:txBody>
                  <a:tcPr marL="29204" marR="292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17"/>
                  </a:ext>
                </a:extLst>
              </a:tr>
              <a:tr h="218715">
                <a:tc vMerge="1">
                  <a:txBody>
                    <a:bodyPr/>
                    <a:lstStyle/>
                    <a:p>
                      <a:endParaRPr lang="en-US"/>
                    </a:p>
                  </a:txBody>
                  <a:tcPr/>
                </a:tc>
                <a:tc vMerge="1">
                  <a:txBody>
                    <a:bodyPr/>
                    <a:lstStyle/>
                    <a:p>
                      <a:endParaRPr lang="en-US"/>
                    </a:p>
                  </a:txBody>
                  <a:tcPr/>
                </a:tc>
                <a:tc>
                  <a:txBody>
                    <a:bodyPr/>
                    <a:lstStyle/>
                    <a:p>
                      <a:pPr marL="0" marR="0" algn="l">
                        <a:spcBef>
                          <a:spcPts val="300"/>
                        </a:spcBef>
                        <a:spcAft>
                          <a:spcPts val="300"/>
                        </a:spcAft>
                      </a:pPr>
                      <a:r>
                        <a:rPr lang="en-US" sz="1200" dirty="0">
                          <a:effectLst/>
                          <a:latin typeface="+mn-lt"/>
                          <a:ea typeface="Times New Roman"/>
                        </a:rPr>
                        <a:t>Mitigation</a:t>
                      </a:r>
                    </a:p>
                  </a:txBody>
                  <a:tcPr marL="29204" marR="29204"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marL="0" marR="0" algn="ctr">
                        <a:spcBef>
                          <a:spcPts val="300"/>
                        </a:spcBef>
                        <a:spcAft>
                          <a:spcPts val="300"/>
                        </a:spcAft>
                      </a:pPr>
                      <a:r>
                        <a:rPr lang="en-US" sz="1200" b="1" dirty="0">
                          <a:effectLst/>
                          <a:latin typeface="+mn-lt"/>
                          <a:ea typeface="Times New Roman"/>
                          <a:cs typeface="Courier New" panose="02070309020205020404" pitchFamily="49" charset="0"/>
                        </a:rPr>
                        <a:t>RS.MI</a:t>
                      </a:r>
                    </a:p>
                  </a:txBody>
                  <a:tcPr marL="29204" marR="292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18"/>
                  </a:ext>
                </a:extLst>
              </a:tr>
              <a:tr h="218715">
                <a:tc vMerge="1">
                  <a:txBody>
                    <a:bodyPr/>
                    <a:lstStyle/>
                    <a:p>
                      <a:endParaRPr lang="en-US"/>
                    </a:p>
                  </a:txBody>
                  <a:tcPr/>
                </a:tc>
                <a:tc vMerge="1">
                  <a:txBody>
                    <a:bodyPr/>
                    <a:lstStyle/>
                    <a:p>
                      <a:endParaRPr lang="en-US"/>
                    </a:p>
                  </a:txBody>
                  <a:tcPr/>
                </a:tc>
                <a:tc>
                  <a:txBody>
                    <a:bodyPr/>
                    <a:lstStyle/>
                    <a:p>
                      <a:pPr marL="0" marR="0" algn="l">
                        <a:spcBef>
                          <a:spcPts val="300"/>
                        </a:spcBef>
                        <a:spcAft>
                          <a:spcPts val="300"/>
                        </a:spcAft>
                      </a:pPr>
                      <a:r>
                        <a:rPr lang="en-US" sz="1200" dirty="0">
                          <a:effectLst/>
                          <a:latin typeface="+mn-lt"/>
                          <a:ea typeface="Times New Roman"/>
                        </a:rPr>
                        <a:t>Improvements</a:t>
                      </a:r>
                    </a:p>
                  </a:txBody>
                  <a:tcPr marL="29204" marR="29204"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marL="0" marR="0" algn="ctr">
                        <a:spcBef>
                          <a:spcPts val="300"/>
                        </a:spcBef>
                        <a:spcAft>
                          <a:spcPts val="300"/>
                        </a:spcAft>
                      </a:pPr>
                      <a:r>
                        <a:rPr lang="en-US" sz="1200" b="1" dirty="0">
                          <a:effectLst/>
                          <a:latin typeface="+mn-lt"/>
                          <a:ea typeface="Times New Roman"/>
                          <a:cs typeface="Courier New" panose="02070309020205020404" pitchFamily="49" charset="0"/>
                        </a:rPr>
                        <a:t>RS.IM</a:t>
                      </a:r>
                    </a:p>
                  </a:txBody>
                  <a:tcPr marL="29204" marR="292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19"/>
                  </a:ext>
                </a:extLst>
              </a:tr>
              <a:tr h="218715">
                <a:tc rowSpan="3">
                  <a:txBody>
                    <a:bodyPr/>
                    <a:lstStyle/>
                    <a:p>
                      <a:pPr marL="0" marR="0" indent="0" algn="ctr" defTabSz="914400" rtl="0" eaLnBrk="1" fontAlgn="auto" latinLnBrk="0" hangingPunct="1">
                        <a:lnSpc>
                          <a:spcPct val="100000"/>
                        </a:lnSpc>
                        <a:spcBef>
                          <a:spcPts val="0"/>
                        </a:spcBef>
                        <a:spcAft>
                          <a:spcPts val="600"/>
                        </a:spcAft>
                        <a:buClrTx/>
                        <a:buSzTx/>
                        <a:buFontTx/>
                        <a:buNone/>
                        <a:tabLst/>
                        <a:defRPr/>
                      </a:pPr>
                      <a:r>
                        <a:rPr lang="en-US" sz="1400" b="1" dirty="0">
                          <a:solidFill>
                            <a:schemeClr val="tx1">
                              <a:lumMod val="65000"/>
                              <a:lumOff val="35000"/>
                            </a:schemeClr>
                          </a:solidFill>
                        </a:rPr>
                        <a:t>What techniques can restore capabilities?</a:t>
                      </a:r>
                    </a:p>
                  </a:txBody>
                  <a:tcPr marL="29204" marR="29204"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rowSpan="3">
                  <a:txBody>
                    <a:bodyPr/>
                    <a:lstStyle/>
                    <a:p>
                      <a:pPr marL="0" marR="0" algn="ctr">
                        <a:spcBef>
                          <a:spcPts val="0"/>
                        </a:spcBef>
                        <a:spcAft>
                          <a:spcPts val="600"/>
                        </a:spcAft>
                      </a:pPr>
                      <a:r>
                        <a:rPr lang="en-US" sz="1600" b="1" dirty="0">
                          <a:effectLst/>
                          <a:latin typeface="+mn-lt"/>
                          <a:ea typeface="Times New Roman"/>
                        </a:rPr>
                        <a:t>Recover</a:t>
                      </a:r>
                    </a:p>
                  </a:txBody>
                  <a:tcPr marL="29204" marR="2920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8000"/>
                    </a:solidFill>
                  </a:tcPr>
                </a:tc>
                <a:tc>
                  <a:txBody>
                    <a:bodyPr/>
                    <a:lstStyle/>
                    <a:p>
                      <a:pPr marL="0" marR="0" algn="l">
                        <a:spcBef>
                          <a:spcPts val="300"/>
                        </a:spcBef>
                        <a:spcAft>
                          <a:spcPts val="300"/>
                        </a:spcAft>
                      </a:pPr>
                      <a:r>
                        <a:rPr lang="en-US" sz="1200" dirty="0">
                          <a:effectLst/>
                          <a:latin typeface="+mn-lt"/>
                          <a:ea typeface="Times New Roman"/>
                        </a:rPr>
                        <a:t>Recovery Planning</a:t>
                      </a:r>
                    </a:p>
                  </a:txBody>
                  <a:tcPr marL="29204" marR="29204"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marL="0" marR="0" algn="ctr">
                        <a:spcBef>
                          <a:spcPts val="300"/>
                        </a:spcBef>
                        <a:spcAft>
                          <a:spcPts val="300"/>
                        </a:spcAft>
                      </a:pPr>
                      <a:r>
                        <a:rPr lang="en-US" sz="1200" b="1" dirty="0">
                          <a:effectLst/>
                          <a:latin typeface="+mn-lt"/>
                          <a:ea typeface="Times New Roman"/>
                          <a:cs typeface="Courier New" panose="02070309020205020404" pitchFamily="49" charset="0"/>
                        </a:rPr>
                        <a:t>RC.RP</a:t>
                      </a:r>
                    </a:p>
                  </a:txBody>
                  <a:tcPr marL="29204" marR="292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0020"/>
                  </a:ext>
                </a:extLst>
              </a:tr>
              <a:tr h="218715">
                <a:tc vMerge="1">
                  <a:txBody>
                    <a:bodyPr/>
                    <a:lstStyle/>
                    <a:p>
                      <a:endParaRPr lang="en-US"/>
                    </a:p>
                  </a:txBody>
                  <a:tcPr/>
                </a:tc>
                <a:tc vMerge="1">
                  <a:txBody>
                    <a:bodyPr/>
                    <a:lstStyle/>
                    <a:p>
                      <a:endParaRPr lang="en-US"/>
                    </a:p>
                  </a:txBody>
                  <a:tcPr/>
                </a:tc>
                <a:tc>
                  <a:txBody>
                    <a:bodyPr/>
                    <a:lstStyle/>
                    <a:p>
                      <a:pPr marL="0" marR="0" algn="l">
                        <a:spcBef>
                          <a:spcPts val="300"/>
                        </a:spcBef>
                        <a:spcAft>
                          <a:spcPts val="300"/>
                        </a:spcAft>
                      </a:pPr>
                      <a:r>
                        <a:rPr lang="en-US" sz="1200" dirty="0">
                          <a:effectLst/>
                          <a:latin typeface="+mn-lt"/>
                          <a:ea typeface="Times New Roman"/>
                        </a:rPr>
                        <a:t>Improvements</a:t>
                      </a:r>
                    </a:p>
                  </a:txBody>
                  <a:tcPr marL="29204" marR="29204"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marL="0" marR="0" algn="ctr">
                        <a:spcBef>
                          <a:spcPts val="300"/>
                        </a:spcBef>
                        <a:spcAft>
                          <a:spcPts val="300"/>
                        </a:spcAft>
                      </a:pPr>
                      <a:r>
                        <a:rPr lang="en-US" sz="1200" b="1" dirty="0">
                          <a:effectLst/>
                          <a:latin typeface="+mn-lt"/>
                          <a:ea typeface="Times New Roman"/>
                          <a:cs typeface="Courier New" panose="02070309020205020404" pitchFamily="49" charset="0"/>
                        </a:rPr>
                        <a:t>RC.IM</a:t>
                      </a:r>
                    </a:p>
                  </a:txBody>
                  <a:tcPr marL="29204" marR="292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0021"/>
                  </a:ext>
                </a:extLst>
              </a:tr>
              <a:tr h="218715">
                <a:tc vMerge="1">
                  <a:txBody>
                    <a:bodyPr/>
                    <a:lstStyle/>
                    <a:p>
                      <a:endParaRPr lang="en-US"/>
                    </a:p>
                  </a:txBody>
                  <a:tcPr/>
                </a:tc>
                <a:tc vMerge="1">
                  <a:txBody>
                    <a:bodyPr/>
                    <a:lstStyle/>
                    <a:p>
                      <a:endParaRPr lang="en-US"/>
                    </a:p>
                  </a:txBody>
                  <a:tcPr/>
                </a:tc>
                <a:tc>
                  <a:txBody>
                    <a:bodyPr/>
                    <a:lstStyle/>
                    <a:p>
                      <a:pPr marL="0" marR="0" algn="l">
                        <a:spcBef>
                          <a:spcPts val="300"/>
                        </a:spcBef>
                        <a:spcAft>
                          <a:spcPts val="300"/>
                        </a:spcAft>
                      </a:pPr>
                      <a:r>
                        <a:rPr lang="en-US" sz="1200" dirty="0">
                          <a:effectLst/>
                          <a:latin typeface="+mn-lt"/>
                          <a:ea typeface="Times New Roman"/>
                        </a:rPr>
                        <a:t>Communications</a:t>
                      </a:r>
                    </a:p>
                  </a:txBody>
                  <a:tcPr marL="29204" marR="29204"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marL="0" marR="0" algn="ctr">
                        <a:spcBef>
                          <a:spcPts val="300"/>
                        </a:spcBef>
                        <a:spcAft>
                          <a:spcPts val="300"/>
                        </a:spcAft>
                      </a:pPr>
                      <a:r>
                        <a:rPr lang="en-US" sz="1200" b="1" dirty="0">
                          <a:effectLst/>
                          <a:latin typeface="+mn-lt"/>
                          <a:ea typeface="Times New Roman"/>
                          <a:cs typeface="Courier New" panose="02070309020205020404" pitchFamily="49" charset="0"/>
                        </a:rPr>
                        <a:t>RC.CO</a:t>
                      </a:r>
                    </a:p>
                  </a:txBody>
                  <a:tcPr marL="29204" marR="292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0022"/>
                  </a:ext>
                </a:extLst>
              </a:tr>
            </a:tbl>
          </a:graphicData>
        </a:graphic>
      </p:graphicFrame>
      <p:sp>
        <p:nvSpPr>
          <p:cNvPr id="16" name="Slide Number Placeholder 4"/>
          <p:cNvSpPr>
            <a:spLocks noGrp="1"/>
          </p:cNvSpPr>
          <p:nvPr>
            <p:ph type="sldNum" sz="quarter" idx="12"/>
          </p:nvPr>
        </p:nvSpPr>
        <p:spPr>
          <a:xfrm>
            <a:off x="9881287" y="6356352"/>
            <a:ext cx="2133600" cy="365125"/>
          </a:xfrm>
        </p:spPr>
        <p:txBody>
          <a:bodyPr/>
          <a:lstStyle/>
          <a:p>
            <a:pPr defTabSz="914400"/>
            <a:fld id="{C90B5FB4-1AE6-4CC4-B374-7CA8E5916470}" type="slidenum">
              <a:rPr lang="en-US" smtClean="0">
                <a:solidFill>
                  <a:prstClr val="black">
                    <a:tint val="75000"/>
                  </a:prstClr>
                </a:solidFill>
              </a:rPr>
              <a:pPr defTabSz="914400"/>
              <a:t>5</a:t>
            </a:fld>
            <a:endParaRPr lang="en-US" dirty="0">
              <a:solidFill>
                <a:prstClr val="black">
                  <a:tint val="75000"/>
                </a:prstClr>
              </a:solidFill>
            </a:endParaRPr>
          </a:p>
        </p:txBody>
      </p:sp>
      <p:sp>
        <p:nvSpPr>
          <p:cNvPr id="7" name="Title 3">
            <a:extLst>
              <a:ext uri="{FF2B5EF4-FFF2-40B4-BE49-F238E27FC236}">
                <a16:creationId xmlns:a16="http://schemas.microsoft.com/office/drawing/2014/main" id="{8B46412D-8299-4087-BF29-72BE4C7A49A9}"/>
              </a:ext>
            </a:extLst>
          </p:cNvPr>
          <p:cNvSpPr>
            <a:spLocks noGrp="1"/>
          </p:cNvSpPr>
          <p:nvPr>
            <p:ph type="title"/>
          </p:nvPr>
        </p:nvSpPr>
        <p:spPr>
          <a:xfrm>
            <a:off x="635000" y="606262"/>
            <a:ext cx="8458200" cy="762000"/>
          </a:xfrm>
        </p:spPr>
        <p:txBody>
          <a:bodyPr/>
          <a:lstStyle/>
          <a:p>
            <a:r>
              <a:rPr lang="en-US" sz="3200" dirty="0"/>
              <a:t>Framework Core</a:t>
            </a:r>
            <a:br>
              <a:rPr lang="en-US" sz="3200" dirty="0"/>
            </a:br>
            <a:endParaRPr lang="en-US" sz="2000" b="0" i="1" dirty="0"/>
          </a:p>
        </p:txBody>
      </p:sp>
    </p:spTree>
    <p:extLst>
      <p:ext uri="{BB962C8B-B14F-4D97-AF65-F5344CB8AC3E}">
        <p14:creationId xmlns:p14="http://schemas.microsoft.com/office/powerpoint/2010/main" val="32112644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22980" y="316994"/>
            <a:ext cx="8458200" cy="762000"/>
          </a:xfrm>
        </p:spPr>
        <p:txBody>
          <a:bodyPr/>
          <a:lstStyle/>
          <a:p>
            <a:r>
              <a:rPr lang="en-US" sz="3200" dirty="0"/>
              <a:t>Core: A Translation Layer</a:t>
            </a:r>
            <a:endParaRPr lang="en-US" sz="1600" b="0" i="1" dirty="0"/>
          </a:p>
        </p:txBody>
      </p:sp>
      <p:sp>
        <p:nvSpPr>
          <p:cNvPr id="16" name="Slide Number Placeholder 4"/>
          <p:cNvSpPr>
            <a:spLocks noGrp="1"/>
          </p:cNvSpPr>
          <p:nvPr>
            <p:ph type="sldNum" sz="quarter" idx="12"/>
          </p:nvPr>
        </p:nvSpPr>
        <p:spPr>
          <a:xfrm>
            <a:off x="9804823" y="6336575"/>
            <a:ext cx="2133600" cy="365125"/>
          </a:xfrm>
        </p:spPr>
        <p:txBody>
          <a:bodyPr/>
          <a:lstStyle/>
          <a:p>
            <a:pPr defTabSz="914400"/>
            <a:fld id="{C90B5FB4-1AE6-4CC4-B374-7CA8E5916470}" type="slidenum">
              <a:rPr lang="en-US" smtClean="0">
                <a:solidFill>
                  <a:prstClr val="black">
                    <a:tint val="75000"/>
                  </a:prstClr>
                </a:solidFill>
              </a:rPr>
              <a:pPr defTabSz="914400"/>
              <a:t>6</a:t>
            </a:fld>
            <a:endParaRPr lang="en-US" dirty="0">
              <a:solidFill>
                <a:prstClr val="black">
                  <a:tint val="75000"/>
                </a:prstClr>
              </a:solidFill>
            </a:endParaRPr>
          </a:p>
        </p:txBody>
      </p:sp>
      <p:grpSp>
        <p:nvGrpSpPr>
          <p:cNvPr id="5" name="Group 4" descr="Framework as a translation layer">
            <a:extLst>
              <a:ext uri="{FF2B5EF4-FFF2-40B4-BE49-F238E27FC236}">
                <a16:creationId xmlns:a16="http://schemas.microsoft.com/office/drawing/2014/main" id="{8CEB6864-3147-4830-B5A2-15A69F921586}"/>
              </a:ext>
            </a:extLst>
          </p:cNvPr>
          <p:cNvGrpSpPr/>
          <p:nvPr/>
        </p:nvGrpSpPr>
        <p:grpSpPr>
          <a:xfrm>
            <a:off x="2349077" y="1419225"/>
            <a:ext cx="7795471" cy="4695120"/>
            <a:chOff x="2349077" y="1419225"/>
            <a:chExt cx="7795471" cy="4695120"/>
          </a:xfrm>
        </p:grpSpPr>
        <p:sp>
          <p:nvSpPr>
            <p:cNvPr id="2" name="TextBox 1"/>
            <p:cNvSpPr txBox="1"/>
            <p:nvPr/>
          </p:nvSpPr>
          <p:spPr>
            <a:xfrm>
              <a:off x="5004665" y="1721643"/>
              <a:ext cx="2398823" cy="369332"/>
            </a:xfrm>
            <a:prstGeom prst="rect">
              <a:avLst/>
            </a:prstGeom>
            <a:noFill/>
          </p:spPr>
          <p:txBody>
            <a:bodyPr wrap="square" rtlCol="0">
              <a:spAutoFit/>
            </a:bodyPr>
            <a:lstStyle/>
            <a:p>
              <a:pPr algn="ctr"/>
              <a:r>
                <a:rPr lang="en-US" b="1" dirty="0">
                  <a:solidFill>
                    <a:schemeClr val="tx1">
                      <a:lumMod val="65000"/>
                      <a:lumOff val="35000"/>
                    </a:schemeClr>
                  </a:solidFill>
                  <a:latin typeface="Arial" panose="020B0604020202020204" pitchFamily="34" charset="0"/>
                  <a:cs typeface="Arial" panose="020B0604020202020204" pitchFamily="34" charset="0"/>
                </a:rPr>
                <a:t>Senior Executives</a:t>
              </a:r>
            </a:p>
          </p:txBody>
        </p:sp>
        <p:sp>
          <p:nvSpPr>
            <p:cNvPr id="6" name="TextBox 5"/>
            <p:cNvSpPr txBox="1"/>
            <p:nvPr/>
          </p:nvSpPr>
          <p:spPr>
            <a:xfrm>
              <a:off x="7439448" y="4142675"/>
              <a:ext cx="2705100" cy="646331"/>
            </a:xfrm>
            <a:prstGeom prst="rect">
              <a:avLst/>
            </a:prstGeom>
            <a:noFill/>
          </p:spPr>
          <p:txBody>
            <a:bodyPr wrap="square" rtlCol="0">
              <a:spAutoFit/>
            </a:bodyPr>
            <a:lstStyle/>
            <a:p>
              <a:pPr algn="ctr"/>
              <a:r>
                <a:rPr lang="en-US" b="1" dirty="0">
                  <a:solidFill>
                    <a:schemeClr val="tx1">
                      <a:lumMod val="65000"/>
                      <a:lumOff val="35000"/>
                    </a:schemeClr>
                  </a:solidFill>
                  <a:latin typeface="Arial" panose="020B0604020202020204" pitchFamily="34" charset="0"/>
                  <a:cs typeface="Arial" panose="020B0604020202020204" pitchFamily="34" charset="0"/>
                </a:rPr>
                <a:t>Implementation / Operations</a:t>
              </a:r>
            </a:p>
          </p:txBody>
        </p:sp>
        <p:sp>
          <p:nvSpPr>
            <p:cNvPr id="3" name="TextBox 2"/>
            <p:cNvSpPr txBox="1"/>
            <p:nvPr/>
          </p:nvSpPr>
          <p:spPr>
            <a:xfrm>
              <a:off x="5126860" y="2105964"/>
              <a:ext cx="1998408" cy="1082348"/>
            </a:xfrm>
            <a:prstGeom prst="rect">
              <a:avLst/>
            </a:prstGeom>
            <a:noFill/>
          </p:spPr>
          <p:txBody>
            <a:bodyPr wrap="square" rtlCol="0">
              <a:spAutoFit/>
            </a:bodyPr>
            <a:lstStyle/>
            <a:p>
              <a:pPr marL="285750" indent="-285750">
                <a:spcAft>
                  <a:spcPts val="1000"/>
                </a:spcAft>
                <a:buFont typeface="Arial" charset="0"/>
                <a:buChar char="•"/>
              </a:pPr>
              <a:r>
                <a:rPr lang="en-US" sz="1400" dirty="0">
                  <a:solidFill>
                    <a:schemeClr val="tx1">
                      <a:lumMod val="65000"/>
                      <a:lumOff val="35000"/>
                    </a:schemeClr>
                  </a:solidFill>
                  <a:latin typeface="Arial" panose="020B0604020202020204" pitchFamily="34" charset="0"/>
                  <a:cs typeface="Arial" panose="020B0604020202020204" pitchFamily="34" charset="0"/>
                </a:rPr>
                <a:t>Broad enterprise considerations</a:t>
              </a:r>
            </a:p>
            <a:p>
              <a:pPr marL="285750" indent="-285750">
                <a:spcAft>
                  <a:spcPts val="1000"/>
                </a:spcAft>
                <a:buFont typeface="Arial" charset="0"/>
                <a:buChar char="•"/>
              </a:pPr>
              <a:r>
                <a:rPr lang="en-US" sz="1400" dirty="0">
                  <a:solidFill>
                    <a:schemeClr val="tx1">
                      <a:lumMod val="65000"/>
                      <a:lumOff val="35000"/>
                    </a:schemeClr>
                  </a:solidFill>
                  <a:latin typeface="Arial" panose="020B0604020202020204" pitchFamily="34" charset="0"/>
                  <a:cs typeface="Arial" panose="020B0604020202020204" pitchFamily="34" charset="0"/>
                </a:rPr>
                <a:t>Abstracted risk vocabulary</a:t>
              </a:r>
            </a:p>
          </p:txBody>
        </p:sp>
        <p:sp>
          <p:nvSpPr>
            <p:cNvPr id="8" name="TextBox 7"/>
            <p:cNvSpPr txBox="1"/>
            <p:nvPr/>
          </p:nvSpPr>
          <p:spPr>
            <a:xfrm>
              <a:off x="7779173" y="4829559"/>
              <a:ext cx="2025650" cy="1082348"/>
            </a:xfrm>
            <a:prstGeom prst="rect">
              <a:avLst/>
            </a:prstGeom>
            <a:noFill/>
          </p:spPr>
          <p:txBody>
            <a:bodyPr wrap="square" rtlCol="0">
              <a:spAutoFit/>
            </a:bodyPr>
            <a:lstStyle/>
            <a:p>
              <a:pPr marL="285750" indent="-285750">
                <a:spcAft>
                  <a:spcPts val="1000"/>
                </a:spcAft>
                <a:buFont typeface="Arial" charset="0"/>
                <a:buChar char="•"/>
              </a:pPr>
              <a:r>
                <a:rPr lang="en-US" sz="1400" dirty="0">
                  <a:solidFill>
                    <a:schemeClr val="tx1">
                      <a:lumMod val="65000"/>
                      <a:lumOff val="35000"/>
                    </a:schemeClr>
                  </a:solidFill>
                  <a:latin typeface="Arial" panose="020B0604020202020204" pitchFamily="34" charset="0"/>
                  <a:cs typeface="Arial" panose="020B0604020202020204" pitchFamily="34" charset="0"/>
                </a:rPr>
                <a:t>Deep technical considerations</a:t>
              </a:r>
            </a:p>
            <a:p>
              <a:pPr marL="285750" indent="-285750">
                <a:spcAft>
                  <a:spcPts val="1000"/>
                </a:spcAft>
                <a:buFont typeface="Arial" charset="0"/>
                <a:buChar char="•"/>
              </a:pPr>
              <a:r>
                <a:rPr lang="en-US" sz="1400" dirty="0">
                  <a:solidFill>
                    <a:schemeClr val="tx1">
                      <a:lumMod val="65000"/>
                      <a:lumOff val="35000"/>
                    </a:schemeClr>
                  </a:solidFill>
                  <a:latin typeface="Arial" panose="020B0604020202020204" pitchFamily="34" charset="0"/>
                  <a:cs typeface="Arial" panose="020B0604020202020204" pitchFamily="34" charset="0"/>
                </a:rPr>
                <a:t>Highly specialized vocabulary</a:t>
              </a:r>
            </a:p>
          </p:txBody>
        </p:sp>
        <p:sp>
          <p:nvSpPr>
            <p:cNvPr id="13" name="TextBox 12"/>
            <p:cNvSpPr txBox="1"/>
            <p:nvPr/>
          </p:nvSpPr>
          <p:spPr>
            <a:xfrm>
              <a:off x="2427223" y="4171922"/>
              <a:ext cx="2205949" cy="646331"/>
            </a:xfrm>
            <a:prstGeom prst="rect">
              <a:avLst/>
            </a:prstGeom>
            <a:noFill/>
          </p:spPr>
          <p:txBody>
            <a:bodyPr wrap="square" rtlCol="0">
              <a:spAutoFit/>
            </a:bodyPr>
            <a:lstStyle/>
            <a:p>
              <a:pPr algn="ctr"/>
              <a:r>
                <a:rPr lang="en-US" b="1" dirty="0">
                  <a:solidFill>
                    <a:schemeClr val="tx1">
                      <a:lumMod val="65000"/>
                      <a:lumOff val="35000"/>
                    </a:schemeClr>
                  </a:solidFill>
                  <a:latin typeface="Arial" panose="020B0604020202020204" pitchFamily="34" charset="0"/>
                  <a:cs typeface="Arial" panose="020B0604020202020204" pitchFamily="34" charset="0"/>
                </a:rPr>
                <a:t>Specialists in Other Fields</a:t>
              </a:r>
            </a:p>
          </p:txBody>
        </p:sp>
        <p:sp>
          <p:nvSpPr>
            <p:cNvPr id="14" name="TextBox 13"/>
            <p:cNvSpPr txBox="1"/>
            <p:nvPr/>
          </p:nvSpPr>
          <p:spPr>
            <a:xfrm>
              <a:off x="2427223" y="4829559"/>
              <a:ext cx="2279270" cy="1082348"/>
            </a:xfrm>
            <a:prstGeom prst="rect">
              <a:avLst/>
            </a:prstGeom>
            <a:noFill/>
          </p:spPr>
          <p:txBody>
            <a:bodyPr wrap="square" rtlCol="0">
              <a:spAutoFit/>
            </a:bodyPr>
            <a:lstStyle/>
            <a:p>
              <a:pPr marL="285750" indent="-285750">
                <a:spcAft>
                  <a:spcPts val="1000"/>
                </a:spcAft>
                <a:buFont typeface="Arial" charset="0"/>
                <a:buChar char="•"/>
              </a:pPr>
              <a:r>
                <a:rPr lang="en-US" sz="1400" dirty="0">
                  <a:solidFill>
                    <a:schemeClr val="tx1">
                      <a:lumMod val="65000"/>
                      <a:lumOff val="35000"/>
                    </a:schemeClr>
                  </a:solidFill>
                  <a:latin typeface="Arial" panose="020B0604020202020204" pitchFamily="34" charset="0"/>
                  <a:cs typeface="Arial" panose="020B0604020202020204" pitchFamily="34" charset="0"/>
                </a:rPr>
                <a:t>Specific focus outside of cybersecurity</a:t>
              </a:r>
            </a:p>
            <a:p>
              <a:pPr marL="285750" indent="-285750">
                <a:spcAft>
                  <a:spcPts val="1000"/>
                </a:spcAft>
                <a:buFont typeface="Arial" charset="0"/>
                <a:buChar char="•"/>
              </a:pPr>
              <a:r>
                <a:rPr lang="en-US" sz="1400" dirty="0">
                  <a:solidFill>
                    <a:schemeClr val="tx1">
                      <a:lumMod val="65000"/>
                      <a:lumOff val="35000"/>
                    </a:schemeClr>
                  </a:solidFill>
                  <a:latin typeface="Arial" panose="020B0604020202020204" pitchFamily="34" charset="0"/>
                  <a:cs typeface="Arial" panose="020B0604020202020204" pitchFamily="34" charset="0"/>
                </a:rPr>
                <a:t>Specialized or no risk vocabulary</a:t>
              </a:r>
            </a:p>
          </p:txBody>
        </p:sp>
        <p:cxnSp>
          <p:nvCxnSpPr>
            <p:cNvPr id="23" name="Straight Arrow Connector 22">
              <a:extLst>
                <a:ext uri="{FF2B5EF4-FFF2-40B4-BE49-F238E27FC236}">
                  <a16:creationId xmlns:a16="http://schemas.microsoft.com/office/drawing/2014/main" id="{E9626389-5203-4FA9-BDBD-E4393E84AEFC}"/>
                </a:ext>
              </a:extLst>
            </p:cNvPr>
            <p:cNvCxnSpPr>
              <a:cxnSpLocks/>
            </p:cNvCxnSpPr>
            <p:nvPr/>
          </p:nvCxnSpPr>
          <p:spPr>
            <a:xfrm>
              <a:off x="7841444" y="2591729"/>
              <a:ext cx="1009261" cy="988485"/>
            </a:xfrm>
            <a:prstGeom prst="straightConnector1">
              <a:avLst/>
            </a:prstGeom>
            <a:ln w="5715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B8E5AB89-03E4-43F5-901C-932CAA4D89A2}"/>
                </a:ext>
              </a:extLst>
            </p:cNvPr>
            <p:cNvCxnSpPr>
              <a:cxnSpLocks/>
            </p:cNvCxnSpPr>
            <p:nvPr/>
          </p:nvCxnSpPr>
          <p:spPr>
            <a:xfrm>
              <a:off x="5366415" y="5375258"/>
              <a:ext cx="1673128" cy="0"/>
            </a:xfrm>
            <a:prstGeom prst="straightConnector1">
              <a:avLst/>
            </a:prstGeom>
            <a:ln w="5715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23757B7B-AC2E-4ED0-8BE0-EB08E09BCDE6}"/>
                </a:ext>
              </a:extLst>
            </p:cNvPr>
            <p:cNvCxnSpPr>
              <a:cxnSpLocks/>
            </p:cNvCxnSpPr>
            <p:nvPr/>
          </p:nvCxnSpPr>
          <p:spPr>
            <a:xfrm rot="16200000">
              <a:off x="3411397" y="2591786"/>
              <a:ext cx="1009261" cy="988485"/>
            </a:xfrm>
            <a:prstGeom prst="straightConnector1">
              <a:avLst/>
            </a:prstGeom>
            <a:ln w="57150">
              <a:headEnd type="triangle"/>
              <a:tailEnd type="triangle"/>
            </a:ln>
          </p:spPr>
          <p:style>
            <a:lnRef idx="1">
              <a:schemeClr val="accent1"/>
            </a:lnRef>
            <a:fillRef idx="0">
              <a:schemeClr val="accent1"/>
            </a:fillRef>
            <a:effectRef idx="0">
              <a:schemeClr val="accent1"/>
            </a:effectRef>
            <a:fontRef idx="minor">
              <a:schemeClr val="tx1"/>
            </a:fontRef>
          </p:style>
        </p:cxnSp>
        <p:sp>
          <p:nvSpPr>
            <p:cNvPr id="30" name="Speech Bubble: Rectangle with Corners Rounded 29">
              <a:extLst>
                <a:ext uri="{FF2B5EF4-FFF2-40B4-BE49-F238E27FC236}">
                  <a16:creationId xmlns:a16="http://schemas.microsoft.com/office/drawing/2014/main" id="{F12A2068-07DE-4BC5-B4C9-2FE5AE833A53}"/>
                </a:ext>
              </a:extLst>
            </p:cNvPr>
            <p:cNvSpPr/>
            <p:nvPr/>
          </p:nvSpPr>
          <p:spPr>
            <a:xfrm>
              <a:off x="7525173" y="3920445"/>
              <a:ext cx="2458750" cy="2193900"/>
            </a:xfrm>
            <a:prstGeom prst="wedgeRoundRectCallout">
              <a:avLst>
                <a:gd name="adj1" fmla="val -21220"/>
                <a:gd name="adj2" fmla="val 62934"/>
                <a:gd name="adj3" fmla="val 16667"/>
              </a:avLst>
            </a:prstGeom>
            <a:solidFill>
              <a:schemeClr val="tx2">
                <a:lumMod val="60000"/>
                <a:lumOff val="40000"/>
                <a:alpha val="12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1" name="Speech Bubble: Rectangle with Corners Rounded 30">
              <a:extLst>
                <a:ext uri="{FF2B5EF4-FFF2-40B4-BE49-F238E27FC236}">
                  <a16:creationId xmlns:a16="http://schemas.microsoft.com/office/drawing/2014/main" id="{2864ABEF-7E6B-4B95-B57B-58204ABDF841}"/>
                </a:ext>
              </a:extLst>
            </p:cNvPr>
            <p:cNvSpPr/>
            <p:nvPr/>
          </p:nvSpPr>
          <p:spPr>
            <a:xfrm>
              <a:off x="2349077" y="3920444"/>
              <a:ext cx="2458750" cy="2193900"/>
            </a:xfrm>
            <a:prstGeom prst="wedgeRoundRectCallout">
              <a:avLst>
                <a:gd name="adj1" fmla="val -20058"/>
                <a:gd name="adj2" fmla="val 63802"/>
                <a:gd name="adj3" fmla="val 16667"/>
              </a:avLst>
            </a:prstGeom>
            <a:solidFill>
              <a:schemeClr val="tx2">
                <a:lumMod val="60000"/>
                <a:lumOff val="40000"/>
                <a:alpha val="12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Speech Bubble: Rectangle with Corners Rounded 35">
              <a:extLst>
                <a:ext uri="{FF2B5EF4-FFF2-40B4-BE49-F238E27FC236}">
                  <a16:creationId xmlns:a16="http://schemas.microsoft.com/office/drawing/2014/main" id="{2A788AF1-4C8A-411C-800C-BF6D0D6AE121}"/>
                </a:ext>
              </a:extLst>
            </p:cNvPr>
            <p:cNvSpPr/>
            <p:nvPr/>
          </p:nvSpPr>
          <p:spPr>
            <a:xfrm>
              <a:off x="4929844" y="1419225"/>
              <a:ext cx="2458750" cy="2057391"/>
            </a:xfrm>
            <a:prstGeom prst="wedgeRoundRectCallout">
              <a:avLst>
                <a:gd name="adj1" fmla="val -19670"/>
                <a:gd name="adj2" fmla="val 63946"/>
                <a:gd name="adj3" fmla="val 16667"/>
              </a:avLst>
            </a:prstGeom>
            <a:solidFill>
              <a:schemeClr val="tx2">
                <a:lumMod val="60000"/>
                <a:lumOff val="40000"/>
                <a:alpha val="12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2051" name="Picture 2050">
              <a:extLst>
                <a:ext uri="{FF2B5EF4-FFF2-40B4-BE49-F238E27FC236}">
                  <a16:creationId xmlns:a16="http://schemas.microsoft.com/office/drawing/2014/main" id="{C8EF2411-E89D-4D0A-AAFF-F3CE2E1BEC8C}"/>
                </a:ext>
              </a:extLst>
            </p:cNvPr>
            <p:cNvPicPr>
              <a:picLocks noChangeAspect="1"/>
            </p:cNvPicPr>
            <p:nvPr/>
          </p:nvPicPr>
          <p:blipFill rotWithShape="1">
            <a:blip r:embed="rId3"/>
            <a:srcRect l="30530"/>
            <a:stretch/>
          </p:blipFill>
          <p:spPr>
            <a:xfrm>
              <a:off x="3659767" y="2789124"/>
              <a:ext cx="474084" cy="588827"/>
            </a:xfrm>
            <a:prstGeom prst="rect">
              <a:avLst/>
            </a:prstGeom>
            <a:ln w="19050">
              <a:solidFill>
                <a:schemeClr val="tx1"/>
              </a:solidFill>
            </a:ln>
            <a:effectLst>
              <a:outerShdw blurRad="50800" dist="38100" dir="2700000" algn="tl" rotWithShape="0">
                <a:prstClr val="black">
                  <a:alpha val="40000"/>
                </a:prstClr>
              </a:outerShdw>
            </a:effectLst>
          </p:spPr>
        </p:pic>
        <p:pic>
          <p:nvPicPr>
            <p:cNvPr id="38" name="Picture 37">
              <a:extLst>
                <a:ext uri="{FF2B5EF4-FFF2-40B4-BE49-F238E27FC236}">
                  <a16:creationId xmlns:a16="http://schemas.microsoft.com/office/drawing/2014/main" id="{54B08355-9669-4FEF-9153-86AA5BBF1317}"/>
                </a:ext>
              </a:extLst>
            </p:cNvPr>
            <p:cNvPicPr>
              <a:picLocks noChangeAspect="1"/>
            </p:cNvPicPr>
            <p:nvPr/>
          </p:nvPicPr>
          <p:blipFill rotWithShape="1">
            <a:blip r:embed="rId3"/>
            <a:srcRect l="30530"/>
            <a:stretch/>
          </p:blipFill>
          <p:spPr>
            <a:xfrm>
              <a:off x="8124826" y="2789124"/>
              <a:ext cx="474084" cy="588827"/>
            </a:xfrm>
            <a:prstGeom prst="rect">
              <a:avLst/>
            </a:prstGeom>
            <a:ln w="19050">
              <a:solidFill>
                <a:schemeClr val="tx1"/>
              </a:solidFill>
            </a:ln>
            <a:effectLst>
              <a:outerShdw blurRad="50800" dist="38100" dir="2700000" algn="tl" rotWithShape="0">
                <a:prstClr val="black">
                  <a:alpha val="40000"/>
                </a:prstClr>
              </a:outerShdw>
            </a:effectLst>
          </p:spPr>
        </p:pic>
        <p:pic>
          <p:nvPicPr>
            <p:cNvPr id="39" name="Picture 38">
              <a:extLst>
                <a:ext uri="{FF2B5EF4-FFF2-40B4-BE49-F238E27FC236}">
                  <a16:creationId xmlns:a16="http://schemas.microsoft.com/office/drawing/2014/main" id="{0EFD578C-584B-4B5C-985B-46BFE820C591}"/>
                </a:ext>
              </a:extLst>
            </p:cNvPr>
            <p:cNvPicPr>
              <a:picLocks noChangeAspect="1"/>
            </p:cNvPicPr>
            <p:nvPr/>
          </p:nvPicPr>
          <p:blipFill rotWithShape="1">
            <a:blip r:embed="rId3"/>
            <a:srcRect l="30530"/>
            <a:stretch/>
          </p:blipFill>
          <p:spPr>
            <a:xfrm>
              <a:off x="5956412" y="5076320"/>
              <a:ext cx="474084" cy="588827"/>
            </a:xfrm>
            <a:prstGeom prst="rect">
              <a:avLst/>
            </a:prstGeom>
            <a:ln w="19050">
              <a:solidFill>
                <a:schemeClr val="tx1"/>
              </a:solidFill>
            </a:ln>
            <a:effectLst>
              <a:outerShdw blurRad="50800" dist="38100" dir="2700000" algn="tl" rotWithShape="0">
                <a:prstClr val="black">
                  <a:alpha val="40000"/>
                </a:prstClr>
              </a:outerShdw>
            </a:effectLst>
          </p:spPr>
        </p:pic>
      </p:grpSp>
    </p:spTree>
    <p:extLst>
      <p:ext uri="{BB962C8B-B14F-4D97-AF65-F5344CB8AC3E}">
        <p14:creationId xmlns:p14="http://schemas.microsoft.com/office/powerpoint/2010/main" val="10289467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able 11" descr="Subcategory example (ID.BE)"/>
          <p:cNvGraphicFramePr>
            <a:graphicFrameLocks noGrp="1"/>
          </p:cNvGraphicFramePr>
          <p:nvPr>
            <p:extLst>
              <p:ext uri="{D42A27DB-BD31-4B8C-83A1-F6EECF244321}">
                <p14:modId xmlns:p14="http://schemas.microsoft.com/office/powerpoint/2010/main" val="468263161"/>
              </p:ext>
            </p:extLst>
          </p:nvPr>
        </p:nvGraphicFramePr>
        <p:xfrm>
          <a:off x="5888270" y="1248084"/>
          <a:ext cx="4433664" cy="5445890"/>
        </p:xfrm>
        <a:graphic>
          <a:graphicData uri="http://schemas.openxmlformats.org/drawingml/2006/table">
            <a:tbl>
              <a:tblPr firstRow="1" firstCol="1" bandRow="1"/>
              <a:tblGrid>
                <a:gridCol w="1786037">
                  <a:extLst>
                    <a:ext uri="{9D8B030D-6E8A-4147-A177-3AD203B41FA5}">
                      <a16:colId xmlns:a16="http://schemas.microsoft.com/office/drawing/2014/main" val="20000"/>
                    </a:ext>
                  </a:extLst>
                </a:gridCol>
                <a:gridCol w="2647627">
                  <a:extLst>
                    <a:ext uri="{9D8B030D-6E8A-4147-A177-3AD203B41FA5}">
                      <a16:colId xmlns:a16="http://schemas.microsoft.com/office/drawing/2014/main" val="20001"/>
                    </a:ext>
                  </a:extLst>
                </a:gridCol>
              </a:tblGrid>
              <a:tr h="224536">
                <a:tc>
                  <a:txBody>
                    <a:bodyPr/>
                    <a:lstStyle/>
                    <a:p>
                      <a:pPr marL="0" marR="0" algn="ctr">
                        <a:spcBef>
                          <a:spcPts val="200"/>
                        </a:spcBef>
                        <a:spcAft>
                          <a:spcPts val="200"/>
                        </a:spcAft>
                      </a:pPr>
                      <a:r>
                        <a:rPr lang="en-US" sz="1400" b="1" dirty="0">
                          <a:solidFill>
                            <a:schemeClr val="tx1"/>
                          </a:solidFill>
                          <a:effectLst/>
                          <a:latin typeface="Times New Roman"/>
                          <a:ea typeface="Times New Roman"/>
                        </a:rPr>
                        <a:t>Subcategory</a:t>
                      </a:r>
                      <a:endParaRPr lang="en-US" sz="1400" dirty="0">
                        <a:solidFill>
                          <a:schemeClr val="tx1"/>
                        </a:solidFill>
                        <a:effectLst/>
                        <a:latin typeface="Times New Roman"/>
                        <a:ea typeface="Times New Roman"/>
                      </a:endParaRPr>
                    </a:p>
                  </a:txBody>
                  <a:tcPr marL="30687" marR="3068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algn="ctr">
                        <a:spcBef>
                          <a:spcPts val="200"/>
                        </a:spcBef>
                        <a:spcAft>
                          <a:spcPts val="200"/>
                        </a:spcAft>
                      </a:pPr>
                      <a:r>
                        <a:rPr lang="en-US" sz="1400" b="1" dirty="0">
                          <a:solidFill>
                            <a:schemeClr val="tx1"/>
                          </a:solidFill>
                          <a:effectLst/>
                          <a:latin typeface="Times New Roman"/>
                          <a:ea typeface="Times New Roman"/>
                        </a:rPr>
                        <a:t>Informative References</a:t>
                      </a:r>
                      <a:endParaRPr lang="en-US" sz="1400" dirty="0">
                        <a:solidFill>
                          <a:schemeClr val="tx1"/>
                        </a:solidFill>
                        <a:effectLst/>
                        <a:latin typeface="Times New Roman"/>
                        <a:ea typeface="Times New Roman"/>
                      </a:endParaRPr>
                    </a:p>
                  </a:txBody>
                  <a:tcPr marL="30687" marR="3068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0"/>
                  </a:ext>
                </a:extLst>
              </a:tr>
              <a:tr h="978273">
                <a:tc>
                  <a:txBody>
                    <a:bodyPr/>
                    <a:lstStyle/>
                    <a:p>
                      <a:pPr marL="0" marR="0">
                        <a:spcBef>
                          <a:spcPts val="200"/>
                        </a:spcBef>
                        <a:spcAft>
                          <a:spcPts val="200"/>
                        </a:spcAft>
                      </a:pPr>
                      <a:r>
                        <a:rPr lang="en-US" sz="1200" b="1" dirty="0">
                          <a:solidFill>
                            <a:srgbClr val="000000"/>
                          </a:solidFill>
                          <a:effectLst/>
                          <a:latin typeface="+mn-lt"/>
                          <a:ea typeface="Times New Roman"/>
                        </a:rPr>
                        <a:t>ID.BE-1:</a:t>
                      </a:r>
                      <a:r>
                        <a:rPr lang="en-US" sz="1200" b="0" dirty="0">
                          <a:solidFill>
                            <a:srgbClr val="000000"/>
                          </a:solidFill>
                          <a:effectLst/>
                          <a:latin typeface="+mn-lt"/>
                          <a:ea typeface="Times New Roman"/>
                        </a:rPr>
                        <a:t> The organization’s role in the supply chain is identified and communicated</a:t>
                      </a:r>
                      <a:endParaRPr lang="en-US" sz="1200" b="0" dirty="0">
                        <a:effectLst/>
                        <a:latin typeface="+mn-lt"/>
                        <a:ea typeface="Times New Roman"/>
                      </a:endParaRPr>
                    </a:p>
                  </a:txBody>
                  <a:tcPr marL="30687" marR="3068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spcAft>
                          <a:spcPts val="100"/>
                        </a:spcAft>
                      </a:pPr>
                      <a:r>
                        <a:rPr lang="en-US" sz="1200" b="1" i="0" u="none" strike="noStrike" kern="1200" baseline="0" dirty="0">
                          <a:solidFill>
                            <a:schemeClr val="tx1"/>
                          </a:solidFill>
                          <a:latin typeface="+mn-lt"/>
                          <a:ea typeface="+mn-ea"/>
                          <a:cs typeface="+mn-cs"/>
                        </a:rPr>
                        <a:t>COBIT 5 </a:t>
                      </a:r>
                      <a:r>
                        <a:rPr lang="en-US" sz="1200" b="0" i="0" u="none" strike="noStrike" kern="1200" baseline="0" dirty="0">
                          <a:solidFill>
                            <a:schemeClr val="tx1"/>
                          </a:solidFill>
                          <a:latin typeface="+mn-lt"/>
                          <a:ea typeface="+mn-ea"/>
                          <a:cs typeface="+mn-cs"/>
                        </a:rPr>
                        <a:t>APO08.04, APO08.05, APO10.03, APO10.04, APO10.05</a:t>
                      </a:r>
                    </a:p>
                    <a:p>
                      <a:pPr>
                        <a:spcAft>
                          <a:spcPts val="100"/>
                        </a:spcAft>
                      </a:pPr>
                      <a:r>
                        <a:rPr lang="en-US" sz="1200" b="1" i="0" u="none" strike="noStrike" kern="1200" baseline="0" dirty="0">
                          <a:solidFill>
                            <a:schemeClr val="tx1"/>
                          </a:solidFill>
                          <a:latin typeface="+mn-lt"/>
                          <a:ea typeface="+mn-ea"/>
                          <a:cs typeface="+mn-cs"/>
                        </a:rPr>
                        <a:t>ISO/IEC 27001:2013 </a:t>
                      </a:r>
                      <a:r>
                        <a:rPr lang="en-US" sz="1200" b="0" i="0" u="none" strike="noStrike" kern="1200" baseline="0" dirty="0">
                          <a:solidFill>
                            <a:schemeClr val="tx1"/>
                          </a:solidFill>
                          <a:latin typeface="+mn-lt"/>
                          <a:ea typeface="+mn-ea"/>
                          <a:cs typeface="+mn-cs"/>
                        </a:rPr>
                        <a:t>A.15.1.3, A.15.2.1, A.15.2.2</a:t>
                      </a:r>
                    </a:p>
                    <a:p>
                      <a:pPr>
                        <a:spcAft>
                          <a:spcPts val="100"/>
                        </a:spcAft>
                      </a:pPr>
                      <a:r>
                        <a:rPr lang="en-US" sz="1200" b="1" i="0" u="none" strike="noStrike" kern="1200" baseline="0" dirty="0">
                          <a:solidFill>
                            <a:schemeClr val="tx1"/>
                          </a:solidFill>
                          <a:latin typeface="+mn-lt"/>
                          <a:ea typeface="+mn-ea"/>
                          <a:cs typeface="+mn-cs"/>
                        </a:rPr>
                        <a:t>NIST SP 800-53 Rev. 4 </a:t>
                      </a:r>
                      <a:r>
                        <a:rPr lang="en-US" sz="1200" b="0" i="0" u="none" strike="noStrike" kern="1200" baseline="0" dirty="0">
                          <a:solidFill>
                            <a:schemeClr val="tx1"/>
                          </a:solidFill>
                          <a:latin typeface="+mn-lt"/>
                          <a:ea typeface="+mn-ea"/>
                          <a:cs typeface="+mn-cs"/>
                        </a:rPr>
                        <a:t>CP-2, SA-12</a:t>
                      </a:r>
                    </a:p>
                  </a:txBody>
                  <a:tcPr marL="12700" marR="12700" marT="1270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10001"/>
                  </a:ext>
                </a:extLst>
              </a:tr>
              <a:tr h="1285985">
                <a:tc>
                  <a:txBody>
                    <a:bodyPr/>
                    <a:lstStyle/>
                    <a:p>
                      <a:pPr marL="0" marR="0">
                        <a:spcBef>
                          <a:spcPts val="200"/>
                        </a:spcBef>
                        <a:spcAft>
                          <a:spcPts val="200"/>
                        </a:spcAft>
                      </a:pPr>
                      <a:r>
                        <a:rPr lang="en-US" sz="1200" b="1" dirty="0">
                          <a:solidFill>
                            <a:srgbClr val="000000"/>
                          </a:solidFill>
                          <a:effectLst/>
                          <a:latin typeface="+mn-lt"/>
                          <a:ea typeface="Times New Roman"/>
                        </a:rPr>
                        <a:t>ID.BE-2: </a:t>
                      </a:r>
                      <a:r>
                        <a:rPr lang="en-US" sz="1200" b="0" dirty="0">
                          <a:solidFill>
                            <a:srgbClr val="000000"/>
                          </a:solidFill>
                          <a:effectLst/>
                          <a:latin typeface="+mn-lt"/>
                          <a:ea typeface="Times New Roman"/>
                        </a:rPr>
                        <a:t>The organization’s place in critical infrastructure and its industry sector is identified and communicated</a:t>
                      </a:r>
                      <a:endParaRPr lang="en-US" sz="1200" b="0" dirty="0">
                        <a:effectLst/>
                        <a:latin typeface="+mn-lt"/>
                        <a:ea typeface="Times New Roman"/>
                      </a:endParaRPr>
                    </a:p>
                  </a:txBody>
                  <a:tcPr marL="30687" marR="3068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spcAft>
                          <a:spcPts val="100"/>
                        </a:spcAft>
                      </a:pPr>
                      <a:r>
                        <a:rPr lang="en-US" sz="1200" b="1" i="0" u="none" strike="noStrike" kern="1200" baseline="0" dirty="0">
                          <a:solidFill>
                            <a:schemeClr val="tx1"/>
                          </a:solidFill>
                          <a:latin typeface="+mn-lt"/>
                          <a:ea typeface="+mn-ea"/>
                          <a:cs typeface="+mn-cs"/>
                        </a:rPr>
                        <a:t>COBIT 5 </a:t>
                      </a:r>
                      <a:r>
                        <a:rPr lang="en-US" sz="1200" b="0" i="0" u="none" strike="noStrike" kern="1200" baseline="0" dirty="0">
                          <a:solidFill>
                            <a:schemeClr val="tx1"/>
                          </a:solidFill>
                          <a:latin typeface="+mn-lt"/>
                          <a:ea typeface="+mn-ea"/>
                          <a:cs typeface="+mn-cs"/>
                        </a:rPr>
                        <a:t>APO02.06, APO03.01</a:t>
                      </a:r>
                    </a:p>
                    <a:p>
                      <a:pPr>
                        <a:spcAft>
                          <a:spcPts val="100"/>
                        </a:spcAft>
                      </a:pPr>
                      <a:r>
                        <a:rPr lang="en-US" sz="1200" b="1" i="0" u="none" strike="noStrike" kern="1200" baseline="0" dirty="0">
                          <a:solidFill>
                            <a:schemeClr val="tx1"/>
                          </a:solidFill>
                          <a:latin typeface="+mn-lt"/>
                          <a:ea typeface="+mn-ea"/>
                          <a:cs typeface="+mn-cs"/>
                        </a:rPr>
                        <a:t>NIST SP 800-53 Rev. 4 </a:t>
                      </a:r>
                      <a:r>
                        <a:rPr lang="en-US" sz="1200" b="0" i="0" u="none" strike="noStrike" kern="1200" baseline="0" dirty="0">
                          <a:solidFill>
                            <a:schemeClr val="tx1"/>
                          </a:solidFill>
                          <a:latin typeface="+mn-lt"/>
                          <a:ea typeface="+mn-ea"/>
                          <a:cs typeface="+mn-cs"/>
                        </a:rPr>
                        <a:t>PM-8</a:t>
                      </a:r>
                    </a:p>
                  </a:txBody>
                  <a:tcPr marL="12700" marR="12700" marT="1270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10002"/>
                  </a:ext>
                </a:extLst>
              </a:tr>
              <a:tr h="1071654">
                <a:tc>
                  <a:txBody>
                    <a:bodyPr/>
                    <a:lstStyle/>
                    <a:p>
                      <a:pPr marL="0" marR="0">
                        <a:spcBef>
                          <a:spcPts val="200"/>
                        </a:spcBef>
                        <a:spcAft>
                          <a:spcPts val="200"/>
                        </a:spcAft>
                      </a:pPr>
                      <a:r>
                        <a:rPr lang="en-US" sz="1200" b="1" dirty="0">
                          <a:effectLst/>
                          <a:latin typeface="+mn-lt"/>
                          <a:ea typeface="Times New Roman"/>
                        </a:rPr>
                        <a:t>ID.BE-3</a:t>
                      </a:r>
                      <a:r>
                        <a:rPr lang="en-US" sz="1200" dirty="0">
                          <a:effectLst/>
                          <a:latin typeface="+mn-lt"/>
                          <a:ea typeface="Times New Roman"/>
                        </a:rPr>
                        <a:t>: Priorities for organizational mission, objectives, and activities are established and communicated</a:t>
                      </a:r>
                    </a:p>
                  </a:txBody>
                  <a:tcPr marL="30687" marR="3068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marL="0" marR="0" indent="0" algn="l" defTabSz="914400" rtl="0" eaLnBrk="1" fontAlgn="b" latinLnBrk="0" hangingPunct="1">
                        <a:lnSpc>
                          <a:spcPct val="100000"/>
                        </a:lnSpc>
                        <a:spcBef>
                          <a:spcPts val="0"/>
                        </a:spcBef>
                        <a:spcAft>
                          <a:spcPts val="100"/>
                        </a:spcAft>
                        <a:buClrTx/>
                        <a:buSzTx/>
                        <a:buFontTx/>
                        <a:buNone/>
                        <a:tabLst/>
                        <a:defRPr/>
                      </a:pPr>
                      <a:r>
                        <a:rPr lang="en-US" sz="1200" b="1" i="0" u="none" strike="noStrike" kern="1200" baseline="0" dirty="0">
                          <a:solidFill>
                            <a:schemeClr val="tx1"/>
                          </a:solidFill>
                          <a:latin typeface="+mn-lt"/>
                          <a:ea typeface="+mn-ea"/>
                          <a:cs typeface="+mn-cs"/>
                        </a:rPr>
                        <a:t>COBIT 5 </a:t>
                      </a:r>
                      <a:r>
                        <a:rPr lang="en-US" sz="1200" b="0" i="0" u="none" strike="noStrike" kern="1200" baseline="0" dirty="0">
                          <a:solidFill>
                            <a:schemeClr val="tx1"/>
                          </a:solidFill>
                          <a:latin typeface="+mn-lt"/>
                          <a:ea typeface="+mn-ea"/>
                          <a:cs typeface="+mn-cs"/>
                        </a:rPr>
                        <a:t>APO02.01, APO02.06, APO03.01</a:t>
                      </a:r>
                    </a:p>
                    <a:p>
                      <a:pPr marL="0" marR="0" indent="0" algn="l" defTabSz="914400" rtl="0" eaLnBrk="1" fontAlgn="b" latinLnBrk="0" hangingPunct="1">
                        <a:lnSpc>
                          <a:spcPct val="100000"/>
                        </a:lnSpc>
                        <a:spcBef>
                          <a:spcPts val="0"/>
                        </a:spcBef>
                        <a:spcAft>
                          <a:spcPts val="100"/>
                        </a:spcAft>
                        <a:buClrTx/>
                        <a:buSzTx/>
                        <a:buFontTx/>
                        <a:buNone/>
                        <a:tabLst/>
                        <a:defRPr/>
                      </a:pPr>
                      <a:r>
                        <a:rPr lang="en-US" sz="1200" b="1" i="0" u="none" strike="noStrike" kern="1200" baseline="0" dirty="0">
                          <a:solidFill>
                            <a:schemeClr val="tx1"/>
                          </a:solidFill>
                          <a:latin typeface="+mn-lt"/>
                          <a:ea typeface="+mn-ea"/>
                          <a:cs typeface="+mn-cs"/>
                        </a:rPr>
                        <a:t>ISA 62443-2-1:2009 </a:t>
                      </a:r>
                      <a:r>
                        <a:rPr lang="en-US" sz="1200" b="0" i="0" u="none" strike="noStrike" kern="1200" baseline="0" dirty="0">
                          <a:solidFill>
                            <a:schemeClr val="tx1"/>
                          </a:solidFill>
                          <a:latin typeface="+mn-lt"/>
                          <a:ea typeface="+mn-ea"/>
                          <a:cs typeface="+mn-cs"/>
                        </a:rPr>
                        <a:t>4.2.2.1, 4.2.3.6</a:t>
                      </a:r>
                    </a:p>
                    <a:p>
                      <a:pPr marL="0" marR="0" indent="0" algn="l" defTabSz="914400" rtl="0" eaLnBrk="1" fontAlgn="b" latinLnBrk="0" hangingPunct="1">
                        <a:lnSpc>
                          <a:spcPct val="100000"/>
                        </a:lnSpc>
                        <a:spcBef>
                          <a:spcPts val="0"/>
                        </a:spcBef>
                        <a:spcAft>
                          <a:spcPts val="100"/>
                        </a:spcAft>
                        <a:buClrTx/>
                        <a:buSzTx/>
                        <a:buFontTx/>
                        <a:buNone/>
                        <a:tabLst/>
                        <a:defRPr/>
                      </a:pPr>
                      <a:r>
                        <a:rPr lang="en-US" sz="1200" b="1" i="0" u="none" strike="noStrike" kern="1200" baseline="0" dirty="0">
                          <a:solidFill>
                            <a:schemeClr val="tx1"/>
                          </a:solidFill>
                          <a:latin typeface="+mn-lt"/>
                          <a:ea typeface="+mn-ea"/>
                          <a:cs typeface="+mn-cs"/>
                        </a:rPr>
                        <a:t>NIST SP 800-53 Rev. 4 </a:t>
                      </a:r>
                      <a:r>
                        <a:rPr lang="en-US" sz="1200" b="0" i="0" u="none" strike="noStrike" kern="1200" baseline="0" dirty="0">
                          <a:solidFill>
                            <a:schemeClr val="tx1"/>
                          </a:solidFill>
                          <a:latin typeface="+mn-lt"/>
                          <a:ea typeface="+mn-ea"/>
                          <a:cs typeface="+mn-cs"/>
                        </a:rPr>
                        <a:t>PM-11, SA-14</a:t>
                      </a:r>
                    </a:p>
                  </a:txBody>
                  <a:tcPr marL="12700" marR="12700" marT="1270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10003"/>
                  </a:ext>
                </a:extLst>
              </a:tr>
              <a:tr h="907169">
                <a:tc>
                  <a:txBody>
                    <a:bodyPr/>
                    <a:lstStyle/>
                    <a:p>
                      <a:pPr marL="0" marR="0">
                        <a:spcBef>
                          <a:spcPts val="200"/>
                        </a:spcBef>
                        <a:spcAft>
                          <a:spcPts val="200"/>
                        </a:spcAft>
                      </a:pPr>
                      <a:r>
                        <a:rPr lang="en-US" sz="1200" b="1" dirty="0">
                          <a:effectLst/>
                          <a:latin typeface="+mn-lt"/>
                          <a:ea typeface="Times New Roman"/>
                        </a:rPr>
                        <a:t>ID.BE-4</a:t>
                      </a:r>
                      <a:r>
                        <a:rPr lang="en-US" sz="1200" dirty="0">
                          <a:effectLst/>
                          <a:latin typeface="+mn-lt"/>
                          <a:ea typeface="Times New Roman"/>
                        </a:rPr>
                        <a:t>: Dependencies and critical functions for delivery of critical services are established</a:t>
                      </a:r>
                    </a:p>
                  </a:txBody>
                  <a:tcPr marL="30687" marR="3068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spcAft>
                          <a:spcPts val="100"/>
                        </a:spcAft>
                      </a:pPr>
                      <a:r>
                        <a:rPr lang="en-US" sz="1200" b="1" i="0" u="none" strike="noStrike" kern="1200" baseline="0" dirty="0">
                          <a:solidFill>
                            <a:schemeClr val="tx1"/>
                          </a:solidFill>
                          <a:latin typeface="+mn-lt"/>
                          <a:ea typeface="+mn-ea"/>
                          <a:cs typeface="+mn-cs"/>
                        </a:rPr>
                        <a:t>ISO/IEC 27001:2013 </a:t>
                      </a:r>
                      <a:r>
                        <a:rPr lang="en-US" sz="1200" b="0" i="0" u="none" strike="noStrike" kern="1200" baseline="0" dirty="0">
                          <a:solidFill>
                            <a:schemeClr val="tx1"/>
                          </a:solidFill>
                          <a:latin typeface="+mn-lt"/>
                          <a:ea typeface="+mn-ea"/>
                          <a:cs typeface="+mn-cs"/>
                        </a:rPr>
                        <a:t>A.11.2.2, A.11.2.3, A.12.1.3</a:t>
                      </a:r>
                    </a:p>
                    <a:p>
                      <a:pPr>
                        <a:spcAft>
                          <a:spcPts val="100"/>
                        </a:spcAft>
                      </a:pPr>
                      <a:r>
                        <a:rPr lang="en-US" sz="1200" b="1" i="0" u="none" strike="noStrike" kern="1200" baseline="0" dirty="0">
                          <a:solidFill>
                            <a:schemeClr val="tx1"/>
                          </a:solidFill>
                          <a:latin typeface="+mn-lt"/>
                          <a:ea typeface="+mn-ea"/>
                          <a:cs typeface="+mn-cs"/>
                        </a:rPr>
                        <a:t>NIST SP 800-53 Rev. 4 </a:t>
                      </a:r>
                      <a:r>
                        <a:rPr lang="en-US" sz="1200" b="0" i="0" u="none" strike="noStrike" kern="1200" baseline="0" dirty="0">
                          <a:solidFill>
                            <a:schemeClr val="tx1"/>
                          </a:solidFill>
                          <a:latin typeface="+mn-lt"/>
                          <a:ea typeface="+mn-ea"/>
                          <a:cs typeface="+mn-cs"/>
                        </a:rPr>
                        <a:t>CP-8, PE-9, PE-11, PM-8, SA-14</a:t>
                      </a:r>
                    </a:p>
                  </a:txBody>
                  <a:tcPr marL="12700" marR="12700" marT="1270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10004"/>
                  </a:ext>
                </a:extLst>
              </a:tr>
              <a:tr h="978273">
                <a:tc>
                  <a:txBody>
                    <a:bodyPr/>
                    <a:lstStyle/>
                    <a:p>
                      <a:pPr marL="0" marR="0">
                        <a:spcBef>
                          <a:spcPts val="200"/>
                        </a:spcBef>
                        <a:spcAft>
                          <a:spcPts val="200"/>
                        </a:spcAft>
                      </a:pPr>
                      <a:r>
                        <a:rPr lang="en-US" sz="1200" b="1" dirty="0">
                          <a:effectLst/>
                          <a:latin typeface="+mn-lt"/>
                          <a:ea typeface="Times New Roman"/>
                        </a:rPr>
                        <a:t>ID.BE-5</a:t>
                      </a:r>
                      <a:r>
                        <a:rPr lang="en-US" sz="1200" dirty="0">
                          <a:effectLst/>
                          <a:latin typeface="+mn-lt"/>
                          <a:ea typeface="Times New Roman"/>
                        </a:rPr>
                        <a:t>: Resilience requirements to support delivery of critical services are established</a:t>
                      </a:r>
                    </a:p>
                  </a:txBody>
                  <a:tcPr marL="30687" marR="3068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spcAft>
                          <a:spcPts val="100"/>
                        </a:spcAft>
                      </a:pPr>
                      <a:r>
                        <a:rPr lang="en-US" sz="1200" b="1" i="0" u="none" strike="noStrike" kern="1200" baseline="0" dirty="0">
                          <a:solidFill>
                            <a:schemeClr val="tx1"/>
                          </a:solidFill>
                          <a:latin typeface="+mn-lt"/>
                          <a:ea typeface="+mn-ea"/>
                          <a:cs typeface="+mn-cs"/>
                        </a:rPr>
                        <a:t>COBIT 5 </a:t>
                      </a:r>
                      <a:r>
                        <a:rPr lang="en-US" sz="1200" b="0" i="0" u="none" strike="noStrike" kern="1200" baseline="0" dirty="0">
                          <a:solidFill>
                            <a:schemeClr val="tx1"/>
                          </a:solidFill>
                          <a:latin typeface="+mn-lt"/>
                          <a:ea typeface="+mn-ea"/>
                          <a:cs typeface="+mn-cs"/>
                        </a:rPr>
                        <a:t>DSS04.02</a:t>
                      </a:r>
                    </a:p>
                    <a:p>
                      <a:pPr>
                        <a:spcAft>
                          <a:spcPts val="100"/>
                        </a:spcAft>
                      </a:pPr>
                      <a:r>
                        <a:rPr lang="en-US" sz="1200" b="1" i="0" u="none" strike="noStrike" kern="1200" baseline="0" dirty="0">
                          <a:solidFill>
                            <a:schemeClr val="tx1"/>
                          </a:solidFill>
                          <a:latin typeface="+mn-lt"/>
                          <a:ea typeface="+mn-ea"/>
                          <a:cs typeface="+mn-cs"/>
                        </a:rPr>
                        <a:t>ISO/IEC 27001:2013 </a:t>
                      </a:r>
                      <a:r>
                        <a:rPr lang="en-US" sz="1200" b="0" i="0" u="none" strike="noStrike" kern="1200" baseline="0" dirty="0">
                          <a:solidFill>
                            <a:schemeClr val="tx1"/>
                          </a:solidFill>
                          <a:latin typeface="+mn-lt"/>
                          <a:ea typeface="+mn-ea"/>
                          <a:cs typeface="+mn-cs"/>
                        </a:rPr>
                        <a:t>A.11.1.4, A.17.1.1, A.17.1.2, A.17.2.1</a:t>
                      </a:r>
                    </a:p>
                    <a:p>
                      <a:pPr>
                        <a:spcAft>
                          <a:spcPts val="100"/>
                        </a:spcAft>
                      </a:pPr>
                      <a:r>
                        <a:rPr lang="en-US" sz="1200" b="1" i="0" u="none" strike="noStrike" kern="1200" baseline="0" dirty="0">
                          <a:solidFill>
                            <a:schemeClr val="tx1"/>
                          </a:solidFill>
                          <a:latin typeface="+mn-lt"/>
                          <a:ea typeface="+mn-ea"/>
                          <a:cs typeface="+mn-cs"/>
                        </a:rPr>
                        <a:t>NIST SP 800-53 Rev. 4 </a:t>
                      </a:r>
                      <a:r>
                        <a:rPr lang="en-US" sz="1200" b="0" i="0" u="none" strike="noStrike" kern="1200" baseline="0" dirty="0">
                          <a:solidFill>
                            <a:schemeClr val="tx1"/>
                          </a:solidFill>
                          <a:latin typeface="+mn-lt"/>
                          <a:ea typeface="+mn-ea"/>
                          <a:cs typeface="+mn-cs"/>
                        </a:rPr>
                        <a:t>CP-2, CP-11, SA-14</a:t>
                      </a:r>
                    </a:p>
                  </a:txBody>
                  <a:tcPr marL="12700" marR="12700" marT="1270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10005"/>
                  </a:ext>
                </a:extLst>
              </a:tr>
            </a:tbl>
          </a:graphicData>
        </a:graphic>
      </p:graphicFrame>
      <p:sp>
        <p:nvSpPr>
          <p:cNvPr id="13" name="Right Brace 12"/>
          <p:cNvSpPr/>
          <p:nvPr/>
        </p:nvSpPr>
        <p:spPr>
          <a:xfrm>
            <a:off x="5066067" y="1579461"/>
            <a:ext cx="91559" cy="183775"/>
          </a:xfrm>
          <a:prstGeom prst="rightBrace">
            <a:avLst>
              <a:gd name="adj1" fmla="val 27083"/>
              <a:gd name="adj2" fmla="val 50000"/>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4" name="Left Brace 13"/>
          <p:cNvSpPr/>
          <p:nvPr/>
        </p:nvSpPr>
        <p:spPr>
          <a:xfrm>
            <a:off x="5402267" y="1183510"/>
            <a:ext cx="533400" cy="5445890"/>
          </a:xfrm>
          <a:prstGeom prst="leftBrace">
            <a:avLst>
              <a:gd name="adj1" fmla="val 35762"/>
              <a:gd name="adj2" fmla="val 19230"/>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cxnSp>
        <p:nvCxnSpPr>
          <p:cNvPr id="15" name="Straight Connector 14"/>
          <p:cNvCxnSpPr>
            <a:cxnSpLocks/>
            <a:stCxn id="13" idx="1"/>
            <a:endCxn id="14" idx="1"/>
          </p:cNvCxnSpPr>
          <p:nvPr/>
        </p:nvCxnSpPr>
        <p:spPr>
          <a:xfrm>
            <a:off x="5157625" y="1671349"/>
            <a:ext cx="244642" cy="55940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Slide Number Placeholder 4"/>
          <p:cNvSpPr txBox="1">
            <a:spLocks/>
          </p:cNvSpPr>
          <p:nvPr/>
        </p:nvSpPr>
        <p:spPr>
          <a:xfrm>
            <a:off x="9974650" y="6508752"/>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Arial"/>
                <a:ea typeface="+mn-ea"/>
                <a:cs typeface="Aria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914400"/>
            <a:fld id="{C90B5FB4-1AE6-4CC4-B374-7CA8E5916470}" type="slidenum">
              <a:rPr lang="en-US">
                <a:solidFill>
                  <a:prstClr val="black">
                    <a:tint val="75000"/>
                  </a:prstClr>
                </a:solidFill>
              </a:rPr>
              <a:pPr defTabSz="914400"/>
              <a:t>7</a:t>
            </a:fld>
            <a:endParaRPr lang="en-US" dirty="0">
              <a:solidFill>
                <a:prstClr val="black">
                  <a:tint val="75000"/>
                </a:prstClr>
              </a:solidFill>
            </a:endParaRPr>
          </a:p>
        </p:txBody>
      </p:sp>
      <p:sp>
        <p:nvSpPr>
          <p:cNvPr id="19" name="Title 3">
            <a:extLst>
              <a:ext uri="{FF2B5EF4-FFF2-40B4-BE49-F238E27FC236}">
                <a16:creationId xmlns:a16="http://schemas.microsoft.com/office/drawing/2014/main" id="{5F7EAE89-7588-49C6-9BF6-016EE5480691}"/>
              </a:ext>
            </a:extLst>
          </p:cNvPr>
          <p:cNvSpPr>
            <a:spLocks noGrp="1"/>
          </p:cNvSpPr>
          <p:nvPr>
            <p:ph type="title"/>
          </p:nvPr>
        </p:nvSpPr>
        <p:spPr>
          <a:xfrm>
            <a:off x="482600" y="543707"/>
            <a:ext cx="8458200" cy="762000"/>
          </a:xfrm>
        </p:spPr>
        <p:txBody>
          <a:bodyPr/>
          <a:lstStyle/>
          <a:p>
            <a:r>
              <a:rPr lang="en-US" sz="3200" dirty="0"/>
              <a:t>Subcategories &amp; Informative References</a:t>
            </a:r>
            <a:br>
              <a:rPr lang="en-US" sz="3200" dirty="0"/>
            </a:br>
            <a:endParaRPr lang="en-US" sz="2000" b="0" i="1" dirty="0"/>
          </a:p>
        </p:txBody>
      </p:sp>
      <p:graphicFrame>
        <p:nvGraphicFramePr>
          <p:cNvPr id="10" name="Table 9" descr="Framework Core">
            <a:extLst>
              <a:ext uri="{FF2B5EF4-FFF2-40B4-BE49-F238E27FC236}">
                <a16:creationId xmlns:a16="http://schemas.microsoft.com/office/drawing/2014/main" id="{C7CD7DCB-ADC0-4169-9A94-6FDE230CA858}"/>
              </a:ext>
            </a:extLst>
          </p:cNvPr>
          <p:cNvGraphicFramePr>
            <a:graphicFrameLocks noGrp="1"/>
          </p:cNvGraphicFramePr>
          <p:nvPr>
            <p:extLst>
              <p:ext uri="{D42A27DB-BD31-4B8C-83A1-F6EECF244321}">
                <p14:modId xmlns:p14="http://schemas.microsoft.com/office/powerpoint/2010/main" val="4007614759"/>
              </p:ext>
            </p:extLst>
          </p:nvPr>
        </p:nvGraphicFramePr>
        <p:xfrm>
          <a:off x="1673225" y="1185892"/>
          <a:ext cx="3388710" cy="5248724"/>
        </p:xfrm>
        <a:graphic>
          <a:graphicData uri="http://schemas.openxmlformats.org/drawingml/2006/table">
            <a:tbl>
              <a:tblPr firstRow="1" firstCol="1" bandRow="1"/>
              <a:tblGrid>
                <a:gridCol w="913528">
                  <a:extLst>
                    <a:ext uri="{9D8B030D-6E8A-4147-A177-3AD203B41FA5}">
                      <a16:colId xmlns:a16="http://schemas.microsoft.com/office/drawing/2014/main" val="20001"/>
                    </a:ext>
                  </a:extLst>
                </a:gridCol>
                <a:gridCol w="1834520">
                  <a:extLst>
                    <a:ext uri="{9D8B030D-6E8A-4147-A177-3AD203B41FA5}">
                      <a16:colId xmlns:a16="http://schemas.microsoft.com/office/drawing/2014/main" val="20002"/>
                    </a:ext>
                  </a:extLst>
                </a:gridCol>
                <a:gridCol w="640662">
                  <a:extLst>
                    <a:ext uri="{9D8B030D-6E8A-4147-A177-3AD203B41FA5}">
                      <a16:colId xmlns:a16="http://schemas.microsoft.com/office/drawing/2014/main" val="20003"/>
                    </a:ext>
                  </a:extLst>
                </a:gridCol>
              </a:tblGrid>
              <a:tr h="180186">
                <a:tc>
                  <a:txBody>
                    <a:bodyPr/>
                    <a:lstStyle/>
                    <a:p>
                      <a:pPr marL="0" marR="0" algn="ctr">
                        <a:spcBef>
                          <a:spcPts val="0"/>
                        </a:spcBef>
                        <a:spcAft>
                          <a:spcPts val="600"/>
                        </a:spcAft>
                      </a:pPr>
                      <a:r>
                        <a:rPr lang="en-US" sz="1000" b="1" dirty="0">
                          <a:effectLst/>
                          <a:latin typeface="+mn-lt"/>
                          <a:ea typeface="Times New Roman"/>
                        </a:rPr>
                        <a:t>Function</a:t>
                      </a:r>
                      <a:endParaRPr lang="en-US" sz="1000" dirty="0">
                        <a:effectLst/>
                        <a:latin typeface="+mn-lt"/>
                        <a:ea typeface="Times New Roman"/>
                      </a:endParaRPr>
                    </a:p>
                  </a:txBody>
                  <a:tcPr marL="29204" marR="292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marR="0" algn="ctr">
                        <a:spcBef>
                          <a:spcPts val="0"/>
                        </a:spcBef>
                        <a:spcAft>
                          <a:spcPts val="600"/>
                        </a:spcAft>
                      </a:pPr>
                      <a:r>
                        <a:rPr lang="en-US" sz="1000" b="1" dirty="0">
                          <a:effectLst/>
                          <a:latin typeface="+mn-lt"/>
                          <a:ea typeface="Times New Roman"/>
                        </a:rPr>
                        <a:t>Category</a:t>
                      </a:r>
                      <a:endParaRPr lang="en-US" sz="1000" dirty="0">
                        <a:effectLst/>
                        <a:latin typeface="+mn-lt"/>
                        <a:ea typeface="Times New Roman"/>
                      </a:endParaRPr>
                    </a:p>
                  </a:txBody>
                  <a:tcPr marL="29204" marR="292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algn="ctr">
                        <a:spcBef>
                          <a:spcPts val="0"/>
                        </a:spcBef>
                        <a:spcAft>
                          <a:spcPts val="600"/>
                        </a:spcAft>
                      </a:pPr>
                      <a:r>
                        <a:rPr lang="en-US" sz="1000" b="1" dirty="0">
                          <a:effectLst/>
                          <a:latin typeface="+mn-lt"/>
                          <a:ea typeface="Times New Roman"/>
                          <a:cs typeface="Courier New" panose="02070309020205020404" pitchFamily="49" charset="0"/>
                        </a:rPr>
                        <a:t>ID</a:t>
                      </a:r>
                    </a:p>
                  </a:txBody>
                  <a:tcPr marL="29204" marR="292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r h="203505">
                <a:tc rowSpan="6">
                  <a:txBody>
                    <a:bodyPr/>
                    <a:lstStyle/>
                    <a:p>
                      <a:pPr marL="0" marR="0" algn="ctr">
                        <a:spcBef>
                          <a:spcPts val="0"/>
                        </a:spcBef>
                        <a:spcAft>
                          <a:spcPts val="600"/>
                        </a:spcAft>
                      </a:pPr>
                      <a:r>
                        <a:rPr lang="en-US" sz="1050" b="1" dirty="0">
                          <a:effectLst/>
                          <a:latin typeface="+mn-lt"/>
                          <a:ea typeface="Times New Roman"/>
                        </a:rPr>
                        <a:t>Identify</a:t>
                      </a:r>
                    </a:p>
                  </a:txBody>
                  <a:tcPr marL="29204" marR="2920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3366FF"/>
                    </a:solidFill>
                  </a:tcPr>
                </a:tc>
                <a:tc>
                  <a:txBody>
                    <a:bodyPr/>
                    <a:lstStyle/>
                    <a:p>
                      <a:pPr marL="0" marR="0" algn="l">
                        <a:spcBef>
                          <a:spcPts val="300"/>
                        </a:spcBef>
                        <a:spcAft>
                          <a:spcPts val="300"/>
                        </a:spcAft>
                      </a:pPr>
                      <a:r>
                        <a:rPr lang="en-US" sz="900" dirty="0">
                          <a:effectLst/>
                          <a:latin typeface="+mn-lt"/>
                          <a:ea typeface="Times New Roman"/>
                        </a:rPr>
                        <a:t>Asset Management</a:t>
                      </a:r>
                    </a:p>
                  </a:txBody>
                  <a:tcPr marL="29204" marR="29204"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marL="0" marR="0" algn="ctr">
                        <a:spcBef>
                          <a:spcPts val="300"/>
                        </a:spcBef>
                        <a:spcAft>
                          <a:spcPts val="300"/>
                        </a:spcAft>
                      </a:pPr>
                      <a:r>
                        <a:rPr lang="en-US" sz="900" b="1" dirty="0">
                          <a:effectLst/>
                          <a:latin typeface="+mn-lt"/>
                          <a:ea typeface="Times New Roman"/>
                          <a:cs typeface="Courier New" panose="02070309020205020404" pitchFamily="49" charset="0"/>
                        </a:rPr>
                        <a:t>ID.AM</a:t>
                      </a:r>
                    </a:p>
                  </a:txBody>
                  <a:tcPr marL="29204" marR="292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1"/>
                  </a:ext>
                </a:extLst>
              </a:tr>
              <a:tr h="203505">
                <a:tc vMerge="1">
                  <a:txBody>
                    <a:bodyPr/>
                    <a:lstStyle/>
                    <a:p>
                      <a:endParaRPr lang="en-US"/>
                    </a:p>
                  </a:txBody>
                  <a:tcPr/>
                </a:tc>
                <a:tc>
                  <a:txBody>
                    <a:bodyPr/>
                    <a:lstStyle/>
                    <a:p>
                      <a:pPr marL="0" marR="0" algn="l">
                        <a:spcBef>
                          <a:spcPts val="300"/>
                        </a:spcBef>
                        <a:spcAft>
                          <a:spcPts val="300"/>
                        </a:spcAft>
                      </a:pPr>
                      <a:r>
                        <a:rPr lang="en-US" sz="900" dirty="0">
                          <a:effectLst/>
                          <a:latin typeface="+mn-lt"/>
                          <a:ea typeface="Times New Roman"/>
                        </a:rPr>
                        <a:t>Business Environment</a:t>
                      </a:r>
                    </a:p>
                  </a:txBody>
                  <a:tcPr marL="29204" marR="29204"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marL="0" marR="0" algn="ctr">
                        <a:spcBef>
                          <a:spcPts val="300"/>
                        </a:spcBef>
                        <a:spcAft>
                          <a:spcPts val="300"/>
                        </a:spcAft>
                      </a:pPr>
                      <a:r>
                        <a:rPr lang="en-US" sz="900" b="1" dirty="0">
                          <a:effectLst/>
                          <a:latin typeface="+mn-lt"/>
                          <a:ea typeface="Times New Roman"/>
                          <a:cs typeface="Courier New" panose="02070309020205020404" pitchFamily="49" charset="0"/>
                        </a:rPr>
                        <a:t>ID.BE</a:t>
                      </a:r>
                    </a:p>
                  </a:txBody>
                  <a:tcPr marL="29204" marR="292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2"/>
                  </a:ext>
                </a:extLst>
              </a:tr>
              <a:tr h="203505">
                <a:tc vMerge="1">
                  <a:txBody>
                    <a:bodyPr/>
                    <a:lstStyle/>
                    <a:p>
                      <a:endParaRPr lang="en-US"/>
                    </a:p>
                  </a:txBody>
                  <a:tcPr/>
                </a:tc>
                <a:tc>
                  <a:txBody>
                    <a:bodyPr/>
                    <a:lstStyle/>
                    <a:p>
                      <a:pPr marL="0" marR="0" algn="l">
                        <a:spcBef>
                          <a:spcPts val="300"/>
                        </a:spcBef>
                        <a:spcAft>
                          <a:spcPts val="300"/>
                        </a:spcAft>
                      </a:pPr>
                      <a:r>
                        <a:rPr lang="en-US" sz="900" dirty="0">
                          <a:effectLst/>
                          <a:latin typeface="+mn-lt"/>
                          <a:ea typeface="Times New Roman"/>
                        </a:rPr>
                        <a:t>Governance</a:t>
                      </a:r>
                    </a:p>
                  </a:txBody>
                  <a:tcPr marL="29204" marR="29204"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marL="0" marR="0" algn="ctr">
                        <a:spcBef>
                          <a:spcPts val="300"/>
                        </a:spcBef>
                        <a:spcAft>
                          <a:spcPts val="300"/>
                        </a:spcAft>
                      </a:pPr>
                      <a:r>
                        <a:rPr lang="en-US" sz="900" b="1" dirty="0">
                          <a:effectLst/>
                          <a:latin typeface="+mn-lt"/>
                          <a:ea typeface="Times New Roman"/>
                          <a:cs typeface="Courier New" panose="02070309020205020404" pitchFamily="49" charset="0"/>
                        </a:rPr>
                        <a:t>ID.GV</a:t>
                      </a:r>
                    </a:p>
                  </a:txBody>
                  <a:tcPr marL="29204" marR="292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3"/>
                  </a:ext>
                </a:extLst>
              </a:tr>
              <a:tr h="203505">
                <a:tc vMerge="1">
                  <a:txBody>
                    <a:bodyPr/>
                    <a:lstStyle/>
                    <a:p>
                      <a:endParaRPr lang="en-US"/>
                    </a:p>
                  </a:txBody>
                  <a:tcPr/>
                </a:tc>
                <a:tc>
                  <a:txBody>
                    <a:bodyPr/>
                    <a:lstStyle/>
                    <a:p>
                      <a:pPr marL="0" marR="0" algn="l">
                        <a:spcBef>
                          <a:spcPts val="300"/>
                        </a:spcBef>
                        <a:spcAft>
                          <a:spcPts val="300"/>
                        </a:spcAft>
                      </a:pPr>
                      <a:r>
                        <a:rPr lang="en-US" sz="900" dirty="0">
                          <a:effectLst/>
                          <a:latin typeface="+mn-lt"/>
                          <a:ea typeface="Times New Roman"/>
                        </a:rPr>
                        <a:t>Risk Assessment</a:t>
                      </a:r>
                    </a:p>
                  </a:txBody>
                  <a:tcPr marL="29204" marR="29204"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marL="0" marR="0" algn="ctr">
                        <a:spcBef>
                          <a:spcPts val="300"/>
                        </a:spcBef>
                        <a:spcAft>
                          <a:spcPts val="300"/>
                        </a:spcAft>
                      </a:pPr>
                      <a:r>
                        <a:rPr lang="en-US" sz="900" b="1" dirty="0">
                          <a:effectLst/>
                          <a:latin typeface="+mn-lt"/>
                          <a:ea typeface="Times New Roman"/>
                          <a:cs typeface="Courier New" panose="02070309020205020404" pitchFamily="49" charset="0"/>
                        </a:rPr>
                        <a:t>ID.RA</a:t>
                      </a:r>
                    </a:p>
                  </a:txBody>
                  <a:tcPr marL="29204" marR="292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4"/>
                  </a:ext>
                </a:extLst>
              </a:tr>
              <a:tr h="216223">
                <a:tc vMerge="1">
                  <a:txBody>
                    <a:bodyPr/>
                    <a:lstStyle/>
                    <a:p>
                      <a:endParaRPr lang="en-US"/>
                    </a:p>
                  </a:txBody>
                  <a:tcPr/>
                </a:tc>
                <a:tc>
                  <a:txBody>
                    <a:bodyPr/>
                    <a:lstStyle/>
                    <a:p>
                      <a:pPr marL="0" marR="0" algn="l">
                        <a:spcBef>
                          <a:spcPts val="300"/>
                        </a:spcBef>
                        <a:spcAft>
                          <a:spcPts val="300"/>
                        </a:spcAft>
                      </a:pPr>
                      <a:r>
                        <a:rPr lang="en-US" sz="900" dirty="0">
                          <a:effectLst/>
                          <a:latin typeface="+mn-lt"/>
                          <a:ea typeface="Times New Roman"/>
                        </a:rPr>
                        <a:t>Risk Management Strategy</a:t>
                      </a:r>
                    </a:p>
                  </a:txBody>
                  <a:tcPr marL="29204" marR="29204"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marL="0" marR="0" algn="ctr">
                        <a:spcBef>
                          <a:spcPts val="300"/>
                        </a:spcBef>
                        <a:spcAft>
                          <a:spcPts val="300"/>
                        </a:spcAft>
                      </a:pPr>
                      <a:r>
                        <a:rPr lang="en-US" sz="900" b="1" dirty="0">
                          <a:effectLst/>
                          <a:latin typeface="+mn-lt"/>
                          <a:ea typeface="Times New Roman"/>
                          <a:cs typeface="Courier New" panose="02070309020205020404" pitchFamily="49" charset="0"/>
                        </a:rPr>
                        <a:t>ID.RM</a:t>
                      </a:r>
                    </a:p>
                  </a:txBody>
                  <a:tcPr marL="29204" marR="292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5"/>
                  </a:ext>
                </a:extLst>
              </a:tr>
              <a:tr h="216223">
                <a:tc vMerge="1">
                  <a:txBody>
                    <a:bodyPr/>
                    <a:lstStyle/>
                    <a:p>
                      <a:pPr marL="0" marR="0" algn="ctr">
                        <a:spcBef>
                          <a:spcPts val="0"/>
                        </a:spcBef>
                        <a:spcAft>
                          <a:spcPts val="600"/>
                        </a:spcAft>
                      </a:pPr>
                      <a:endParaRPr lang="en-US" sz="1600" b="1" dirty="0">
                        <a:effectLst/>
                        <a:latin typeface="+mn-lt"/>
                        <a:ea typeface="Times New Roman"/>
                      </a:endParaRPr>
                    </a:p>
                  </a:txBody>
                  <a:tcPr marL="29204" marR="2920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3366FF"/>
                    </a:solidFill>
                  </a:tcPr>
                </a:tc>
                <a:tc>
                  <a:txBody>
                    <a:bodyPr/>
                    <a:lstStyle/>
                    <a:p>
                      <a:pPr marL="0" marR="0" algn="l">
                        <a:spcBef>
                          <a:spcPts val="300"/>
                        </a:spcBef>
                        <a:spcAft>
                          <a:spcPts val="300"/>
                        </a:spcAft>
                      </a:pPr>
                      <a:r>
                        <a:rPr lang="en-US" sz="900" dirty="0">
                          <a:effectLst/>
                          <a:latin typeface="+mn-lt"/>
                          <a:ea typeface="Times New Roman"/>
                        </a:rPr>
                        <a:t>Supply Chain Risk Management</a:t>
                      </a:r>
                    </a:p>
                  </a:txBody>
                  <a:tcPr marL="29204" marR="29204"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marL="0" marR="0" algn="ctr">
                        <a:spcBef>
                          <a:spcPts val="300"/>
                        </a:spcBef>
                        <a:spcAft>
                          <a:spcPts val="300"/>
                        </a:spcAft>
                      </a:pPr>
                      <a:r>
                        <a:rPr lang="en-US" sz="900" b="1" dirty="0">
                          <a:effectLst/>
                          <a:latin typeface="+mn-lt"/>
                          <a:ea typeface="Times New Roman"/>
                          <a:cs typeface="Courier New" panose="02070309020205020404" pitchFamily="49" charset="0"/>
                        </a:rPr>
                        <a:t>ID.SC</a:t>
                      </a:r>
                    </a:p>
                  </a:txBody>
                  <a:tcPr marL="29204" marR="292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3871558610"/>
                  </a:ext>
                </a:extLst>
              </a:tr>
              <a:tr h="324334">
                <a:tc rowSpan="6">
                  <a:txBody>
                    <a:bodyPr/>
                    <a:lstStyle/>
                    <a:p>
                      <a:pPr marL="0" marR="0" algn="ctr">
                        <a:spcBef>
                          <a:spcPts val="0"/>
                        </a:spcBef>
                        <a:spcAft>
                          <a:spcPts val="600"/>
                        </a:spcAft>
                      </a:pPr>
                      <a:r>
                        <a:rPr lang="en-US" sz="1050" b="1" dirty="0">
                          <a:effectLst/>
                          <a:latin typeface="+mn-lt"/>
                          <a:ea typeface="Times New Roman"/>
                        </a:rPr>
                        <a:t>Protect</a:t>
                      </a:r>
                    </a:p>
                  </a:txBody>
                  <a:tcPr marL="29204" marR="2920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800080"/>
                    </a:solidFill>
                  </a:tcPr>
                </a:tc>
                <a:tc>
                  <a:txBody>
                    <a:bodyPr/>
                    <a:lstStyle/>
                    <a:p>
                      <a:pPr marL="0" marR="0" algn="l">
                        <a:spcBef>
                          <a:spcPts val="300"/>
                        </a:spcBef>
                        <a:spcAft>
                          <a:spcPts val="300"/>
                        </a:spcAft>
                      </a:pPr>
                      <a:r>
                        <a:rPr lang="en-US" sz="900" dirty="0">
                          <a:effectLst/>
                          <a:latin typeface="+mn-lt"/>
                          <a:ea typeface="Times New Roman"/>
                        </a:rPr>
                        <a:t>Identity Management &amp; Access Control</a:t>
                      </a:r>
                    </a:p>
                  </a:txBody>
                  <a:tcPr marL="29204" marR="29204"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gn="ctr">
                        <a:spcBef>
                          <a:spcPts val="300"/>
                        </a:spcBef>
                        <a:spcAft>
                          <a:spcPts val="300"/>
                        </a:spcAft>
                      </a:pPr>
                      <a:r>
                        <a:rPr lang="en-US" sz="900" b="1" dirty="0">
                          <a:effectLst/>
                          <a:latin typeface="+mn-lt"/>
                          <a:ea typeface="Times New Roman"/>
                          <a:cs typeface="Courier New" panose="02070309020205020404" pitchFamily="49" charset="0"/>
                        </a:rPr>
                        <a:t>PR.AC</a:t>
                      </a:r>
                    </a:p>
                  </a:txBody>
                  <a:tcPr marL="29204" marR="292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6"/>
                  </a:ext>
                </a:extLst>
              </a:tr>
              <a:tr h="203505">
                <a:tc vMerge="1">
                  <a:txBody>
                    <a:bodyPr/>
                    <a:lstStyle/>
                    <a:p>
                      <a:endParaRPr lang="en-US"/>
                    </a:p>
                  </a:txBody>
                  <a:tcPr/>
                </a:tc>
                <a:tc>
                  <a:txBody>
                    <a:bodyPr/>
                    <a:lstStyle/>
                    <a:p>
                      <a:pPr marL="0" marR="0" algn="l">
                        <a:spcBef>
                          <a:spcPts val="300"/>
                        </a:spcBef>
                        <a:spcAft>
                          <a:spcPts val="300"/>
                        </a:spcAft>
                      </a:pPr>
                      <a:r>
                        <a:rPr lang="en-US" sz="900" dirty="0">
                          <a:effectLst/>
                          <a:latin typeface="+mn-lt"/>
                          <a:ea typeface="Times New Roman"/>
                        </a:rPr>
                        <a:t>Awareness and Training</a:t>
                      </a:r>
                    </a:p>
                  </a:txBody>
                  <a:tcPr marL="29204" marR="29204"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gn="ctr">
                        <a:spcBef>
                          <a:spcPts val="300"/>
                        </a:spcBef>
                        <a:spcAft>
                          <a:spcPts val="300"/>
                        </a:spcAft>
                      </a:pPr>
                      <a:r>
                        <a:rPr lang="en-US" sz="900" b="1" dirty="0">
                          <a:effectLst/>
                          <a:latin typeface="+mn-lt"/>
                          <a:ea typeface="Times New Roman"/>
                          <a:cs typeface="Courier New" panose="02070309020205020404" pitchFamily="49" charset="0"/>
                        </a:rPr>
                        <a:t>PR.AT</a:t>
                      </a:r>
                    </a:p>
                  </a:txBody>
                  <a:tcPr marL="29204" marR="292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7"/>
                  </a:ext>
                </a:extLst>
              </a:tr>
              <a:tr h="203505">
                <a:tc vMerge="1">
                  <a:txBody>
                    <a:bodyPr/>
                    <a:lstStyle/>
                    <a:p>
                      <a:endParaRPr lang="en-US"/>
                    </a:p>
                  </a:txBody>
                  <a:tcPr/>
                </a:tc>
                <a:tc>
                  <a:txBody>
                    <a:bodyPr/>
                    <a:lstStyle/>
                    <a:p>
                      <a:pPr marL="0" marR="0" algn="l">
                        <a:spcBef>
                          <a:spcPts val="300"/>
                        </a:spcBef>
                        <a:spcAft>
                          <a:spcPts val="300"/>
                        </a:spcAft>
                      </a:pPr>
                      <a:r>
                        <a:rPr lang="en-US" sz="900" dirty="0">
                          <a:effectLst/>
                          <a:latin typeface="+mn-lt"/>
                          <a:ea typeface="Times New Roman"/>
                        </a:rPr>
                        <a:t>Data Security</a:t>
                      </a:r>
                    </a:p>
                  </a:txBody>
                  <a:tcPr marL="29204" marR="29204"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gn="ctr">
                        <a:spcBef>
                          <a:spcPts val="300"/>
                        </a:spcBef>
                        <a:spcAft>
                          <a:spcPts val="300"/>
                        </a:spcAft>
                      </a:pPr>
                      <a:r>
                        <a:rPr lang="en-US" sz="900" b="1" dirty="0">
                          <a:effectLst/>
                          <a:latin typeface="+mn-lt"/>
                          <a:ea typeface="Times New Roman"/>
                          <a:cs typeface="Courier New" panose="02070309020205020404" pitchFamily="49" charset="0"/>
                        </a:rPr>
                        <a:t>PR.DS</a:t>
                      </a:r>
                    </a:p>
                  </a:txBody>
                  <a:tcPr marL="29204" marR="292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8"/>
                  </a:ext>
                </a:extLst>
              </a:tr>
              <a:tr h="407009">
                <a:tc vMerge="1">
                  <a:txBody>
                    <a:bodyPr/>
                    <a:lstStyle/>
                    <a:p>
                      <a:endParaRPr lang="en-US"/>
                    </a:p>
                  </a:txBody>
                  <a:tcPr/>
                </a:tc>
                <a:tc>
                  <a:txBody>
                    <a:bodyPr/>
                    <a:lstStyle/>
                    <a:p>
                      <a:pPr marL="0" marR="0" algn="l">
                        <a:spcBef>
                          <a:spcPts val="300"/>
                        </a:spcBef>
                        <a:spcAft>
                          <a:spcPts val="300"/>
                        </a:spcAft>
                      </a:pPr>
                      <a:r>
                        <a:rPr lang="en-US" sz="900" dirty="0">
                          <a:effectLst/>
                          <a:latin typeface="+mn-lt"/>
                          <a:ea typeface="Times New Roman"/>
                        </a:rPr>
                        <a:t>Information Protection Processes &amp; Procedures</a:t>
                      </a:r>
                    </a:p>
                  </a:txBody>
                  <a:tcPr marL="29204" marR="29204"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gn="ctr">
                        <a:spcBef>
                          <a:spcPts val="300"/>
                        </a:spcBef>
                        <a:spcAft>
                          <a:spcPts val="300"/>
                        </a:spcAft>
                      </a:pPr>
                      <a:r>
                        <a:rPr lang="en-US" sz="900" b="1" dirty="0">
                          <a:effectLst/>
                          <a:latin typeface="+mn-lt"/>
                          <a:ea typeface="Times New Roman"/>
                          <a:cs typeface="Courier New" panose="02070309020205020404" pitchFamily="49" charset="0"/>
                        </a:rPr>
                        <a:t>PR.IP</a:t>
                      </a:r>
                    </a:p>
                  </a:txBody>
                  <a:tcPr marL="29204" marR="292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9"/>
                  </a:ext>
                </a:extLst>
              </a:tr>
              <a:tr h="203505">
                <a:tc vMerge="1">
                  <a:txBody>
                    <a:bodyPr/>
                    <a:lstStyle/>
                    <a:p>
                      <a:endParaRPr lang="en-US"/>
                    </a:p>
                  </a:txBody>
                  <a:tcPr/>
                </a:tc>
                <a:tc>
                  <a:txBody>
                    <a:bodyPr/>
                    <a:lstStyle/>
                    <a:p>
                      <a:pPr marL="0" marR="0" algn="l">
                        <a:spcBef>
                          <a:spcPts val="300"/>
                        </a:spcBef>
                        <a:spcAft>
                          <a:spcPts val="300"/>
                        </a:spcAft>
                      </a:pPr>
                      <a:r>
                        <a:rPr lang="en-US" sz="900" dirty="0">
                          <a:effectLst/>
                          <a:latin typeface="+mn-lt"/>
                          <a:ea typeface="Times New Roman"/>
                        </a:rPr>
                        <a:t>Maintenance</a:t>
                      </a:r>
                    </a:p>
                  </a:txBody>
                  <a:tcPr marL="29204" marR="29204"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gn="ctr">
                        <a:spcBef>
                          <a:spcPts val="300"/>
                        </a:spcBef>
                        <a:spcAft>
                          <a:spcPts val="300"/>
                        </a:spcAft>
                      </a:pPr>
                      <a:r>
                        <a:rPr lang="en-US" sz="900" b="1" dirty="0">
                          <a:effectLst/>
                          <a:latin typeface="+mn-lt"/>
                          <a:ea typeface="Times New Roman"/>
                          <a:cs typeface="Courier New" panose="02070309020205020404" pitchFamily="49" charset="0"/>
                        </a:rPr>
                        <a:t>PR.MA</a:t>
                      </a:r>
                    </a:p>
                  </a:txBody>
                  <a:tcPr marL="29204" marR="292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10"/>
                  </a:ext>
                </a:extLst>
              </a:tr>
              <a:tr h="203505">
                <a:tc vMerge="1">
                  <a:txBody>
                    <a:bodyPr/>
                    <a:lstStyle/>
                    <a:p>
                      <a:endParaRPr lang="en-US"/>
                    </a:p>
                  </a:txBody>
                  <a:tcPr/>
                </a:tc>
                <a:tc>
                  <a:txBody>
                    <a:bodyPr/>
                    <a:lstStyle/>
                    <a:p>
                      <a:pPr marL="0" marR="0" algn="l">
                        <a:spcBef>
                          <a:spcPts val="300"/>
                        </a:spcBef>
                        <a:spcAft>
                          <a:spcPts val="300"/>
                        </a:spcAft>
                      </a:pPr>
                      <a:r>
                        <a:rPr lang="en-US" sz="900" dirty="0">
                          <a:effectLst/>
                          <a:latin typeface="+mn-lt"/>
                          <a:ea typeface="Times New Roman"/>
                        </a:rPr>
                        <a:t>Protective Technology</a:t>
                      </a:r>
                    </a:p>
                  </a:txBody>
                  <a:tcPr marL="29204" marR="29204"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gn="ctr">
                        <a:spcBef>
                          <a:spcPts val="300"/>
                        </a:spcBef>
                        <a:spcAft>
                          <a:spcPts val="300"/>
                        </a:spcAft>
                      </a:pPr>
                      <a:r>
                        <a:rPr lang="en-US" sz="900" b="1" dirty="0">
                          <a:effectLst/>
                          <a:latin typeface="+mn-lt"/>
                          <a:ea typeface="Times New Roman"/>
                          <a:cs typeface="Courier New" panose="02070309020205020404" pitchFamily="49" charset="0"/>
                        </a:rPr>
                        <a:t>PR.PT</a:t>
                      </a:r>
                    </a:p>
                  </a:txBody>
                  <a:tcPr marL="29204" marR="292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11"/>
                  </a:ext>
                </a:extLst>
              </a:tr>
              <a:tr h="203505">
                <a:tc rowSpan="3">
                  <a:txBody>
                    <a:bodyPr/>
                    <a:lstStyle/>
                    <a:p>
                      <a:pPr marL="0" marR="0" algn="ctr">
                        <a:spcBef>
                          <a:spcPts val="0"/>
                        </a:spcBef>
                        <a:spcAft>
                          <a:spcPts val="600"/>
                        </a:spcAft>
                      </a:pPr>
                      <a:r>
                        <a:rPr lang="en-US" sz="1050" b="1" dirty="0">
                          <a:effectLst/>
                          <a:latin typeface="+mn-lt"/>
                          <a:ea typeface="Times New Roman"/>
                        </a:rPr>
                        <a:t>Detect</a:t>
                      </a:r>
                    </a:p>
                  </a:txBody>
                  <a:tcPr marL="29204" marR="2920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l">
                        <a:spcBef>
                          <a:spcPts val="300"/>
                        </a:spcBef>
                        <a:spcAft>
                          <a:spcPts val="300"/>
                        </a:spcAft>
                      </a:pPr>
                      <a:r>
                        <a:rPr lang="en-US" sz="900" dirty="0">
                          <a:effectLst/>
                          <a:latin typeface="+mn-lt"/>
                          <a:ea typeface="Times New Roman"/>
                        </a:rPr>
                        <a:t>Anomalies and Events</a:t>
                      </a:r>
                    </a:p>
                  </a:txBody>
                  <a:tcPr marL="29204" marR="29204"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99"/>
                    </a:solidFill>
                  </a:tcPr>
                </a:tc>
                <a:tc>
                  <a:txBody>
                    <a:bodyPr/>
                    <a:lstStyle/>
                    <a:p>
                      <a:pPr marL="0" marR="0" algn="ctr">
                        <a:spcBef>
                          <a:spcPts val="300"/>
                        </a:spcBef>
                        <a:spcAft>
                          <a:spcPts val="300"/>
                        </a:spcAft>
                      </a:pPr>
                      <a:r>
                        <a:rPr lang="en-US" sz="900" b="1" dirty="0">
                          <a:effectLst/>
                          <a:latin typeface="+mn-lt"/>
                          <a:ea typeface="Times New Roman"/>
                          <a:cs typeface="Courier New" panose="02070309020205020404" pitchFamily="49" charset="0"/>
                        </a:rPr>
                        <a:t>DE.AE</a:t>
                      </a:r>
                    </a:p>
                  </a:txBody>
                  <a:tcPr marL="29204" marR="292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99"/>
                    </a:solidFill>
                  </a:tcPr>
                </a:tc>
                <a:extLst>
                  <a:ext uri="{0D108BD9-81ED-4DB2-BD59-A6C34878D82A}">
                    <a16:rowId xmlns:a16="http://schemas.microsoft.com/office/drawing/2014/main" val="10012"/>
                  </a:ext>
                </a:extLst>
              </a:tr>
              <a:tr h="216223">
                <a:tc vMerge="1">
                  <a:txBody>
                    <a:bodyPr/>
                    <a:lstStyle/>
                    <a:p>
                      <a:endParaRPr lang="en-US"/>
                    </a:p>
                  </a:txBody>
                  <a:tcPr/>
                </a:tc>
                <a:tc>
                  <a:txBody>
                    <a:bodyPr/>
                    <a:lstStyle/>
                    <a:p>
                      <a:pPr marL="0" marR="0" algn="l">
                        <a:spcBef>
                          <a:spcPts val="300"/>
                        </a:spcBef>
                        <a:spcAft>
                          <a:spcPts val="300"/>
                        </a:spcAft>
                      </a:pPr>
                      <a:r>
                        <a:rPr lang="en-US" sz="900" dirty="0">
                          <a:effectLst/>
                          <a:latin typeface="+mn-lt"/>
                          <a:ea typeface="Times New Roman"/>
                        </a:rPr>
                        <a:t>Security Continuous Monitoring</a:t>
                      </a:r>
                    </a:p>
                  </a:txBody>
                  <a:tcPr marL="29204" marR="29204"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99"/>
                    </a:solidFill>
                  </a:tcPr>
                </a:tc>
                <a:tc>
                  <a:txBody>
                    <a:bodyPr/>
                    <a:lstStyle/>
                    <a:p>
                      <a:pPr marL="0" marR="0" algn="ctr">
                        <a:spcBef>
                          <a:spcPts val="300"/>
                        </a:spcBef>
                        <a:spcAft>
                          <a:spcPts val="300"/>
                        </a:spcAft>
                      </a:pPr>
                      <a:r>
                        <a:rPr lang="en-US" sz="900" b="1" dirty="0">
                          <a:effectLst/>
                          <a:latin typeface="+mn-lt"/>
                          <a:ea typeface="Times New Roman"/>
                          <a:cs typeface="Courier New" panose="02070309020205020404" pitchFamily="49" charset="0"/>
                        </a:rPr>
                        <a:t>DE.CM</a:t>
                      </a:r>
                    </a:p>
                  </a:txBody>
                  <a:tcPr marL="29204" marR="292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99"/>
                    </a:solidFill>
                  </a:tcPr>
                </a:tc>
                <a:extLst>
                  <a:ext uri="{0D108BD9-81ED-4DB2-BD59-A6C34878D82A}">
                    <a16:rowId xmlns:a16="http://schemas.microsoft.com/office/drawing/2014/main" val="10013"/>
                  </a:ext>
                </a:extLst>
              </a:tr>
              <a:tr h="216223">
                <a:tc vMerge="1">
                  <a:txBody>
                    <a:bodyPr/>
                    <a:lstStyle/>
                    <a:p>
                      <a:endParaRPr lang="en-US"/>
                    </a:p>
                  </a:txBody>
                  <a:tcPr/>
                </a:tc>
                <a:tc>
                  <a:txBody>
                    <a:bodyPr/>
                    <a:lstStyle/>
                    <a:p>
                      <a:pPr marL="0" marR="0" algn="l">
                        <a:spcBef>
                          <a:spcPts val="300"/>
                        </a:spcBef>
                        <a:spcAft>
                          <a:spcPts val="300"/>
                        </a:spcAft>
                      </a:pPr>
                      <a:r>
                        <a:rPr lang="en-US" sz="900" dirty="0">
                          <a:effectLst/>
                          <a:latin typeface="+mn-lt"/>
                          <a:ea typeface="Times New Roman"/>
                        </a:rPr>
                        <a:t>Detection Processes</a:t>
                      </a:r>
                    </a:p>
                  </a:txBody>
                  <a:tcPr marL="29204" marR="29204"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99"/>
                    </a:solidFill>
                  </a:tcPr>
                </a:tc>
                <a:tc>
                  <a:txBody>
                    <a:bodyPr/>
                    <a:lstStyle/>
                    <a:p>
                      <a:pPr marL="0" marR="0" algn="ctr">
                        <a:spcBef>
                          <a:spcPts val="300"/>
                        </a:spcBef>
                        <a:spcAft>
                          <a:spcPts val="300"/>
                        </a:spcAft>
                      </a:pPr>
                      <a:r>
                        <a:rPr lang="en-US" sz="900" b="1" dirty="0">
                          <a:effectLst/>
                          <a:latin typeface="+mn-lt"/>
                          <a:ea typeface="Times New Roman"/>
                          <a:cs typeface="Courier New" panose="02070309020205020404" pitchFamily="49" charset="0"/>
                        </a:rPr>
                        <a:t>DE.DP</a:t>
                      </a:r>
                    </a:p>
                  </a:txBody>
                  <a:tcPr marL="29204" marR="292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99"/>
                    </a:solidFill>
                  </a:tcPr>
                </a:tc>
                <a:extLst>
                  <a:ext uri="{0D108BD9-81ED-4DB2-BD59-A6C34878D82A}">
                    <a16:rowId xmlns:a16="http://schemas.microsoft.com/office/drawing/2014/main" val="10014"/>
                  </a:ext>
                </a:extLst>
              </a:tr>
              <a:tr h="203505">
                <a:tc rowSpan="5">
                  <a:txBody>
                    <a:bodyPr/>
                    <a:lstStyle/>
                    <a:p>
                      <a:pPr marL="0" marR="0" algn="ctr">
                        <a:spcBef>
                          <a:spcPts val="0"/>
                        </a:spcBef>
                        <a:spcAft>
                          <a:spcPts val="600"/>
                        </a:spcAft>
                      </a:pPr>
                      <a:r>
                        <a:rPr lang="en-US" sz="1050" b="1" dirty="0">
                          <a:effectLst/>
                          <a:latin typeface="+mn-lt"/>
                          <a:ea typeface="Times New Roman"/>
                        </a:rPr>
                        <a:t>Respond</a:t>
                      </a:r>
                    </a:p>
                  </a:txBody>
                  <a:tcPr marL="29204" marR="2920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marL="0" marR="0" algn="l">
                        <a:spcBef>
                          <a:spcPts val="300"/>
                        </a:spcBef>
                        <a:spcAft>
                          <a:spcPts val="300"/>
                        </a:spcAft>
                      </a:pPr>
                      <a:r>
                        <a:rPr lang="en-US" sz="900" dirty="0">
                          <a:effectLst/>
                          <a:latin typeface="+mn-lt"/>
                          <a:ea typeface="Times New Roman"/>
                        </a:rPr>
                        <a:t>Response Planning</a:t>
                      </a:r>
                    </a:p>
                  </a:txBody>
                  <a:tcPr marL="29204" marR="29204"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marL="0" marR="0" algn="ctr">
                        <a:spcBef>
                          <a:spcPts val="300"/>
                        </a:spcBef>
                        <a:spcAft>
                          <a:spcPts val="300"/>
                        </a:spcAft>
                      </a:pPr>
                      <a:r>
                        <a:rPr lang="en-US" sz="900" b="1" dirty="0">
                          <a:effectLst/>
                          <a:latin typeface="+mn-lt"/>
                          <a:ea typeface="Times New Roman"/>
                          <a:cs typeface="Courier New" panose="02070309020205020404" pitchFamily="49" charset="0"/>
                        </a:rPr>
                        <a:t>RS.RP</a:t>
                      </a:r>
                    </a:p>
                  </a:txBody>
                  <a:tcPr marL="29204" marR="292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15"/>
                  </a:ext>
                </a:extLst>
              </a:tr>
              <a:tr h="203505">
                <a:tc vMerge="1">
                  <a:txBody>
                    <a:bodyPr/>
                    <a:lstStyle/>
                    <a:p>
                      <a:endParaRPr lang="en-US"/>
                    </a:p>
                  </a:txBody>
                  <a:tcPr/>
                </a:tc>
                <a:tc>
                  <a:txBody>
                    <a:bodyPr/>
                    <a:lstStyle/>
                    <a:p>
                      <a:pPr marL="0" marR="0" algn="l">
                        <a:spcBef>
                          <a:spcPts val="300"/>
                        </a:spcBef>
                        <a:spcAft>
                          <a:spcPts val="300"/>
                        </a:spcAft>
                      </a:pPr>
                      <a:r>
                        <a:rPr lang="en-US" sz="900" dirty="0">
                          <a:effectLst/>
                          <a:latin typeface="+mn-lt"/>
                          <a:ea typeface="Times New Roman"/>
                        </a:rPr>
                        <a:t>Communications</a:t>
                      </a:r>
                    </a:p>
                  </a:txBody>
                  <a:tcPr marL="29204" marR="29204"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marL="0" marR="0" algn="ctr">
                        <a:spcBef>
                          <a:spcPts val="300"/>
                        </a:spcBef>
                        <a:spcAft>
                          <a:spcPts val="300"/>
                        </a:spcAft>
                      </a:pPr>
                      <a:r>
                        <a:rPr lang="en-US" sz="900" b="1" dirty="0">
                          <a:effectLst/>
                          <a:latin typeface="+mn-lt"/>
                          <a:ea typeface="Times New Roman"/>
                          <a:cs typeface="Courier New" panose="02070309020205020404" pitchFamily="49" charset="0"/>
                        </a:rPr>
                        <a:t>RS.CO</a:t>
                      </a:r>
                    </a:p>
                  </a:txBody>
                  <a:tcPr marL="29204" marR="292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16"/>
                  </a:ext>
                </a:extLst>
              </a:tr>
              <a:tr h="203505">
                <a:tc vMerge="1">
                  <a:txBody>
                    <a:bodyPr/>
                    <a:lstStyle/>
                    <a:p>
                      <a:endParaRPr lang="en-US"/>
                    </a:p>
                  </a:txBody>
                  <a:tcPr/>
                </a:tc>
                <a:tc>
                  <a:txBody>
                    <a:bodyPr/>
                    <a:lstStyle/>
                    <a:p>
                      <a:pPr marL="0" marR="0" algn="l">
                        <a:spcBef>
                          <a:spcPts val="300"/>
                        </a:spcBef>
                        <a:spcAft>
                          <a:spcPts val="300"/>
                        </a:spcAft>
                      </a:pPr>
                      <a:r>
                        <a:rPr lang="en-US" sz="900" dirty="0">
                          <a:effectLst/>
                          <a:latin typeface="+mn-lt"/>
                          <a:ea typeface="Times New Roman"/>
                        </a:rPr>
                        <a:t>Analysis</a:t>
                      </a:r>
                    </a:p>
                  </a:txBody>
                  <a:tcPr marL="29204" marR="29204"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marL="0" marR="0" algn="ctr">
                        <a:spcBef>
                          <a:spcPts val="300"/>
                        </a:spcBef>
                        <a:spcAft>
                          <a:spcPts val="300"/>
                        </a:spcAft>
                      </a:pPr>
                      <a:r>
                        <a:rPr lang="en-US" sz="900" b="1" dirty="0">
                          <a:effectLst/>
                          <a:latin typeface="+mn-lt"/>
                          <a:ea typeface="Times New Roman"/>
                          <a:cs typeface="Courier New" panose="02070309020205020404" pitchFamily="49" charset="0"/>
                        </a:rPr>
                        <a:t>RS.AN</a:t>
                      </a:r>
                    </a:p>
                  </a:txBody>
                  <a:tcPr marL="29204" marR="292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17"/>
                  </a:ext>
                </a:extLst>
              </a:tr>
              <a:tr h="203505">
                <a:tc vMerge="1">
                  <a:txBody>
                    <a:bodyPr/>
                    <a:lstStyle/>
                    <a:p>
                      <a:endParaRPr lang="en-US"/>
                    </a:p>
                  </a:txBody>
                  <a:tcPr/>
                </a:tc>
                <a:tc>
                  <a:txBody>
                    <a:bodyPr/>
                    <a:lstStyle/>
                    <a:p>
                      <a:pPr marL="0" marR="0" algn="l">
                        <a:spcBef>
                          <a:spcPts val="300"/>
                        </a:spcBef>
                        <a:spcAft>
                          <a:spcPts val="300"/>
                        </a:spcAft>
                      </a:pPr>
                      <a:r>
                        <a:rPr lang="en-US" sz="900" dirty="0">
                          <a:effectLst/>
                          <a:latin typeface="+mn-lt"/>
                          <a:ea typeface="Times New Roman"/>
                        </a:rPr>
                        <a:t>Mitigation</a:t>
                      </a:r>
                    </a:p>
                  </a:txBody>
                  <a:tcPr marL="29204" marR="29204"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marL="0" marR="0" algn="ctr">
                        <a:spcBef>
                          <a:spcPts val="300"/>
                        </a:spcBef>
                        <a:spcAft>
                          <a:spcPts val="300"/>
                        </a:spcAft>
                      </a:pPr>
                      <a:r>
                        <a:rPr lang="en-US" sz="900" b="1" dirty="0">
                          <a:effectLst/>
                          <a:latin typeface="+mn-lt"/>
                          <a:ea typeface="Times New Roman"/>
                          <a:cs typeface="Courier New" panose="02070309020205020404" pitchFamily="49" charset="0"/>
                        </a:rPr>
                        <a:t>RS.MI</a:t>
                      </a:r>
                    </a:p>
                  </a:txBody>
                  <a:tcPr marL="29204" marR="292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18"/>
                  </a:ext>
                </a:extLst>
              </a:tr>
              <a:tr h="203505">
                <a:tc vMerge="1">
                  <a:txBody>
                    <a:bodyPr/>
                    <a:lstStyle/>
                    <a:p>
                      <a:endParaRPr lang="en-US"/>
                    </a:p>
                  </a:txBody>
                  <a:tcPr/>
                </a:tc>
                <a:tc>
                  <a:txBody>
                    <a:bodyPr/>
                    <a:lstStyle/>
                    <a:p>
                      <a:pPr marL="0" marR="0" algn="l">
                        <a:spcBef>
                          <a:spcPts val="300"/>
                        </a:spcBef>
                        <a:spcAft>
                          <a:spcPts val="300"/>
                        </a:spcAft>
                      </a:pPr>
                      <a:r>
                        <a:rPr lang="en-US" sz="900" dirty="0">
                          <a:effectLst/>
                          <a:latin typeface="+mn-lt"/>
                          <a:ea typeface="Times New Roman"/>
                        </a:rPr>
                        <a:t>Improvements</a:t>
                      </a:r>
                    </a:p>
                  </a:txBody>
                  <a:tcPr marL="29204" marR="29204"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marL="0" marR="0" algn="ctr">
                        <a:spcBef>
                          <a:spcPts val="300"/>
                        </a:spcBef>
                        <a:spcAft>
                          <a:spcPts val="300"/>
                        </a:spcAft>
                      </a:pPr>
                      <a:r>
                        <a:rPr lang="en-US" sz="900" b="1" dirty="0">
                          <a:effectLst/>
                          <a:latin typeface="+mn-lt"/>
                          <a:ea typeface="Times New Roman"/>
                          <a:cs typeface="Courier New" panose="02070309020205020404" pitchFamily="49" charset="0"/>
                        </a:rPr>
                        <a:t>RS.IM</a:t>
                      </a:r>
                    </a:p>
                  </a:txBody>
                  <a:tcPr marL="29204" marR="292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19"/>
                  </a:ext>
                </a:extLst>
              </a:tr>
              <a:tr h="203505">
                <a:tc rowSpan="3">
                  <a:txBody>
                    <a:bodyPr/>
                    <a:lstStyle/>
                    <a:p>
                      <a:pPr marL="0" marR="0" algn="ctr">
                        <a:spcBef>
                          <a:spcPts val="0"/>
                        </a:spcBef>
                        <a:spcAft>
                          <a:spcPts val="600"/>
                        </a:spcAft>
                      </a:pPr>
                      <a:r>
                        <a:rPr lang="en-US" sz="1050" b="1" dirty="0">
                          <a:effectLst/>
                          <a:latin typeface="+mn-lt"/>
                          <a:ea typeface="Times New Roman"/>
                        </a:rPr>
                        <a:t>Recover</a:t>
                      </a:r>
                    </a:p>
                  </a:txBody>
                  <a:tcPr marL="29204" marR="2920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8000"/>
                    </a:solidFill>
                  </a:tcPr>
                </a:tc>
                <a:tc>
                  <a:txBody>
                    <a:bodyPr/>
                    <a:lstStyle/>
                    <a:p>
                      <a:pPr marL="0" marR="0" algn="l">
                        <a:spcBef>
                          <a:spcPts val="300"/>
                        </a:spcBef>
                        <a:spcAft>
                          <a:spcPts val="300"/>
                        </a:spcAft>
                      </a:pPr>
                      <a:r>
                        <a:rPr lang="en-US" sz="900" dirty="0">
                          <a:effectLst/>
                          <a:latin typeface="+mn-lt"/>
                          <a:ea typeface="Times New Roman"/>
                        </a:rPr>
                        <a:t>Recovery Planning</a:t>
                      </a:r>
                    </a:p>
                  </a:txBody>
                  <a:tcPr marL="29204" marR="29204"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marL="0" marR="0" algn="ctr">
                        <a:spcBef>
                          <a:spcPts val="300"/>
                        </a:spcBef>
                        <a:spcAft>
                          <a:spcPts val="300"/>
                        </a:spcAft>
                      </a:pPr>
                      <a:r>
                        <a:rPr lang="en-US" sz="900" b="1" dirty="0">
                          <a:effectLst/>
                          <a:latin typeface="+mn-lt"/>
                          <a:ea typeface="Times New Roman"/>
                          <a:cs typeface="Courier New" panose="02070309020205020404" pitchFamily="49" charset="0"/>
                        </a:rPr>
                        <a:t>RC.RP</a:t>
                      </a:r>
                    </a:p>
                  </a:txBody>
                  <a:tcPr marL="29204" marR="292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0020"/>
                  </a:ext>
                </a:extLst>
              </a:tr>
              <a:tr h="203505">
                <a:tc vMerge="1">
                  <a:txBody>
                    <a:bodyPr/>
                    <a:lstStyle/>
                    <a:p>
                      <a:endParaRPr lang="en-US"/>
                    </a:p>
                  </a:txBody>
                  <a:tcPr/>
                </a:tc>
                <a:tc>
                  <a:txBody>
                    <a:bodyPr/>
                    <a:lstStyle/>
                    <a:p>
                      <a:pPr marL="0" marR="0" algn="l">
                        <a:spcBef>
                          <a:spcPts val="300"/>
                        </a:spcBef>
                        <a:spcAft>
                          <a:spcPts val="300"/>
                        </a:spcAft>
                      </a:pPr>
                      <a:r>
                        <a:rPr lang="en-US" sz="900" dirty="0">
                          <a:effectLst/>
                          <a:latin typeface="+mn-lt"/>
                          <a:ea typeface="Times New Roman"/>
                        </a:rPr>
                        <a:t>Improvements</a:t>
                      </a:r>
                    </a:p>
                  </a:txBody>
                  <a:tcPr marL="29204" marR="29204"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marL="0" marR="0" algn="ctr">
                        <a:spcBef>
                          <a:spcPts val="300"/>
                        </a:spcBef>
                        <a:spcAft>
                          <a:spcPts val="300"/>
                        </a:spcAft>
                      </a:pPr>
                      <a:r>
                        <a:rPr lang="en-US" sz="900" b="1" dirty="0">
                          <a:effectLst/>
                          <a:latin typeface="+mn-lt"/>
                          <a:ea typeface="Times New Roman"/>
                          <a:cs typeface="Courier New" panose="02070309020205020404" pitchFamily="49" charset="0"/>
                        </a:rPr>
                        <a:t>RC.IM</a:t>
                      </a:r>
                    </a:p>
                  </a:txBody>
                  <a:tcPr marL="29204" marR="292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0021"/>
                  </a:ext>
                </a:extLst>
              </a:tr>
              <a:tr h="216223">
                <a:tc vMerge="1">
                  <a:txBody>
                    <a:bodyPr/>
                    <a:lstStyle/>
                    <a:p>
                      <a:endParaRPr lang="en-US"/>
                    </a:p>
                  </a:txBody>
                  <a:tcPr/>
                </a:tc>
                <a:tc>
                  <a:txBody>
                    <a:bodyPr/>
                    <a:lstStyle/>
                    <a:p>
                      <a:pPr marL="0" marR="0" algn="l">
                        <a:spcBef>
                          <a:spcPts val="300"/>
                        </a:spcBef>
                        <a:spcAft>
                          <a:spcPts val="300"/>
                        </a:spcAft>
                      </a:pPr>
                      <a:r>
                        <a:rPr lang="en-US" sz="900" dirty="0">
                          <a:effectLst/>
                          <a:latin typeface="+mn-lt"/>
                          <a:ea typeface="Times New Roman"/>
                        </a:rPr>
                        <a:t>Communications</a:t>
                      </a:r>
                    </a:p>
                  </a:txBody>
                  <a:tcPr marL="29204" marR="29204"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marL="0" marR="0" algn="ctr">
                        <a:spcBef>
                          <a:spcPts val="300"/>
                        </a:spcBef>
                        <a:spcAft>
                          <a:spcPts val="300"/>
                        </a:spcAft>
                      </a:pPr>
                      <a:r>
                        <a:rPr lang="en-US" sz="900" b="1" dirty="0">
                          <a:effectLst/>
                          <a:latin typeface="+mn-lt"/>
                          <a:ea typeface="Times New Roman"/>
                          <a:cs typeface="Courier New" panose="02070309020205020404" pitchFamily="49" charset="0"/>
                        </a:rPr>
                        <a:t>RC.CO</a:t>
                      </a:r>
                    </a:p>
                  </a:txBody>
                  <a:tcPr marL="29204" marR="292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0022"/>
                  </a:ext>
                </a:extLst>
              </a:tr>
            </a:tbl>
          </a:graphicData>
        </a:graphic>
      </p:graphicFrame>
    </p:spTree>
    <p:extLst>
      <p:ext uri="{BB962C8B-B14F-4D97-AF65-F5344CB8AC3E}">
        <p14:creationId xmlns:p14="http://schemas.microsoft.com/office/powerpoint/2010/main" val="33214075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33064" y="304800"/>
            <a:ext cx="8458200" cy="762000"/>
          </a:xfrm>
        </p:spPr>
        <p:txBody>
          <a:bodyPr/>
          <a:lstStyle/>
          <a:p>
            <a:r>
              <a:rPr lang="en-US" sz="3200" dirty="0"/>
              <a:t>Framework Profiles</a:t>
            </a:r>
          </a:p>
        </p:txBody>
      </p:sp>
      <p:sp>
        <p:nvSpPr>
          <p:cNvPr id="5" name="Content Placeholder 4"/>
          <p:cNvSpPr>
            <a:spLocks noGrp="1"/>
          </p:cNvSpPr>
          <p:nvPr>
            <p:ph idx="1"/>
          </p:nvPr>
        </p:nvSpPr>
        <p:spPr>
          <a:xfrm>
            <a:off x="815546" y="1219200"/>
            <a:ext cx="10766854" cy="5410200"/>
          </a:xfrm>
        </p:spPr>
        <p:txBody>
          <a:bodyPr>
            <a:normAutofit/>
          </a:bodyPr>
          <a:lstStyle/>
          <a:p>
            <a:pPr>
              <a:buFont typeface="Arial"/>
              <a:buChar char="•"/>
            </a:pPr>
            <a:r>
              <a:rPr lang="en-US" sz="2800" dirty="0"/>
              <a:t>Alignment with business requirements, risk tolerance, and organizational resources</a:t>
            </a:r>
          </a:p>
          <a:p>
            <a:pPr>
              <a:buFont typeface="Arial"/>
              <a:buChar char="•"/>
            </a:pPr>
            <a:r>
              <a:rPr lang="en-US" sz="2800" dirty="0"/>
              <a:t>Enables organizations to </a:t>
            </a:r>
            <a:r>
              <a:rPr lang="en-US" sz="2800" dirty="0">
                <a:solidFill>
                  <a:srgbClr val="31859C"/>
                </a:solidFill>
              </a:rPr>
              <a:t>establish a roadmap for reducing cybersecurity risk</a:t>
            </a:r>
            <a:endParaRPr lang="en-US" sz="2800" dirty="0"/>
          </a:p>
          <a:p>
            <a:pPr>
              <a:buFont typeface="Arial"/>
              <a:buChar char="•"/>
            </a:pPr>
            <a:r>
              <a:rPr lang="en-US" sz="2800" dirty="0"/>
              <a:t>Used to describe </a:t>
            </a:r>
            <a:r>
              <a:rPr lang="en-US" sz="2800" dirty="0">
                <a:solidFill>
                  <a:srgbClr val="31859C"/>
                </a:solidFill>
              </a:rPr>
              <a:t>current state </a:t>
            </a:r>
            <a:r>
              <a:rPr lang="en-US" sz="2800" dirty="0"/>
              <a:t>or </a:t>
            </a:r>
            <a:r>
              <a:rPr lang="en-US" sz="2800" dirty="0">
                <a:solidFill>
                  <a:srgbClr val="31859C"/>
                </a:solidFill>
              </a:rPr>
              <a:t>desired target state </a:t>
            </a:r>
            <a:r>
              <a:rPr lang="en-US" sz="2800" dirty="0"/>
              <a:t>of cybersecurity activities</a:t>
            </a:r>
          </a:p>
        </p:txBody>
      </p:sp>
      <p:sp>
        <p:nvSpPr>
          <p:cNvPr id="2" name="Slide Number Placeholder 1"/>
          <p:cNvSpPr>
            <a:spLocks noGrp="1"/>
          </p:cNvSpPr>
          <p:nvPr>
            <p:ph type="sldNum" sz="quarter" idx="12"/>
          </p:nvPr>
        </p:nvSpPr>
        <p:spPr>
          <a:xfrm>
            <a:off x="9188114" y="6356352"/>
            <a:ext cx="2844800" cy="365125"/>
          </a:xfrm>
        </p:spPr>
        <p:txBody>
          <a:bodyPr/>
          <a:lstStyle/>
          <a:p>
            <a:pPr defTabSz="914400"/>
            <a:fld id="{C90B5FB4-1AE6-4CC4-B374-7CA8E5916470}" type="slidenum">
              <a:rPr lang="en-US" smtClean="0">
                <a:solidFill>
                  <a:prstClr val="black">
                    <a:tint val="75000"/>
                  </a:prstClr>
                </a:solidFill>
              </a:rPr>
              <a:pPr defTabSz="914400"/>
              <a:t>8</a:t>
            </a:fld>
            <a:endParaRPr lang="en-US" dirty="0">
              <a:solidFill>
                <a:prstClr val="black">
                  <a:tint val="75000"/>
                </a:prstClr>
              </a:solidFill>
            </a:endParaRPr>
          </a:p>
        </p:txBody>
      </p:sp>
      <p:pic>
        <p:nvPicPr>
          <p:cNvPr id="3" name="Picture 2" descr="Framework profile assisting in Supply Chain management"/>
          <p:cNvPicPr>
            <a:picLocks noChangeAspect="1"/>
          </p:cNvPicPr>
          <p:nvPr/>
        </p:nvPicPr>
        <p:blipFill>
          <a:blip r:embed="rId3"/>
          <a:stretch>
            <a:fillRect/>
          </a:stretch>
        </p:blipFill>
        <p:spPr>
          <a:xfrm>
            <a:off x="2175473" y="4329689"/>
            <a:ext cx="7841053" cy="2452111"/>
          </a:xfrm>
          <a:prstGeom prst="rect">
            <a:avLst/>
          </a:prstGeom>
        </p:spPr>
      </p:pic>
    </p:spTree>
    <p:extLst>
      <p:ext uri="{BB962C8B-B14F-4D97-AF65-F5344CB8AC3E}">
        <p14:creationId xmlns:p14="http://schemas.microsoft.com/office/powerpoint/2010/main" val="15723399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Rectangle 39"/>
          <p:cNvSpPr/>
          <p:nvPr/>
        </p:nvSpPr>
        <p:spPr>
          <a:xfrm>
            <a:off x="4120454" y="6112936"/>
            <a:ext cx="691444" cy="61916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Slide Number Placeholder 4"/>
          <p:cNvSpPr>
            <a:spLocks noGrp="1"/>
          </p:cNvSpPr>
          <p:nvPr>
            <p:ph type="sldNum" sz="quarter" idx="12"/>
          </p:nvPr>
        </p:nvSpPr>
        <p:spPr>
          <a:xfrm>
            <a:off x="11106762" y="6387044"/>
            <a:ext cx="691445" cy="365125"/>
          </a:xfrm>
        </p:spPr>
        <p:txBody>
          <a:bodyPr/>
          <a:lstStyle/>
          <a:p>
            <a:pPr defTabSz="914400"/>
            <a:fld id="{C90B5FB4-1AE6-4CC4-B374-7CA8E5916470}" type="slidenum">
              <a:rPr lang="en-US" smtClean="0">
                <a:solidFill>
                  <a:prstClr val="black">
                    <a:tint val="75000"/>
                  </a:prstClr>
                </a:solidFill>
              </a:rPr>
              <a:pPr defTabSz="914400"/>
              <a:t>9</a:t>
            </a:fld>
            <a:endParaRPr lang="en-US" dirty="0">
              <a:solidFill>
                <a:prstClr val="black">
                  <a:tint val="75000"/>
                </a:prstClr>
              </a:solidFill>
            </a:endParaRPr>
          </a:p>
        </p:txBody>
      </p:sp>
      <p:sp>
        <p:nvSpPr>
          <p:cNvPr id="18" name="Title 3">
            <a:extLst>
              <a:ext uri="{FF2B5EF4-FFF2-40B4-BE49-F238E27FC236}">
                <a16:creationId xmlns:a16="http://schemas.microsoft.com/office/drawing/2014/main" id="{60418319-BD07-41DB-8D01-C2620D07F317}"/>
              </a:ext>
            </a:extLst>
          </p:cNvPr>
          <p:cNvSpPr>
            <a:spLocks noGrp="1"/>
          </p:cNvSpPr>
          <p:nvPr>
            <p:ph type="title"/>
          </p:nvPr>
        </p:nvSpPr>
        <p:spPr>
          <a:xfrm>
            <a:off x="582798" y="340248"/>
            <a:ext cx="8458200" cy="762000"/>
          </a:xfrm>
        </p:spPr>
        <p:txBody>
          <a:bodyPr/>
          <a:lstStyle/>
          <a:p>
            <a:r>
              <a:rPr lang="en-US" sz="3200" dirty="0"/>
              <a:t>Building a Profile</a:t>
            </a:r>
            <a:endParaRPr lang="en-US" sz="2000" b="0" i="1" dirty="0"/>
          </a:p>
        </p:txBody>
      </p:sp>
      <p:pic>
        <p:nvPicPr>
          <p:cNvPr id="16" name="Picture 15" descr="Building a profile">
            <a:extLst>
              <a:ext uri="{FF2B5EF4-FFF2-40B4-BE49-F238E27FC236}">
                <a16:creationId xmlns:a16="http://schemas.microsoft.com/office/drawing/2014/main" id="{4CB4F0B5-FD77-44C1-8999-C8109E081CA3}"/>
              </a:ext>
            </a:extLst>
          </p:cNvPr>
          <p:cNvPicPr>
            <a:picLocks noChangeAspect="1"/>
          </p:cNvPicPr>
          <p:nvPr/>
        </p:nvPicPr>
        <p:blipFill>
          <a:blip r:embed="rId3"/>
          <a:stretch>
            <a:fillRect/>
          </a:stretch>
        </p:blipFill>
        <p:spPr>
          <a:xfrm>
            <a:off x="2438400" y="1225094"/>
            <a:ext cx="7315200" cy="5632906"/>
          </a:xfrm>
          <a:prstGeom prst="rect">
            <a:avLst/>
          </a:prstGeom>
        </p:spPr>
      </p:pic>
    </p:spTree>
    <p:extLst>
      <p:ext uri="{BB962C8B-B14F-4D97-AF65-F5344CB8AC3E}">
        <p14:creationId xmlns:p14="http://schemas.microsoft.com/office/powerpoint/2010/main" val="1327069519"/>
      </p:ext>
    </p:extLst>
  </p:cSld>
  <p:clrMapOvr>
    <a:masterClrMapping/>
  </p:clrMapOvr>
</p:sld>
</file>

<file path=ppt/theme/theme1.xml><?xml version="1.0" encoding="utf-8"?>
<a:theme xmlns:a="http://schemas.openxmlformats.org/drawingml/2006/main" name="Content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63199</TotalTime>
  <Words>1564</Words>
  <Application>Microsoft Office PowerPoint</Application>
  <PresentationFormat>Widescreen</PresentationFormat>
  <Paragraphs>249</Paragraphs>
  <Slides>11</Slides>
  <Notes>10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11</vt:i4>
      </vt:variant>
    </vt:vector>
  </HeadingPairs>
  <TitlesOfParts>
    <vt:vector size="19" baseType="lpstr">
      <vt:lpstr>Adobe Fan Heiti Std B</vt:lpstr>
      <vt:lpstr>Arial</vt:lpstr>
      <vt:lpstr>Calibri</vt:lpstr>
      <vt:lpstr>Courier New</vt:lpstr>
      <vt:lpstr>Times New Roman</vt:lpstr>
      <vt:lpstr>Wingdings</vt:lpstr>
      <vt:lpstr>Content slides</vt:lpstr>
      <vt:lpstr>Custom Design</vt:lpstr>
      <vt:lpstr>PowerPoint Presentation</vt:lpstr>
      <vt:lpstr>PowerPoint Presentation</vt:lpstr>
      <vt:lpstr>Cybersecurity Framework Components</vt:lpstr>
      <vt:lpstr>Framework Implementation Tiers</vt:lpstr>
      <vt:lpstr>Framework Core </vt:lpstr>
      <vt:lpstr>Core: A Translation Layer</vt:lpstr>
      <vt:lpstr>Subcategories &amp; Informative References </vt:lpstr>
      <vt:lpstr>Framework Profiles</vt:lpstr>
      <vt:lpstr>Building a Profile</vt:lpstr>
      <vt:lpstr>Resource and Budget Decision Making</vt:lpstr>
      <vt:lpstr>Resources Where to Learn More and Stay Current</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Dylan Thomas</dc:creator>
  <cp:keywords/>
  <dc:description/>
  <cp:lastModifiedBy>Dylan Thomas</cp:lastModifiedBy>
  <cp:revision>1643</cp:revision>
  <cp:lastPrinted>2015-11-11T16:36:42Z</cp:lastPrinted>
  <dcterms:created xsi:type="dcterms:W3CDTF">2014-03-07T12:28:40Z</dcterms:created>
  <dcterms:modified xsi:type="dcterms:W3CDTF">2018-08-08T18:48:54Z</dcterms:modified>
  <cp:category/>
</cp:coreProperties>
</file>