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 id="2147483660" r:id="rId2"/>
  </p:sldMasterIdLst>
  <p:notesMasterIdLst>
    <p:notesMasterId r:id="rId11"/>
  </p:notesMasterIdLst>
  <p:handoutMasterIdLst>
    <p:handoutMasterId r:id="rId12"/>
  </p:handoutMasterIdLst>
  <p:sldIdLst>
    <p:sldId id="795" r:id="rId3"/>
    <p:sldId id="463" r:id="rId4"/>
    <p:sldId id="796" r:id="rId5"/>
    <p:sldId id="797" r:id="rId6"/>
    <p:sldId id="798" r:id="rId7"/>
    <p:sldId id="801" r:id="rId8"/>
    <p:sldId id="802" r:id="rId9"/>
    <p:sldId id="7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7" userDrawn="1">
          <p15:clr>
            <a:srgbClr val="A4A3A4"/>
          </p15:clr>
        </p15:guide>
        <p15:guide id="2" pos="4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toria Yan Pillitteri" initials="VYP" lastIdx="10" clrIdx="0"/>
  <p:cmAuthor id="1" name="Matt Scholl" initials="" lastIdx="0" clrIdx="1"/>
  <p:cmAuthor id="2" name="Kauffman, Leah R" initials="KLR" lastIdx="8" clrIdx="2"/>
  <p:cmAuthor id="3" name="Chris Johnson" initials="CSJ" lastIdx="16" clrIdx="3"/>
  <p:cmAuthor id="4" name="Adam Sedgewick" initials="AS" lastIdx="15" clrIdx="4"/>
  <p:cmAuthor id="5" name="Matthew Heyman" initials="" lastIdx="2" clrIdx="5"/>
  <p:cmAuthor id="6" name="Matt Barrett" initials="MPB [4]" lastIdx="1" clrIdx="6"/>
  <p:cmAuthor id="7" name="Matt Barrett" initials="MPB [17]" lastIdx="1" clrIdx="7"/>
  <p:cmAuthor id="8" name="Matthew Heyman" initials="MH" lastIdx="62" clrIdx="8"/>
  <p:cmAuthor id="9" name="Matt Barrett" initials="MPB [11]" lastIdx="1" clrIdx="9"/>
  <p:cmAuthor id="10" name="Matt Barrett" initials="MPB" lastIdx="1" clrIdx="10"/>
  <p:cmAuthor id="11" name="Matt Barrett" initials="MPB [12]" lastIdx="1" clrIdx="11"/>
  <p:cmAuthor id="12" name="Tom Conkle" initials="TC" lastIdx="1" clrIdx="12">
    <p:extLst>
      <p:ext uri="{19B8F6BF-5375-455C-9EA6-DF929625EA0E}">
        <p15:presenceInfo xmlns:p15="http://schemas.microsoft.com/office/powerpoint/2012/main" userId="S-1-5-21-2526096711-638719101-2764130213-14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D5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07" autoAdjust="0"/>
    <p:restoredTop sz="86061" autoAdjust="0"/>
  </p:normalViewPr>
  <p:slideViewPr>
    <p:cSldViewPr snapToGrid="0" snapToObjects="1">
      <p:cViewPr varScale="1">
        <p:scale>
          <a:sx n="95" d="100"/>
          <a:sy n="95" d="100"/>
        </p:scale>
        <p:origin x="498" y="84"/>
      </p:cViewPr>
      <p:guideLst>
        <p:guide orient="horz" pos="1057"/>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88C1E7-6D65-40B9-BCD7-BF49BEC70C7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4B2ACC3-1AF5-4D88-BD9D-A88A7CBE8241}">
      <dgm:prSet phldrT="[Text]"/>
      <dgm:spPr/>
      <dgm:t>
        <a:bodyPr/>
        <a:lstStyle/>
        <a:p>
          <a:r>
            <a:rPr lang="en-US" dirty="0">
              <a:latin typeface="Arial" panose="020B0604020202020204" pitchFamily="34" charset="0"/>
              <a:cs typeface="Arial" panose="020B0604020202020204" pitchFamily="34" charset="0"/>
            </a:rPr>
            <a:t>Confidence Mechanisms</a:t>
          </a:r>
        </a:p>
      </dgm:t>
    </dgm:pt>
    <dgm:pt modelId="{A72548FB-B49A-40BF-B520-255CF016470E}" type="parTrans" cxnId="{2E176AB8-C126-45FF-BFA2-5CDF2E862DC4}">
      <dgm:prSet/>
      <dgm:spPr/>
      <dgm:t>
        <a:bodyPr/>
        <a:lstStyle/>
        <a:p>
          <a:endParaRPr lang="en-US"/>
        </a:p>
      </dgm:t>
    </dgm:pt>
    <dgm:pt modelId="{C0ADC2A2-560E-4F49-9CCB-FC2721F7A931}" type="sibTrans" cxnId="{2E176AB8-C126-45FF-BFA2-5CDF2E862DC4}">
      <dgm:prSet/>
      <dgm:spPr/>
      <dgm:t>
        <a:bodyPr/>
        <a:lstStyle/>
        <a:p>
          <a:endParaRPr lang="en-US"/>
        </a:p>
      </dgm:t>
    </dgm:pt>
    <dgm:pt modelId="{6D30A632-CCDD-4D4F-BDEE-94BF3689D247}">
      <dgm:prSet phldrT="[Text]"/>
      <dgm:spPr/>
      <dgm:t>
        <a:bodyPr/>
        <a:lstStyle/>
        <a:p>
          <a:r>
            <a:rPr lang="en-US" dirty="0">
              <a:latin typeface="Arial" panose="020B0604020202020204" pitchFamily="34" charset="0"/>
              <a:cs typeface="Arial" panose="020B0604020202020204" pitchFamily="34" charset="0"/>
            </a:rPr>
            <a:t>Can be used to enhance an organization’s understanding of its implementation of a Framework profile</a:t>
          </a:r>
        </a:p>
      </dgm:t>
    </dgm:pt>
    <dgm:pt modelId="{F1DF44BF-1A1D-4992-B038-32F1487935A7}" type="parTrans" cxnId="{A9F087DD-B14B-423D-9F67-709B8279B219}">
      <dgm:prSet/>
      <dgm:spPr/>
      <dgm:t>
        <a:bodyPr/>
        <a:lstStyle/>
        <a:p>
          <a:endParaRPr lang="en-US"/>
        </a:p>
      </dgm:t>
    </dgm:pt>
    <dgm:pt modelId="{E17E6E8C-6FB4-4C41-AB05-5057A1260D61}" type="sibTrans" cxnId="{A9F087DD-B14B-423D-9F67-709B8279B219}">
      <dgm:prSet/>
      <dgm:spPr/>
      <dgm:t>
        <a:bodyPr/>
        <a:lstStyle/>
        <a:p>
          <a:endParaRPr lang="en-US"/>
        </a:p>
      </dgm:t>
    </dgm:pt>
    <dgm:pt modelId="{86364697-F9A5-4456-B6B4-EAA5D80F19AD}">
      <dgm:prSet phldrT="[Text]"/>
      <dgm:spPr/>
      <dgm:t>
        <a:bodyPr/>
        <a:lstStyle/>
        <a:p>
          <a:r>
            <a:rPr lang="en-US" b="0" dirty="0">
              <a:latin typeface="Arial" panose="020B0604020202020204" pitchFamily="34" charset="0"/>
              <a:cs typeface="Arial" panose="020B0604020202020204" pitchFamily="34" charset="0"/>
            </a:rPr>
            <a:t>Cyber Attack Lifecycle</a:t>
          </a:r>
          <a:endParaRPr lang="en-US" dirty="0">
            <a:latin typeface="Arial" panose="020B0604020202020204" pitchFamily="34" charset="0"/>
            <a:cs typeface="Arial" panose="020B0604020202020204" pitchFamily="34" charset="0"/>
          </a:endParaRPr>
        </a:p>
      </dgm:t>
    </dgm:pt>
    <dgm:pt modelId="{190D63CA-C576-4E32-9BEE-C73FE564C563}" type="parTrans" cxnId="{0AA38265-14F4-4253-8E3D-04DFA68A047B}">
      <dgm:prSet/>
      <dgm:spPr/>
      <dgm:t>
        <a:bodyPr/>
        <a:lstStyle/>
        <a:p>
          <a:endParaRPr lang="en-US"/>
        </a:p>
      </dgm:t>
    </dgm:pt>
    <dgm:pt modelId="{F765F641-8375-418D-B8E6-51A1CE806A1C}" type="sibTrans" cxnId="{0AA38265-14F4-4253-8E3D-04DFA68A047B}">
      <dgm:prSet/>
      <dgm:spPr/>
      <dgm:t>
        <a:bodyPr/>
        <a:lstStyle/>
        <a:p>
          <a:endParaRPr lang="en-US"/>
        </a:p>
      </dgm:t>
    </dgm:pt>
    <dgm:pt modelId="{2D379D37-66D1-473D-B4C1-8CC4619006EC}">
      <dgm:prSet phldrT="[Text]"/>
      <dgm:spPr/>
      <dgm:t>
        <a:bodyPr/>
        <a:lstStyle/>
        <a:p>
          <a:r>
            <a:rPr lang="en-US" dirty="0">
              <a:latin typeface="Arial" panose="020B0604020202020204" pitchFamily="34" charset="0"/>
              <a:cs typeface="Arial" panose="020B0604020202020204" pitchFamily="34" charset="0"/>
            </a:rPr>
            <a:t>Understanding the Tactics, Techniques and Procedures (TTP) an attacker may employ and the vulnerabilities an attacker may exploit are critical to effective cyber defense</a:t>
          </a:r>
        </a:p>
      </dgm:t>
    </dgm:pt>
    <dgm:pt modelId="{129911FD-3885-4E8C-A802-C63D994B797A}" type="parTrans" cxnId="{3536C1E9-0464-400D-B818-00C93DA76AFA}">
      <dgm:prSet/>
      <dgm:spPr/>
      <dgm:t>
        <a:bodyPr/>
        <a:lstStyle/>
        <a:p>
          <a:endParaRPr lang="en-US"/>
        </a:p>
      </dgm:t>
    </dgm:pt>
    <dgm:pt modelId="{07E9A58A-75BA-4AB7-AEBE-D8893D07FDC2}" type="sibTrans" cxnId="{3536C1E9-0464-400D-B818-00C93DA76AFA}">
      <dgm:prSet/>
      <dgm:spPr/>
      <dgm:t>
        <a:bodyPr/>
        <a:lstStyle/>
        <a:p>
          <a:endParaRPr lang="en-US"/>
        </a:p>
      </dgm:t>
    </dgm:pt>
    <dgm:pt modelId="{896036BD-0591-4ED0-8AFD-CDD77A068F3A}">
      <dgm:prSet phldrT="[Text]"/>
      <dgm:spPr/>
      <dgm:t>
        <a:bodyPr/>
        <a:lstStyle/>
        <a:p>
          <a:r>
            <a:rPr lang="en-US" b="0" dirty="0">
              <a:latin typeface="Arial" panose="020B0604020202020204" pitchFamily="34" charset="0"/>
              <a:cs typeface="Arial" panose="020B0604020202020204" pitchFamily="34" charset="0"/>
            </a:rPr>
            <a:t>Cybersecurity Workforce</a:t>
          </a:r>
          <a:endParaRPr lang="en-US" dirty="0">
            <a:latin typeface="Arial" panose="020B0604020202020204" pitchFamily="34" charset="0"/>
            <a:cs typeface="Arial" panose="020B0604020202020204" pitchFamily="34" charset="0"/>
          </a:endParaRPr>
        </a:p>
      </dgm:t>
    </dgm:pt>
    <dgm:pt modelId="{850B24B8-05CB-4990-83A6-DC6110BFAAE5}" type="parTrans" cxnId="{59A39455-921E-4016-BDF2-63878EE24B1D}">
      <dgm:prSet/>
      <dgm:spPr/>
      <dgm:t>
        <a:bodyPr/>
        <a:lstStyle/>
        <a:p>
          <a:endParaRPr lang="en-US"/>
        </a:p>
      </dgm:t>
    </dgm:pt>
    <dgm:pt modelId="{574C6D26-63AA-42EE-BE4A-54C11E91524C}" type="sibTrans" cxnId="{59A39455-921E-4016-BDF2-63878EE24B1D}">
      <dgm:prSet/>
      <dgm:spPr/>
      <dgm:t>
        <a:bodyPr/>
        <a:lstStyle/>
        <a:p>
          <a:endParaRPr lang="en-US"/>
        </a:p>
      </dgm:t>
    </dgm:pt>
    <dgm:pt modelId="{D1DBD588-BD90-4F87-9B09-95AD4AB00905}">
      <dgm:prSet phldrT="[Text]"/>
      <dgm:spPr/>
      <dgm:t>
        <a:bodyPr/>
        <a:lstStyle/>
        <a:p>
          <a:r>
            <a:rPr lang="en-US" dirty="0">
              <a:latin typeface="Arial" panose="020B0604020202020204" pitchFamily="34" charset="0"/>
              <a:cs typeface="Arial" panose="020B0604020202020204" pitchFamily="34" charset="0"/>
            </a:rPr>
            <a:t>A skilled cybersecurity workforce is needed to meet the unique cybersecurity needs of critical infrastructure</a:t>
          </a:r>
        </a:p>
      </dgm:t>
    </dgm:pt>
    <dgm:pt modelId="{0AACC230-6B0E-44DD-A063-4C0560BFF00C}" type="parTrans" cxnId="{9B9300BD-2E91-45FC-990F-45C1AAAFE45B}">
      <dgm:prSet/>
      <dgm:spPr/>
      <dgm:t>
        <a:bodyPr/>
        <a:lstStyle/>
        <a:p>
          <a:endParaRPr lang="en-US"/>
        </a:p>
      </dgm:t>
    </dgm:pt>
    <dgm:pt modelId="{7CD8DE2D-9A97-4670-8776-C9EFD9AAD8AB}" type="sibTrans" cxnId="{9B9300BD-2E91-45FC-990F-45C1AAAFE45B}">
      <dgm:prSet/>
      <dgm:spPr/>
      <dgm:t>
        <a:bodyPr/>
        <a:lstStyle/>
        <a:p>
          <a:endParaRPr lang="en-US"/>
        </a:p>
      </dgm:t>
    </dgm:pt>
    <dgm:pt modelId="{12ED7F4E-3F98-4761-9262-9C31514AD730}" type="pres">
      <dgm:prSet presAssocID="{E888C1E7-6D65-40B9-BCD7-BF49BEC70C7A}" presName="Name0" presStyleCnt="0">
        <dgm:presLayoutVars>
          <dgm:dir/>
          <dgm:animLvl val="lvl"/>
          <dgm:resizeHandles val="exact"/>
        </dgm:presLayoutVars>
      </dgm:prSet>
      <dgm:spPr/>
    </dgm:pt>
    <dgm:pt modelId="{748FEE7E-77B2-4035-AFD3-9EA795362C61}" type="pres">
      <dgm:prSet presAssocID="{54B2ACC3-1AF5-4D88-BD9D-A88A7CBE8241}" presName="linNode" presStyleCnt="0"/>
      <dgm:spPr/>
    </dgm:pt>
    <dgm:pt modelId="{7683D360-CDB5-4607-A79A-316A08145229}" type="pres">
      <dgm:prSet presAssocID="{54B2ACC3-1AF5-4D88-BD9D-A88A7CBE8241}" presName="parentText" presStyleLbl="node1" presStyleIdx="0" presStyleCnt="3">
        <dgm:presLayoutVars>
          <dgm:chMax val="1"/>
          <dgm:bulletEnabled val="1"/>
        </dgm:presLayoutVars>
      </dgm:prSet>
      <dgm:spPr/>
    </dgm:pt>
    <dgm:pt modelId="{8E82F79E-076B-42D1-9508-CE653A8F7E55}" type="pres">
      <dgm:prSet presAssocID="{54B2ACC3-1AF5-4D88-BD9D-A88A7CBE8241}" presName="descendantText" presStyleLbl="alignAccFollowNode1" presStyleIdx="0" presStyleCnt="3">
        <dgm:presLayoutVars>
          <dgm:bulletEnabled val="1"/>
        </dgm:presLayoutVars>
      </dgm:prSet>
      <dgm:spPr/>
    </dgm:pt>
    <dgm:pt modelId="{E9B35A18-26CD-4D54-A986-1DC4623C4E3C}" type="pres">
      <dgm:prSet presAssocID="{C0ADC2A2-560E-4F49-9CCB-FC2721F7A931}" presName="sp" presStyleCnt="0"/>
      <dgm:spPr/>
    </dgm:pt>
    <dgm:pt modelId="{2F2A1A00-54AF-4D37-BFE8-BB2E8346ECCB}" type="pres">
      <dgm:prSet presAssocID="{86364697-F9A5-4456-B6B4-EAA5D80F19AD}" presName="linNode" presStyleCnt="0"/>
      <dgm:spPr/>
    </dgm:pt>
    <dgm:pt modelId="{6C5A8FCA-AF19-494A-9E0F-4C5E3621301D}" type="pres">
      <dgm:prSet presAssocID="{86364697-F9A5-4456-B6B4-EAA5D80F19AD}" presName="parentText" presStyleLbl="node1" presStyleIdx="1" presStyleCnt="3">
        <dgm:presLayoutVars>
          <dgm:chMax val="1"/>
          <dgm:bulletEnabled val="1"/>
        </dgm:presLayoutVars>
      </dgm:prSet>
      <dgm:spPr/>
    </dgm:pt>
    <dgm:pt modelId="{652EC12B-6111-4E14-8D6B-2610157E3E01}" type="pres">
      <dgm:prSet presAssocID="{86364697-F9A5-4456-B6B4-EAA5D80F19AD}" presName="descendantText" presStyleLbl="alignAccFollowNode1" presStyleIdx="1" presStyleCnt="3">
        <dgm:presLayoutVars>
          <dgm:bulletEnabled val="1"/>
        </dgm:presLayoutVars>
      </dgm:prSet>
      <dgm:spPr/>
    </dgm:pt>
    <dgm:pt modelId="{E5A73473-2136-4679-9E51-EF39123E0ED0}" type="pres">
      <dgm:prSet presAssocID="{F765F641-8375-418D-B8E6-51A1CE806A1C}" presName="sp" presStyleCnt="0"/>
      <dgm:spPr/>
    </dgm:pt>
    <dgm:pt modelId="{FFE98886-B338-4818-8F6D-15F412718EB4}" type="pres">
      <dgm:prSet presAssocID="{896036BD-0591-4ED0-8AFD-CDD77A068F3A}" presName="linNode" presStyleCnt="0"/>
      <dgm:spPr/>
    </dgm:pt>
    <dgm:pt modelId="{1EB94275-773C-4AB3-90A4-56AAC36AFFB5}" type="pres">
      <dgm:prSet presAssocID="{896036BD-0591-4ED0-8AFD-CDD77A068F3A}" presName="parentText" presStyleLbl="node1" presStyleIdx="2" presStyleCnt="3">
        <dgm:presLayoutVars>
          <dgm:chMax val="1"/>
          <dgm:bulletEnabled val="1"/>
        </dgm:presLayoutVars>
      </dgm:prSet>
      <dgm:spPr/>
    </dgm:pt>
    <dgm:pt modelId="{0731E693-096B-495B-B41B-BEA16127C2EC}" type="pres">
      <dgm:prSet presAssocID="{896036BD-0591-4ED0-8AFD-CDD77A068F3A}" presName="descendantText" presStyleLbl="alignAccFollowNode1" presStyleIdx="2" presStyleCnt="3">
        <dgm:presLayoutVars>
          <dgm:bulletEnabled val="1"/>
        </dgm:presLayoutVars>
      </dgm:prSet>
      <dgm:spPr/>
    </dgm:pt>
  </dgm:ptLst>
  <dgm:cxnLst>
    <dgm:cxn modelId="{C825A40C-4F55-412D-9FA5-345C00B207C8}" type="presOf" srcId="{6D30A632-CCDD-4D4F-BDEE-94BF3689D247}" destId="{8E82F79E-076B-42D1-9508-CE653A8F7E55}" srcOrd="0" destOrd="0" presId="urn:microsoft.com/office/officeart/2005/8/layout/vList5"/>
    <dgm:cxn modelId="{0AA38265-14F4-4253-8E3D-04DFA68A047B}" srcId="{E888C1E7-6D65-40B9-BCD7-BF49BEC70C7A}" destId="{86364697-F9A5-4456-B6B4-EAA5D80F19AD}" srcOrd="1" destOrd="0" parTransId="{190D63CA-C576-4E32-9BEE-C73FE564C563}" sibTransId="{F765F641-8375-418D-B8E6-51A1CE806A1C}"/>
    <dgm:cxn modelId="{59A39455-921E-4016-BDF2-63878EE24B1D}" srcId="{E888C1E7-6D65-40B9-BCD7-BF49BEC70C7A}" destId="{896036BD-0591-4ED0-8AFD-CDD77A068F3A}" srcOrd="2" destOrd="0" parTransId="{850B24B8-05CB-4990-83A6-DC6110BFAAE5}" sibTransId="{574C6D26-63AA-42EE-BE4A-54C11E91524C}"/>
    <dgm:cxn modelId="{EA572881-3851-4247-80C7-D5829C2F5B31}" type="presOf" srcId="{54B2ACC3-1AF5-4D88-BD9D-A88A7CBE8241}" destId="{7683D360-CDB5-4607-A79A-316A08145229}" srcOrd="0" destOrd="0" presId="urn:microsoft.com/office/officeart/2005/8/layout/vList5"/>
    <dgm:cxn modelId="{C2F47797-0777-4A9B-8B92-8B1F64239114}" type="presOf" srcId="{2D379D37-66D1-473D-B4C1-8CC4619006EC}" destId="{652EC12B-6111-4E14-8D6B-2610157E3E01}" srcOrd="0" destOrd="0" presId="urn:microsoft.com/office/officeart/2005/8/layout/vList5"/>
    <dgm:cxn modelId="{648166AA-EE7F-4E48-A4C1-EFF6A3116AD8}" type="presOf" srcId="{D1DBD588-BD90-4F87-9B09-95AD4AB00905}" destId="{0731E693-096B-495B-B41B-BEA16127C2EC}" srcOrd="0" destOrd="0" presId="urn:microsoft.com/office/officeart/2005/8/layout/vList5"/>
    <dgm:cxn modelId="{B8D984B4-1330-4D1A-8E06-7221F4D349F3}" type="presOf" srcId="{896036BD-0591-4ED0-8AFD-CDD77A068F3A}" destId="{1EB94275-773C-4AB3-90A4-56AAC36AFFB5}" srcOrd="0" destOrd="0" presId="urn:microsoft.com/office/officeart/2005/8/layout/vList5"/>
    <dgm:cxn modelId="{2E176AB8-C126-45FF-BFA2-5CDF2E862DC4}" srcId="{E888C1E7-6D65-40B9-BCD7-BF49BEC70C7A}" destId="{54B2ACC3-1AF5-4D88-BD9D-A88A7CBE8241}" srcOrd="0" destOrd="0" parTransId="{A72548FB-B49A-40BF-B520-255CF016470E}" sibTransId="{C0ADC2A2-560E-4F49-9CCB-FC2721F7A931}"/>
    <dgm:cxn modelId="{9B9300BD-2E91-45FC-990F-45C1AAAFE45B}" srcId="{896036BD-0591-4ED0-8AFD-CDD77A068F3A}" destId="{D1DBD588-BD90-4F87-9B09-95AD4AB00905}" srcOrd="0" destOrd="0" parTransId="{0AACC230-6B0E-44DD-A063-4C0560BFF00C}" sibTransId="{7CD8DE2D-9A97-4670-8776-C9EFD9AAD8AB}"/>
    <dgm:cxn modelId="{3B6E85C8-A52E-44A4-A0FE-71B509D196CA}" type="presOf" srcId="{86364697-F9A5-4456-B6B4-EAA5D80F19AD}" destId="{6C5A8FCA-AF19-494A-9E0F-4C5E3621301D}" srcOrd="0" destOrd="0" presId="urn:microsoft.com/office/officeart/2005/8/layout/vList5"/>
    <dgm:cxn modelId="{4701DBC8-3065-4778-BCB6-4347AF57FA31}" type="presOf" srcId="{E888C1E7-6D65-40B9-BCD7-BF49BEC70C7A}" destId="{12ED7F4E-3F98-4761-9262-9C31514AD730}" srcOrd="0" destOrd="0" presId="urn:microsoft.com/office/officeart/2005/8/layout/vList5"/>
    <dgm:cxn modelId="{A9F087DD-B14B-423D-9F67-709B8279B219}" srcId="{54B2ACC3-1AF5-4D88-BD9D-A88A7CBE8241}" destId="{6D30A632-CCDD-4D4F-BDEE-94BF3689D247}" srcOrd="0" destOrd="0" parTransId="{F1DF44BF-1A1D-4992-B038-32F1487935A7}" sibTransId="{E17E6E8C-6FB4-4C41-AB05-5057A1260D61}"/>
    <dgm:cxn modelId="{3536C1E9-0464-400D-B818-00C93DA76AFA}" srcId="{86364697-F9A5-4456-B6B4-EAA5D80F19AD}" destId="{2D379D37-66D1-473D-B4C1-8CC4619006EC}" srcOrd="0" destOrd="0" parTransId="{129911FD-3885-4E8C-A802-C63D994B797A}" sibTransId="{07E9A58A-75BA-4AB7-AEBE-D8893D07FDC2}"/>
    <dgm:cxn modelId="{B7D4993C-3CEB-4DB6-ACBB-ABB149D86AC6}" type="presParOf" srcId="{12ED7F4E-3F98-4761-9262-9C31514AD730}" destId="{748FEE7E-77B2-4035-AFD3-9EA795362C61}" srcOrd="0" destOrd="0" presId="urn:microsoft.com/office/officeart/2005/8/layout/vList5"/>
    <dgm:cxn modelId="{8E0827FA-2BAA-4EBC-BB4C-3CC4C84175F1}" type="presParOf" srcId="{748FEE7E-77B2-4035-AFD3-9EA795362C61}" destId="{7683D360-CDB5-4607-A79A-316A08145229}" srcOrd="0" destOrd="0" presId="urn:microsoft.com/office/officeart/2005/8/layout/vList5"/>
    <dgm:cxn modelId="{DE074F36-992A-4304-9D4F-CC9499373B43}" type="presParOf" srcId="{748FEE7E-77B2-4035-AFD3-9EA795362C61}" destId="{8E82F79E-076B-42D1-9508-CE653A8F7E55}" srcOrd="1" destOrd="0" presId="urn:microsoft.com/office/officeart/2005/8/layout/vList5"/>
    <dgm:cxn modelId="{C41E3970-B71E-4AFA-A298-BFB428FCAD68}" type="presParOf" srcId="{12ED7F4E-3F98-4761-9262-9C31514AD730}" destId="{E9B35A18-26CD-4D54-A986-1DC4623C4E3C}" srcOrd="1" destOrd="0" presId="urn:microsoft.com/office/officeart/2005/8/layout/vList5"/>
    <dgm:cxn modelId="{C4B8AEE4-4620-4E0A-A15D-2102B5DD9712}" type="presParOf" srcId="{12ED7F4E-3F98-4761-9262-9C31514AD730}" destId="{2F2A1A00-54AF-4D37-BFE8-BB2E8346ECCB}" srcOrd="2" destOrd="0" presId="urn:microsoft.com/office/officeart/2005/8/layout/vList5"/>
    <dgm:cxn modelId="{93ED8584-7932-41AE-BDC2-6E78DC771274}" type="presParOf" srcId="{2F2A1A00-54AF-4D37-BFE8-BB2E8346ECCB}" destId="{6C5A8FCA-AF19-494A-9E0F-4C5E3621301D}" srcOrd="0" destOrd="0" presId="urn:microsoft.com/office/officeart/2005/8/layout/vList5"/>
    <dgm:cxn modelId="{77A9DFA3-67D3-4041-AA0F-164FAD0C9DA3}" type="presParOf" srcId="{2F2A1A00-54AF-4D37-BFE8-BB2E8346ECCB}" destId="{652EC12B-6111-4E14-8D6B-2610157E3E01}" srcOrd="1" destOrd="0" presId="urn:microsoft.com/office/officeart/2005/8/layout/vList5"/>
    <dgm:cxn modelId="{B521EDBA-E478-4A2D-B03A-7085299E7A0A}" type="presParOf" srcId="{12ED7F4E-3F98-4761-9262-9C31514AD730}" destId="{E5A73473-2136-4679-9E51-EF39123E0ED0}" srcOrd="3" destOrd="0" presId="urn:microsoft.com/office/officeart/2005/8/layout/vList5"/>
    <dgm:cxn modelId="{5E643C88-510F-490D-A646-8C51A1ED1389}" type="presParOf" srcId="{12ED7F4E-3F98-4761-9262-9C31514AD730}" destId="{FFE98886-B338-4818-8F6D-15F412718EB4}" srcOrd="4" destOrd="0" presId="urn:microsoft.com/office/officeart/2005/8/layout/vList5"/>
    <dgm:cxn modelId="{6F31BD06-9103-45C8-A54F-329BFB30DA4C}" type="presParOf" srcId="{FFE98886-B338-4818-8F6D-15F412718EB4}" destId="{1EB94275-773C-4AB3-90A4-56AAC36AFFB5}" srcOrd="0" destOrd="0" presId="urn:microsoft.com/office/officeart/2005/8/layout/vList5"/>
    <dgm:cxn modelId="{7831E48E-91F7-425C-8DE4-166FCF1785F4}" type="presParOf" srcId="{FFE98886-B338-4818-8F6D-15F412718EB4}" destId="{0731E693-096B-495B-B41B-BEA16127C2E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8C1E7-6D65-40B9-BCD7-BF49BEC70C7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4B2ACC3-1AF5-4D88-BD9D-A88A7CBE8241}">
      <dgm:prSet phldrT="[Text]"/>
      <dgm:spPr/>
      <dgm:t>
        <a:bodyPr/>
        <a:lstStyle/>
        <a:p>
          <a:r>
            <a:rPr lang="en-US" dirty="0">
              <a:latin typeface="Arial" panose="020B0604020202020204" pitchFamily="34" charset="0"/>
              <a:cs typeface="Arial" panose="020B0604020202020204" pitchFamily="34" charset="0"/>
            </a:rPr>
            <a:t>Cyber Supply Chain Risk Management</a:t>
          </a:r>
        </a:p>
      </dgm:t>
    </dgm:pt>
    <dgm:pt modelId="{A72548FB-B49A-40BF-B520-255CF016470E}" type="parTrans" cxnId="{2E176AB8-C126-45FF-BFA2-5CDF2E862DC4}">
      <dgm:prSet/>
      <dgm:spPr/>
      <dgm:t>
        <a:bodyPr/>
        <a:lstStyle/>
        <a:p>
          <a:endParaRPr lang="en-US">
            <a:latin typeface="Arial" panose="020B0604020202020204" pitchFamily="34" charset="0"/>
            <a:cs typeface="Arial" panose="020B0604020202020204" pitchFamily="34" charset="0"/>
          </a:endParaRPr>
        </a:p>
      </dgm:t>
    </dgm:pt>
    <dgm:pt modelId="{C0ADC2A2-560E-4F49-9CCB-FC2721F7A931}" type="sibTrans" cxnId="{2E176AB8-C126-45FF-BFA2-5CDF2E862DC4}">
      <dgm:prSet/>
      <dgm:spPr/>
      <dgm:t>
        <a:bodyPr/>
        <a:lstStyle/>
        <a:p>
          <a:endParaRPr lang="en-US">
            <a:latin typeface="Arial" panose="020B0604020202020204" pitchFamily="34" charset="0"/>
            <a:cs typeface="Arial" panose="020B0604020202020204" pitchFamily="34" charset="0"/>
          </a:endParaRPr>
        </a:p>
      </dgm:t>
    </dgm:pt>
    <dgm:pt modelId="{6D30A632-CCDD-4D4F-BDEE-94BF3689D247}">
      <dgm:prSet phldrT="[Text]" custT="1"/>
      <dgm:spPr/>
      <dgm:t>
        <a:bodyPr/>
        <a:lstStyle/>
        <a:p>
          <a:r>
            <a:rPr lang="en-US" sz="2000" dirty="0">
              <a:latin typeface="Arial" panose="020B0604020202020204" pitchFamily="34" charset="0"/>
              <a:cs typeface="Arial" panose="020B0604020202020204" pitchFamily="34" charset="0"/>
            </a:rPr>
            <a:t>Organizations are dependent upon product and service supply chains. Supply chain risk should be included in organizational risk management programs.</a:t>
          </a:r>
        </a:p>
      </dgm:t>
    </dgm:pt>
    <dgm:pt modelId="{F1DF44BF-1A1D-4992-B038-32F1487935A7}" type="parTrans" cxnId="{A9F087DD-B14B-423D-9F67-709B8279B219}">
      <dgm:prSet/>
      <dgm:spPr/>
      <dgm:t>
        <a:bodyPr/>
        <a:lstStyle/>
        <a:p>
          <a:endParaRPr lang="en-US">
            <a:latin typeface="Arial" panose="020B0604020202020204" pitchFamily="34" charset="0"/>
            <a:cs typeface="Arial" panose="020B0604020202020204" pitchFamily="34" charset="0"/>
          </a:endParaRPr>
        </a:p>
      </dgm:t>
    </dgm:pt>
    <dgm:pt modelId="{E17E6E8C-6FB4-4C41-AB05-5057A1260D61}" type="sibTrans" cxnId="{A9F087DD-B14B-423D-9F67-709B8279B219}">
      <dgm:prSet/>
      <dgm:spPr/>
      <dgm:t>
        <a:bodyPr/>
        <a:lstStyle/>
        <a:p>
          <a:endParaRPr lang="en-US">
            <a:latin typeface="Arial" panose="020B0604020202020204" pitchFamily="34" charset="0"/>
            <a:cs typeface="Arial" panose="020B0604020202020204" pitchFamily="34" charset="0"/>
          </a:endParaRPr>
        </a:p>
      </dgm:t>
    </dgm:pt>
    <dgm:pt modelId="{86364697-F9A5-4456-B6B4-EAA5D80F19AD}">
      <dgm:prSet phldrT="[Text]"/>
      <dgm:spPr/>
      <dgm:t>
        <a:bodyPr/>
        <a:lstStyle/>
        <a:p>
          <a:r>
            <a:rPr lang="en-US" dirty="0">
              <a:latin typeface="Arial" panose="020B0604020202020204" pitchFamily="34" charset="0"/>
              <a:cs typeface="Arial" panose="020B0604020202020204" pitchFamily="34" charset="0"/>
            </a:rPr>
            <a:t>Federal Agency Cybersecurity Alignment</a:t>
          </a:r>
        </a:p>
      </dgm:t>
    </dgm:pt>
    <dgm:pt modelId="{190D63CA-C576-4E32-9BEE-C73FE564C563}" type="parTrans" cxnId="{0AA38265-14F4-4253-8E3D-04DFA68A047B}">
      <dgm:prSet/>
      <dgm:spPr/>
      <dgm:t>
        <a:bodyPr/>
        <a:lstStyle/>
        <a:p>
          <a:endParaRPr lang="en-US">
            <a:latin typeface="Arial" panose="020B0604020202020204" pitchFamily="34" charset="0"/>
            <a:cs typeface="Arial" panose="020B0604020202020204" pitchFamily="34" charset="0"/>
          </a:endParaRPr>
        </a:p>
      </dgm:t>
    </dgm:pt>
    <dgm:pt modelId="{F765F641-8375-418D-B8E6-51A1CE806A1C}" type="sibTrans" cxnId="{0AA38265-14F4-4253-8E3D-04DFA68A047B}">
      <dgm:prSet/>
      <dgm:spPr/>
      <dgm:t>
        <a:bodyPr/>
        <a:lstStyle/>
        <a:p>
          <a:endParaRPr lang="en-US">
            <a:latin typeface="Arial" panose="020B0604020202020204" pitchFamily="34" charset="0"/>
            <a:cs typeface="Arial" panose="020B0604020202020204" pitchFamily="34" charset="0"/>
          </a:endParaRPr>
        </a:p>
      </dgm:t>
    </dgm:pt>
    <dgm:pt modelId="{2D379D37-66D1-473D-B4C1-8CC4619006EC}">
      <dgm:prSet phldrT="[Text]" custT="1"/>
      <dgm:spPr/>
      <dgm:t>
        <a:bodyPr/>
        <a:lstStyle/>
        <a:p>
          <a:r>
            <a:rPr lang="en-US" sz="2000" dirty="0">
              <a:latin typeface="Arial" panose="020B0604020202020204" pitchFamily="34" charset="0"/>
              <a:cs typeface="Arial" panose="020B0604020202020204" pitchFamily="34" charset="0"/>
            </a:rPr>
            <a:t>NIST is updating SP 800-37 (RMF), to incorporate key Cybersecurity Framework, privacy risk management and systems security engineering concepts.</a:t>
          </a:r>
        </a:p>
      </dgm:t>
    </dgm:pt>
    <dgm:pt modelId="{129911FD-3885-4E8C-A802-C63D994B797A}" type="parTrans" cxnId="{3536C1E9-0464-400D-B818-00C93DA76AFA}">
      <dgm:prSet/>
      <dgm:spPr/>
      <dgm:t>
        <a:bodyPr/>
        <a:lstStyle/>
        <a:p>
          <a:endParaRPr lang="en-US">
            <a:latin typeface="Arial" panose="020B0604020202020204" pitchFamily="34" charset="0"/>
            <a:cs typeface="Arial" panose="020B0604020202020204" pitchFamily="34" charset="0"/>
          </a:endParaRPr>
        </a:p>
      </dgm:t>
    </dgm:pt>
    <dgm:pt modelId="{07E9A58A-75BA-4AB7-AEBE-D8893D07FDC2}" type="sibTrans" cxnId="{3536C1E9-0464-400D-B818-00C93DA76AFA}">
      <dgm:prSet/>
      <dgm:spPr/>
      <dgm:t>
        <a:bodyPr/>
        <a:lstStyle/>
        <a:p>
          <a:endParaRPr lang="en-US">
            <a:latin typeface="Arial" panose="020B0604020202020204" pitchFamily="34" charset="0"/>
            <a:cs typeface="Arial" panose="020B0604020202020204" pitchFamily="34" charset="0"/>
          </a:endParaRPr>
        </a:p>
      </dgm:t>
    </dgm:pt>
    <dgm:pt modelId="{896036BD-0591-4ED0-8AFD-CDD77A068F3A}">
      <dgm:prSet phldrT="[Text]"/>
      <dgm:spPr/>
      <dgm:t>
        <a:bodyPr/>
        <a:lstStyle/>
        <a:p>
          <a:r>
            <a:rPr lang="en-US" dirty="0">
              <a:latin typeface="Arial" panose="020B0604020202020204" pitchFamily="34" charset="0"/>
              <a:cs typeface="Arial" panose="020B0604020202020204" pitchFamily="34" charset="0"/>
            </a:rPr>
            <a:t>Governance and Enterprise Risk Management</a:t>
          </a:r>
        </a:p>
      </dgm:t>
    </dgm:pt>
    <dgm:pt modelId="{850B24B8-05CB-4990-83A6-DC6110BFAAE5}" type="parTrans" cxnId="{59A39455-921E-4016-BDF2-63878EE24B1D}">
      <dgm:prSet/>
      <dgm:spPr/>
      <dgm:t>
        <a:bodyPr/>
        <a:lstStyle/>
        <a:p>
          <a:endParaRPr lang="en-US">
            <a:latin typeface="Arial" panose="020B0604020202020204" pitchFamily="34" charset="0"/>
            <a:cs typeface="Arial" panose="020B0604020202020204" pitchFamily="34" charset="0"/>
          </a:endParaRPr>
        </a:p>
      </dgm:t>
    </dgm:pt>
    <dgm:pt modelId="{574C6D26-63AA-42EE-BE4A-54C11E91524C}" type="sibTrans" cxnId="{59A39455-921E-4016-BDF2-63878EE24B1D}">
      <dgm:prSet/>
      <dgm:spPr/>
      <dgm:t>
        <a:bodyPr/>
        <a:lstStyle/>
        <a:p>
          <a:endParaRPr lang="en-US">
            <a:latin typeface="Arial" panose="020B0604020202020204" pitchFamily="34" charset="0"/>
            <a:cs typeface="Arial" panose="020B0604020202020204" pitchFamily="34" charset="0"/>
          </a:endParaRPr>
        </a:p>
      </dgm:t>
    </dgm:pt>
    <dgm:pt modelId="{D1DBD588-BD90-4F87-9B09-95AD4AB00905}">
      <dgm:prSet phldrT="[Text]"/>
      <dgm:spPr/>
      <dgm:t>
        <a:bodyPr/>
        <a:lstStyle/>
        <a:p>
          <a:endParaRPr lang="en-US" sz="1700" dirty="0">
            <a:latin typeface="Arial" panose="020B0604020202020204" pitchFamily="34" charset="0"/>
            <a:cs typeface="Arial" panose="020B0604020202020204" pitchFamily="34" charset="0"/>
          </a:endParaRPr>
        </a:p>
      </dgm:t>
    </dgm:pt>
    <dgm:pt modelId="{0AACC230-6B0E-44DD-A063-4C0560BFF00C}" type="parTrans" cxnId="{9B9300BD-2E91-45FC-990F-45C1AAAFE45B}">
      <dgm:prSet/>
      <dgm:spPr/>
      <dgm:t>
        <a:bodyPr/>
        <a:lstStyle/>
        <a:p>
          <a:endParaRPr lang="en-US">
            <a:latin typeface="Arial" panose="020B0604020202020204" pitchFamily="34" charset="0"/>
            <a:cs typeface="Arial" panose="020B0604020202020204" pitchFamily="34" charset="0"/>
          </a:endParaRPr>
        </a:p>
      </dgm:t>
    </dgm:pt>
    <dgm:pt modelId="{7CD8DE2D-9A97-4670-8776-C9EFD9AAD8AB}" type="sibTrans" cxnId="{9B9300BD-2E91-45FC-990F-45C1AAAFE45B}">
      <dgm:prSet/>
      <dgm:spPr/>
      <dgm:t>
        <a:bodyPr/>
        <a:lstStyle/>
        <a:p>
          <a:endParaRPr lang="en-US">
            <a:latin typeface="Arial" panose="020B0604020202020204" pitchFamily="34" charset="0"/>
            <a:cs typeface="Arial" panose="020B0604020202020204" pitchFamily="34" charset="0"/>
          </a:endParaRPr>
        </a:p>
      </dgm:t>
    </dgm:pt>
    <dgm:pt modelId="{00817701-2B3F-4B96-8090-B69ABA3D192E}">
      <dgm:prSet custT="1"/>
      <dgm:spPr/>
      <dgm:t>
        <a:bodyPr/>
        <a:lstStyle/>
        <a:p>
          <a:r>
            <a:rPr lang="en-US" sz="2000" dirty="0">
              <a:latin typeface="Arial" panose="020B0604020202020204" pitchFamily="34" charset="0"/>
              <a:cs typeface="Arial" panose="020B0604020202020204" pitchFamily="34" charset="0"/>
            </a:rPr>
            <a:t>Participants involved in developing the Framework stressed that leadership buy-in to the approach was crucial to improving the nation’s cybersecurity.</a:t>
          </a:r>
        </a:p>
      </dgm:t>
    </dgm:pt>
    <dgm:pt modelId="{2565E294-51EA-4069-BFED-D3238819AF53}" type="parTrans" cxnId="{3D6FD8EA-8815-4DC2-86CB-602076C16E27}">
      <dgm:prSet/>
      <dgm:spPr/>
      <dgm:t>
        <a:bodyPr/>
        <a:lstStyle/>
        <a:p>
          <a:endParaRPr lang="en-US"/>
        </a:p>
      </dgm:t>
    </dgm:pt>
    <dgm:pt modelId="{0F9C3A45-C6BE-4967-8303-34ACF573F3BF}" type="sibTrans" cxnId="{3D6FD8EA-8815-4DC2-86CB-602076C16E27}">
      <dgm:prSet/>
      <dgm:spPr/>
      <dgm:t>
        <a:bodyPr/>
        <a:lstStyle/>
        <a:p>
          <a:endParaRPr lang="en-US"/>
        </a:p>
      </dgm:t>
    </dgm:pt>
    <dgm:pt modelId="{12ED7F4E-3F98-4761-9262-9C31514AD730}" type="pres">
      <dgm:prSet presAssocID="{E888C1E7-6D65-40B9-BCD7-BF49BEC70C7A}" presName="Name0" presStyleCnt="0">
        <dgm:presLayoutVars>
          <dgm:dir/>
          <dgm:animLvl val="lvl"/>
          <dgm:resizeHandles val="exact"/>
        </dgm:presLayoutVars>
      </dgm:prSet>
      <dgm:spPr/>
    </dgm:pt>
    <dgm:pt modelId="{748FEE7E-77B2-4035-AFD3-9EA795362C61}" type="pres">
      <dgm:prSet presAssocID="{54B2ACC3-1AF5-4D88-BD9D-A88A7CBE8241}" presName="linNode" presStyleCnt="0"/>
      <dgm:spPr/>
    </dgm:pt>
    <dgm:pt modelId="{7683D360-CDB5-4607-A79A-316A08145229}" type="pres">
      <dgm:prSet presAssocID="{54B2ACC3-1AF5-4D88-BD9D-A88A7CBE8241}" presName="parentText" presStyleLbl="node1" presStyleIdx="0" presStyleCnt="3" custLinFactNeighborX="-307">
        <dgm:presLayoutVars>
          <dgm:chMax val="1"/>
          <dgm:bulletEnabled val="1"/>
        </dgm:presLayoutVars>
      </dgm:prSet>
      <dgm:spPr/>
    </dgm:pt>
    <dgm:pt modelId="{67AC02A8-E576-4E92-94F6-2C25F68315AC}" type="pres">
      <dgm:prSet presAssocID="{54B2ACC3-1AF5-4D88-BD9D-A88A7CBE8241}" presName="descendantText" presStyleLbl="alignAccFollowNode1" presStyleIdx="0" presStyleCnt="3">
        <dgm:presLayoutVars>
          <dgm:bulletEnabled val="1"/>
        </dgm:presLayoutVars>
      </dgm:prSet>
      <dgm:spPr/>
    </dgm:pt>
    <dgm:pt modelId="{E9B35A18-26CD-4D54-A986-1DC4623C4E3C}" type="pres">
      <dgm:prSet presAssocID="{C0ADC2A2-560E-4F49-9CCB-FC2721F7A931}" presName="sp" presStyleCnt="0"/>
      <dgm:spPr/>
    </dgm:pt>
    <dgm:pt modelId="{2F2A1A00-54AF-4D37-BFE8-BB2E8346ECCB}" type="pres">
      <dgm:prSet presAssocID="{86364697-F9A5-4456-B6B4-EAA5D80F19AD}" presName="linNode" presStyleCnt="0"/>
      <dgm:spPr/>
    </dgm:pt>
    <dgm:pt modelId="{6C5A8FCA-AF19-494A-9E0F-4C5E3621301D}" type="pres">
      <dgm:prSet presAssocID="{86364697-F9A5-4456-B6B4-EAA5D80F19AD}" presName="parentText" presStyleLbl="node1" presStyleIdx="1" presStyleCnt="3">
        <dgm:presLayoutVars>
          <dgm:chMax val="1"/>
          <dgm:bulletEnabled val="1"/>
        </dgm:presLayoutVars>
      </dgm:prSet>
      <dgm:spPr/>
    </dgm:pt>
    <dgm:pt modelId="{43343CE9-8002-4BA7-9E49-66A7816CDC7E}" type="pres">
      <dgm:prSet presAssocID="{86364697-F9A5-4456-B6B4-EAA5D80F19AD}" presName="descendantText" presStyleLbl="alignAccFollowNode1" presStyleIdx="1" presStyleCnt="3">
        <dgm:presLayoutVars>
          <dgm:bulletEnabled val="1"/>
        </dgm:presLayoutVars>
      </dgm:prSet>
      <dgm:spPr/>
    </dgm:pt>
    <dgm:pt modelId="{E5A73473-2136-4679-9E51-EF39123E0ED0}" type="pres">
      <dgm:prSet presAssocID="{F765F641-8375-418D-B8E6-51A1CE806A1C}" presName="sp" presStyleCnt="0"/>
      <dgm:spPr/>
    </dgm:pt>
    <dgm:pt modelId="{FFE98886-B338-4818-8F6D-15F412718EB4}" type="pres">
      <dgm:prSet presAssocID="{896036BD-0591-4ED0-8AFD-CDD77A068F3A}" presName="linNode" presStyleCnt="0"/>
      <dgm:spPr/>
    </dgm:pt>
    <dgm:pt modelId="{1EB94275-773C-4AB3-90A4-56AAC36AFFB5}" type="pres">
      <dgm:prSet presAssocID="{896036BD-0591-4ED0-8AFD-CDD77A068F3A}" presName="parentText" presStyleLbl="node1" presStyleIdx="2" presStyleCnt="3">
        <dgm:presLayoutVars>
          <dgm:chMax val="1"/>
          <dgm:bulletEnabled val="1"/>
        </dgm:presLayoutVars>
      </dgm:prSet>
      <dgm:spPr/>
    </dgm:pt>
    <dgm:pt modelId="{F7A87F31-4715-426D-BB4C-CD91ACCBB906}" type="pres">
      <dgm:prSet presAssocID="{896036BD-0591-4ED0-8AFD-CDD77A068F3A}" presName="descendantText" presStyleLbl="alignAccFollowNode1" presStyleIdx="2" presStyleCnt="3">
        <dgm:presLayoutVars>
          <dgm:bulletEnabled val="1"/>
        </dgm:presLayoutVars>
      </dgm:prSet>
      <dgm:spPr/>
    </dgm:pt>
  </dgm:ptLst>
  <dgm:cxnLst>
    <dgm:cxn modelId="{09D22006-C786-4A06-9CC9-05251E7AE6B5}" type="presOf" srcId="{00817701-2B3F-4B96-8090-B69ABA3D192E}" destId="{F7A87F31-4715-426D-BB4C-CD91ACCBB906}" srcOrd="0" destOrd="1" presId="urn:microsoft.com/office/officeart/2005/8/layout/vList5"/>
    <dgm:cxn modelId="{1FF0591B-02E4-4247-AF0A-0BF11DDF8946}" type="presOf" srcId="{D1DBD588-BD90-4F87-9B09-95AD4AB00905}" destId="{F7A87F31-4715-426D-BB4C-CD91ACCBB906}" srcOrd="0" destOrd="0" presId="urn:microsoft.com/office/officeart/2005/8/layout/vList5"/>
    <dgm:cxn modelId="{0AA38265-14F4-4253-8E3D-04DFA68A047B}" srcId="{E888C1E7-6D65-40B9-BCD7-BF49BEC70C7A}" destId="{86364697-F9A5-4456-B6B4-EAA5D80F19AD}" srcOrd="1" destOrd="0" parTransId="{190D63CA-C576-4E32-9BEE-C73FE564C563}" sibTransId="{F765F641-8375-418D-B8E6-51A1CE806A1C}"/>
    <dgm:cxn modelId="{4B4EE967-5A79-4832-9FF1-7B4BEA1D9941}" type="presOf" srcId="{2D379D37-66D1-473D-B4C1-8CC4619006EC}" destId="{43343CE9-8002-4BA7-9E49-66A7816CDC7E}" srcOrd="0" destOrd="0" presId="urn:microsoft.com/office/officeart/2005/8/layout/vList5"/>
    <dgm:cxn modelId="{59A39455-921E-4016-BDF2-63878EE24B1D}" srcId="{E888C1E7-6D65-40B9-BCD7-BF49BEC70C7A}" destId="{896036BD-0591-4ED0-8AFD-CDD77A068F3A}" srcOrd="2" destOrd="0" parTransId="{850B24B8-05CB-4990-83A6-DC6110BFAAE5}" sibTransId="{574C6D26-63AA-42EE-BE4A-54C11E91524C}"/>
    <dgm:cxn modelId="{EA572881-3851-4247-80C7-D5829C2F5B31}" type="presOf" srcId="{54B2ACC3-1AF5-4D88-BD9D-A88A7CBE8241}" destId="{7683D360-CDB5-4607-A79A-316A08145229}" srcOrd="0" destOrd="0" presId="urn:microsoft.com/office/officeart/2005/8/layout/vList5"/>
    <dgm:cxn modelId="{B8D984B4-1330-4D1A-8E06-7221F4D349F3}" type="presOf" srcId="{896036BD-0591-4ED0-8AFD-CDD77A068F3A}" destId="{1EB94275-773C-4AB3-90A4-56AAC36AFFB5}" srcOrd="0" destOrd="0" presId="urn:microsoft.com/office/officeart/2005/8/layout/vList5"/>
    <dgm:cxn modelId="{2E176AB8-C126-45FF-BFA2-5CDF2E862DC4}" srcId="{E888C1E7-6D65-40B9-BCD7-BF49BEC70C7A}" destId="{54B2ACC3-1AF5-4D88-BD9D-A88A7CBE8241}" srcOrd="0" destOrd="0" parTransId="{A72548FB-B49A-40BF-B520-255CF016470E}" sibTransId="{C0ADC2A2-560E-4F49-9CCB-FC2721F7A931}"/>
    <dgm:cxn modelId="{9B9300BD-2E91-45FC-990F-45C1AAAFE45B}" srcId="{896036BD-0591-4ED0-8AFD-CDD77A068F3A}" destId="{D1DBD588-BD90-4F87-9B09-95AD4AB00905}" srcOrd="0" destOrd="0" parTransId="{0AACC230-6B0E-44DD-A063-4C0560BFF00C}" sibTransId="{7CD8DE2D-9A97-4670-8776-C9EFD9AAD8AB}"/>
    <dgm:cxn modelId="{3B6E85C8-A52E-44A4-A0FE-71B509D196CA}" type="presOf" srcId="{86364697-F9A5-4456-B6B4-EAA5D80F19AD}" destId="{6C5A8FCA-AF19-494A-9E0F-4C5E3621301D}" srcOrd="0" destOrd="0" presId="urn:microsoft.com/office/officeart/2005/8/layout/vList5"/>
    <dgm:cxn modelId="{4701DBC8-3065-4778-BCB6-4347AF57FA31}" type="presOf" srcId="{E888C1E7-6D65-40B9-BCD7-BF49BEC70C7A}" destId="{12ED7F4E-3F98-4761-9262-9C31514AD730}" srcOrd="0" destOrd="0" presId="urn:microsoft.com/office/officeart/2005/8/layout/vList5"/>
    <dgm:cxn modelId="{8CDCF6CE-7710-4B01-88ED-21E121B6853A}" type="presOf" srcId="{6D30A632-CCDD-4D4F-BDEE-94BF3689D247}" destId="{67AC02A8-E576-4E92-94F6-2C25F68315AC}" srcOrd="0" destOrd="0" presId="urn:microsoft.com/office/officeart/2005/8/layout/vList5"/>
    <dgm:cxn modelId="{A9F087DD-B14B-423D-9F67-709B8279B219}" srcId="{54B2ACC3-1AF5-4D88-BD9D-A88A7CBE8241}" destId="{6D30A632-CCDD-4D4F-BDEE-94BF3689D247}" srcOrd="0" destOrd="0" parTransId="{F1DF44BF-1A1D-4992-B038-32F1487935A7}" sibTransId="{E17E6E8C-6FB4-4C41-AB05-5057A1260D61}"/>
    <dgm:cxn modelId="{3536C1E9-0464-400D-B818-00C93DA76AFA}" srcId="{86364697-F9A5-4456-B6B4-EAA5D80F19AD}" destId="{2D379D37-66D1-473D-B4C1-8CC4619006EC}" srcOrd="0" destOrd="0" parTransId="{129911FD-3885-4E8C-A802-C63D994B797A}" sibTransId="{07E9A58A-75BA-4AB7-AEBE-D8893D07FDC2}"/>
    <dgm:cxn modelId="{3D6FD8EA-8815-4DC2-86CB-602076C16E27}" srcId="{896036BD-0591-4ED0-8AFD-CDD77A068F3A}" destId="{00817701-2B3F-4B96-8090-B69ABA3D192E}" srcOrd="1" destOrd="0" parTransId="{2565E294-51EA-4069-BFED-D3238819AF53}" sibTransId="{0F9C3A45-C6BE-4967-8303-34ACF573F3BF}"/>
    <dgm:cxn modelId="{B7D4993C-3CEB-4DB6-ACBB-ABB149D86AC6}" type="presParOf" srcId="{12ED7F4E-3F98-4761-9262-9C31514AD730}" destId="{748FEE7E-77B2-4035-AFD3-9EA795362C61}" srcOrd="0" destOrd="0" presId="urn:microsoft.com/office/officeart/2005/8/layout/vList5"/>
    <dgm:cxn modelId="{8E0827FA-2BAA-4EBC-BB4C-3CC4C84175F1}" type="presParOf" srcId="{748FEE7E-77B2-4035-AFD3-9EA795362C61}" destId="{7683D360-CDB5-4607-A79A-316A08145229}" srcOrd="0" destOrd="0" presId="urn:microsoft.com/office/officeart/2005/8/layout/vList5"/>
    <dgm:cxn modelId="{91F3B17B-B05C-473C-9F83-32FFC2608DF3}" type="presParOf" srcId="{748FEE7E-77B2-4035-AFD3-9EA795362C61}" destId="{67AC02A8-E576-4E92-94F6-2C25F68315AC}" srcOrd="1" destOrd="0" presId="urn:microsoft.com/office/officeart/2005/8/layout/vList5"/>
    <dgm:cxn modelId="{C41E3970-B71E-4AFA-A298-BFB428FCAD68}" type="presParOf" srcId="{12ED7F4E-3F98-4761-9262-9C31514AD730}" destId="{E9B35A18-26CD-4D54-A986-1DC4623C4E3C}" srcOrd="1" destOrd="0" presId="urn:microsoft.com/office/officeart/2005/8/layout/vList5"/>
    <dgm:cxn modelId="{C4B8AEE4-4620-4E0A-A15D-2102B5DD9712}" type="presParOf" srcId="{12ED7F4E-3F98-4761-9262-9C31514AD730}" destId="{2F2A1A00-54AF-4D37-BFE8-BB2E8346ECCB}" srcOrd="2" destOrd="0" presId="urn:microsoft.com/office/officeart/2005/8/layout/vList5"/>
    <dgm:cxn modelId="{93ED8584-7932-41AE-BDC2-6E78DC771274}" type="presParOf" srcId="{2F2A1A00-54AF-4D37-BFE8-BB2E8346ECCB}" destId="{6C5A8FCA-AF19-494A-9E0F-4C5E3621301D}" srcOrd="0" destOrd="0" presId="urn:microsoft.com/office/officeart/2005/8/layout/vList5"/>
    <dgm:cxn modelId="{056A439E-2DB5-4ECB-94B2-C89BF3871950}" type="presParOf" srcId="{2F2A1A00-54AF-4D37-BFE8-BB2E8346ECCB}" destId="{43343CE9-8002-4BA7-9E49-66A7816CDC7E}" srcOrd="1" destOrd="0" presId="urn:microsoft.com/office/officeart/2005/8/layout/vList5"/>
    <dgm:cxn modelId="{B521EDBA-E478-4A2D-B03A-7085299E7A0A}" type="presParOf" srcId="{12ED7F4E-3F98-4761-9262-9C31514AD730}" destId="{E5A73473-2136-4679-9E51-EF39123E0ED0}" srcOrd="3" destOrd="0" presId="urn:microsoft.com/office/officeart/2005/8/layout/vList5"/>
    <dgm:cxn modelId="{5E643C88-510F-490D-A646-8C51A1ED1389}" type="presParOf" srcId="{12ED7F4E-3F98-4761-9262-9C31514AD730}" destId="{FFE98886-B338-4818-8F6D-15F412718EB4}" srcOrd="4" destOrd="0" presId="urn:microsoft.com/office/officeart/2005/8/layout/vList5"/>
    <dgm:cxn modelId="{6F31BD06-9103-45C8-A54F-329BFB30DA4C}" type="presParOf" srcId="{FFE98886-B338-4818-8F6D-15F412718EB4}" destId="{1EB94275-773C-4AB3-90A4-56AAC36AFFB5}" srcOrd="0" destOrd="0" presId="urn:microsoft.com/office/officeart/2005/8/layout/vList5"/>
    <dgm:cxn modelId="{8C9530A9-B48A-4771-92B5-B4E0EB4F106E}" type="presParOf" srcId="{FFE98886-B338-4818-8F6D-15F412718EB4}" destId="{F7A87F31-4715-426D-BB4C-CD91ACCBB90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888C1E7-6D65-40B9-BCD7-BF49BEC70C7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4B2ACC3-1AF5-4D88-BD9D-A88A7CBE8241}">
      <dgm:prSet phldrT="[Text]"/>
      <dgm:spPr/>
      <dgm:t>
        <a:bodyPr/>
        <a:lstStyle/>
        <a:p>
          <a:r>
            <a:rPr lang="en-US" dirty="0">
              <a:latin typeface="Arial" panose="020B0604020202020204" pitchFamily="34" charset="0"/>
              <a:cs typeface="Arial" panose="020B0604020202020204" pitchFamily="34" charset="0"/>
            </a:rPr>
            <a:t>Identity Management</a:t>
          </a:r>
        </a:p>
      </dgm:t>
    </dgm:pt>
    <dgm:pt modelId="{C0ADC2A2-560E-4F49-9CCB-FC2721F7A931}" type="sibTrans" cxnId="{2E176AB8-C126-45FF-BFA2-5CDF2E862DC4}">
      <dgm:prSet/>
      <dgm:spPr/>
      <dgm:t>
        <a:bodyPr/>
        <a:lstStyle/>
        <a:p>
          <a:endParaRPr lang="en-US"/>
        </a:p>
      </dgm:t>
    </dgm:pt>
    <dgm:pt modelId="{A72548FB-B49A-40BF-B520-255CF016470E}" type="parTrans" cxnId="{2E176AB8-C126-45FF-BFA2-5CDF2E862DC4}">
      <dgm:prSet/>
      <dgm:spPr/>
      <dgm:t>
        <a:bodyPr/>
        <a:lstStyle/>
        <a:p>
          <a:endParaRPr lang="en-US"/>
        </a:p>
      </dgm:t>
    </dgm:pt>
    <dgm:pt modelId="{6D30A632-CCDD-4D4F-BDEE-94BF3689D247}">
      <dgm:prSet phldrT="[Text]" custT="1"/>
      <dgm:spPr/>
      <dgm:t>
        <a:bodyPr/>
        <a:lstStyle/>
        <a:p>
          <a:r>
            <a:rPr lang="en-US" sz="2000" dirty="0">
              <a:latin typeface="Arial" panose="020B0604020202020204" pitchFamily="34" charset="0"/>
              <a:cs typeface="Arial" panose="020B0604020202020204" pitchFamily="34" charset="0"/>
            </a:rPr>
            <a:t>Identity management needs to become more risk-aligned, adaptive, and contextual with guidance capable of supporting flexibility, modularity, and agility</a:t>
          </a:r>
        </a:p>
      </dgm:t>
    </dgm:pt>
    <dgm:pt modelId="{E17E6E8C-6FB4-4C41-AB05-5057A1260D61}" type="sibTrans" cxnId="{A9F087DD-B14B-423D-9F67-709B8279B219}">
      <dgm:prSet/>
      <dgm:spPr/>
      <dgm:t>
        <a:bodyPr/>
        <a:lstStyle/>
        <a:p>
          <a:endParaRPr lang="en-US"/>
        </a:p>
      </dgm:t>
    </dgm:pt>
    <dgm:pt modelId="{F1DF44BF-1A1D-4992-B038-32F1487935A7}" type="parTrans" cxnId="{A9F087DD-B14B-423D-9F67-709B8279B219}">
      <dgm:prSet/>
      <dgm:spPr/>
      <dgm:t>
        <a:bodyPr/>
        <a:lstStyle/>
        <a:p>
          <a:endParaRPr lang="en-US"/>
        </a:p>
      </dgm:t>
    </dgm:pt>
    <dgm:pt modelId="{896036BD-0591-4ED0-8AFD-CDD77A068F3A}">
      <dgm:prSet phldrT="[Text]"/>
      <dgm:spPr/>
      <dgm:t>
        <a:bodyPr/>
        <a:lstStyle/>
        <a:p>
          <a:r>
            <a:rPr lang="en-US" b="0" dirty="0">
              <a:latin typeface="Arial" panose="020B0604020202020204" pitchFamily="34" charset="0"/>
              <a:cs typeface="Arial" panose="020B0604020202020204" pitchFamily="34" charset="0"/>
            </a:rPr>
            <a:t>Measuring Cybersecurity</a:t>
          </a:r>
          <a:endParaRPr lang="en-US" dirty="0">
            <a:latin typeface="Arial" panose="020B0604020202020204" pitchFamily="34" charset="0"/>
            <a:cs typeface="Arial" panose="020B0604020202020204" pitchFamily="34" charset="0"/>
          </a:endParaRPr>
        </a:p>
      </dgm:t>
    </dgm:pt>
    <dgm:pt modelId="{574C6D26-63AA-42EE-BE4A-54C11E91524C}" type="sibTrans" cxnId="{59A39455-921E-4016-BDF2-63878EE24B1D}">
      <dgm:prSet/>
      <dgm:spPr/>
      <dgm:t>
        <a:bodyPr/>
        <a:lstStyle/>
        <a:p>
          <a:endParaRPr lang="en-US"/>
        </a:p>
      </dgm:t>
    </dgm:pt>
    <dgm:pt modelId="{850B24B8-05CB-4990-83A6-DC6110BFAAE5}" type="parTrans" cxnId="{59A39455-921E-4016-BDF2-63878EE24B1D}">
      <dgm:prSet/>
      <dgm:spPr/>
      <dgm:t>
        <a:bodyPr/>
        <a:lstStyle/>
        <a:p>
          <a:endParaRPr lang="en-US"/>
        </a:p>
      </dgm:t>
    </dgm:pt>
    <dgm:pt modelId="{D1DBD588-BD90-4F87-9B09-95AD4AB00905}">
      <dgm:prSet phldrT="[Text]" custT="1"/>
      <dgm:spPr/>
      <dgm:t>
        <a:bodyPr/>
        <a:lstStyle/>
        <a:p>
          <a:r>
            <a:rPr lang="en-US" sz="1900" dirty="0">
              <a:latin typeface="Arial" panose="020B0604020202020204" pitchFamily="34" charset="0"/>
              <a:cs typeface="Arial" panose="020B0604020202020204" pitchFamily="34" charset="0"/>
            </a:rPr>
            <a:t>More accurate and quantifiable projected cost and estimated risk reduction associated with cybersecurity investments requires an aligned, modular, and systemic approach to cybersecurity measurement.</a:t>
          </a:r>
        </a:p>
      </dgm:t>
    </dgm:pt>
    <dgm:pt modelId="{7CD8DE2D-9A97-4670-8776-C9EFD9AAD8AB}" type="sibTrans" cxnId="{9B9300BD-2E91-45FC-990F-45C1AAAFE45B}">
      <dgm:prSet/>
      <dgm:spPr/>
      <dgm:t>
        <a:bodyPr/>
        <a:lstStyle/>
        <a:p>
          <a:endParaRPr lang="en-US"/>
        </a:p>
      </dgm:t>
    </dgm:pt>
    <dgm:pt modelId="{0AACC230-6B0E-44DD-A063-4C0560BFF00C}" type="parTrans" cxnId="{9B9300BD-2E91-45FC-990F-45C1AAAFE45B}">
      <dgm:prSet/>
      <dgm:spPr/>
      <dgm:t>
        <a:bodyPr/>
        <a:lstStyle/>
        <a:p>
          <a:endParaRPr lang="en-US"/>
        </a:p>
      </dgm:t>
    </dgm:pt>
    <dgm:pt modelId="{2D379D37-66D1-473D-B4C1-8CC4619006EC}">
      <dgm:prSet phldrT="[Text]" custT="1"/>
      <dgm:spPr/>
      <dgm:t>
        <a:bodyPr/>
        <a:lstStyle/>
        <a:p>
          <a:r>
            <a:rPr lang="en-US" sz="1900" dirty="0">
              <a:latin typeface="Arial" panose="020B0604020202020204" pitchFamily="34" charset="0"/>
              <a:cs typeface="Arial" panose="020B0604020202020204" pitchFamily="34" charset="0"/>
            </a:rPr>
            <a:t> Diverse requirements can impede interoperability, result in duplication, harm cybersecurity, and hamper innovation, hindering the ability of organizations to operate globally while effectively manage risks.</a:t>
          </a:r>
        </a:p>
      </dgm:t>
    </dgm:pt>
    <dgm:pt modelId="{07E9A58A-75BA-4AB7-AEBE-D8893D07FDC2}" type="sibTrans" cxnId="{3536C1E9-0464-400D-B818-00C93DA76AFA}">
      <dgm:prSet/>
      <dgm:spPr/>
      <dgm:t>
        <a:bodyPr/>
        <a:lstStyle/>
        <a:p>
          <a:endParaRPr lang="en-US"/>
        </a:p>
      </dgm:t>
    </dgm:pt>
    <dgm:pt modelId="{129911FD-3885-4E8C-A802-C63D994B797A}" type="parTrans" cxnId="{3536C1E9-0464-400D-B818-00C93DA76AFA}">
      <dgm:prSet/>
      <dgm:spPr/>
      <dgm:t>
        <a:bodyPr/>
        <a:lstStyle/>
        <a:p>
          <a:endParaRPr lang="en-US"/>
        </a:p>
      </dgm:t>
    </dgm:pt>
    <dgm:pt modelId="{86364697-F9A5-4456-B6B4-EAA5D80F19AD}">
      <dgm:prSet phldrT="[Text]" custT="1"/>
      <dgm:spPr/>
      <dgm:t>
        <a:bodyPr/>
        <a:lstStyle/>
        <a:p>
          <a:r>
            <a:rPr lang="en-US" sz="3000" dirty="0">
              <a:latin typeface="Arial" panose="020B0604020202020204" pitchFamily="34" charset="0"/>
              <a:cs typeface="Arial" panose="020B0604020202020204" pitchFamily="34" charset="0"/>
            </a:rPr>
            <a:t>International Aspects, Impacts, and Alignment</a:t>
          </a:r>
        </a:p>
      </dgm:t>
    </dgm:pt>
    <dgm:pt modelId="{F765F641-8375-418D-B8E6-51A1CE806A1C}" type="sibTrans" cxnId="{0AA38265-14F4-4253-8E3D-04DFA68A047B}">
      <dgm:prSet/>
      <dgm:spPr/>
      <dgm:t>
        <a:bodyPr/>
        <a:lstStyle/>
        <a:p>
          <a:endParaRPr lang="en-US"/>
        </a:p>
      </dgm:t>
    </dgm:pt>
    <dgm:pt modelId="{190D63CA-C576-4E32-9BEE-C73FE564C563}" type="parTrans" cxnId="{0AA38265-14F4-4253-8E3D-04DFA68A047B}">
      <dgm:prSet/>
      <dgm:spPr/>
      <dgm:t>
        <a:bodyPr/>
        <a:lstStyle/>
        <a:p>
          <a:endParaRPr lang="en-US"/>
        </a:p>
      </dgm:t>
    </dgm:pt>
    <dgm:pt modelId="{12ED7F4E-3F98-4761-9262-9C31514AD730}" type="pres">
      <dgm:prSet presAssocID="{E888C1E7-6D65-40B9-BCD7-BF49BEC70C7A}" presName="Name0" presStyleCnt="0">
        <dgm:presLayoutVars>
          <dgm:dir/>
          <dgm:animLvl val="lvl"/>
          <dgm:resizeHandles val="exact"/>
        </dgm:presLayoutVars>
      </dgm:prSet>
      <dgm:spPr/>
    </dgm:pt>
    <dgm:pt modelId="{748FEE7E-77B2-4035-AFD3-9EA795362C61}" type="pres">
      <dgm:prSet presAssocID="{54B2ACC3-1AF5-4D88-BD9D-A88A7CBE8241}" presName="linNode" presStyleCnt="0"/>
      <dgm:spPr/>
    </dgm:pt>
    <dgm:pt modelId="{7683D360-CDB5-4607-A79A-316A08145229}" type="pres">
      <dgm:prSet presAssocID="{54B2ACC3-1AF5-4D88-BD9D-A88A7CBE8241}" presName="parentText" presStyleLbl="node1" presStyleIdx="0" presStyleCnt="3">
        <dgm:presLayoutVars>
          <dgm:chMax val="1"/>
          <dgm:bulletEnabled val="1"/>
        </dgm:presLayoutVars>
      </dgm:prSet>
      <dgm:spPr/>
    </dgm:pt>
    <dgm:pt modelId="{0EAC4F48-1745-4894-AC22-514A81C7C33F}" type="pres">
      <dgm:prSet presAssocID="{54B2ACC3-1AF5-4D88-BD9D-A88A7CBE8241}" presName="descendantText" presStyleLbl="alignAccFollowNode1" presStyleIdx="0" presStyleCnt="3">
        <dgm:presLayoutVars>
          <dgm:bulletEnabled val="1"/>
        </dgm:presLayoutVars>
      </dgm:prSet>
      <dgm:spPr/>
    </dgm:pt>
    <dgm:pt modelId="{E9B35A18-26CD-4D54-A986-1DC4623C4E3C}" type="pres">
      <dgm:prSet presAssocID="{C0ADC2A2-560E-4F49-9CCB-FC2721F7A931}" presName="sp" presStyleCnt="0"/>
      <dgm:spPr/>
    </dgm:pt>
    <dgm:pt modelId="{2F2A1A00-54AF-4D37-BFE8-BB2E8346ECCB}" type="pres">
      <dgm:prSet presAssocID="{86364697-F9A5-4456-B6B4-EAA5D80F19AD}" presName="linNode" presStyleCnt="0"/>
      <dgm:spPr/>
    </dgm:pt>
    <dgm:pt modelId="{6C5A8FCA-AF19-494A-9E0F-4C5E3621301D}" type="pres">
      <dgm:prSet presAssocID="{86364697-F9A5-4456-B6B4-EAA5D80F19AD}" presName="parentText" presStyleLbl="node1" presStyleIdx="1" presStyleCnt="3">
        <dgm:presLayoutVars>
          <dgm:chMax val="1"/>
          <dgm:bulletEnabled val="1"/>
        </dgm:presLayoutVars>
      </dgm:prSet>
      <dgm:spPr/>
    </dgm:pt>
    <dgm:pt modelId="{34E38FC5-3DF8-42BA-B668-C70C9DDF6E86}" type="pres">
      <dgm:prSet presAssocID="{86364697-F9A5-4456-B6B4-EAA5D80F19AD}" presName="descendantText" presStyleLbl="alignAccFollowNode1" presStyleIdx="1" presStyleCnt="3">
        <dgm:presLayoutVars>
          <dgm:bulletEnabled val="1"/>
        </dgm:presLayoutVars>
      </dgm:prSet>
      <dgm:spPr/>
    </dgm:pt>
    <dgm:pt modelId="{E5A73473-2136-4679-9E51-EF39123E0ED0}" type="pres">
      <dgm:prSet presAssocID="{F765F641-8375-418D-B8E6-51A1CE806A1C}" presName="sp" presStyleCnt="0"/>
      <dgm:spPr/>
    </dgm:pt>
    <dgm:pt modelId="{FFE98886-B338-4818-8F6D-15F412718EB4}" type="pres">
      <dgm:prSet presAssocID="{896036BD-0591-4ED0-8AFD-CDD77A068F3A}" presName="linNode" presStyleCnt="0"/>
      <dgm:spPr/>
    </dgm:pt>
    <dgm:pt modelId="{1EB94275-773C-4AB3-90A4-56AAC36AFFB5}" type="pres">
      <dgm:prSet presAssocID="{896036BD-0591-4ED0-8AFD-CDD77A068F3A}" presName="parentText" presStyleLbl="node1" presStyleIdx="2" presStyleCnt="3">
        <dgm:presLayoutVars>
          <dgm:chMax val="1"/>
          <dgm:bulletEnabled val="1"/>
        </dgm:presLayoutVars>
      </dgm:prSet>
      <dgm:spPr/>
    </dgm:pt>
    <dgm:pt modelId="{DE0BBC27-68FB-40D8-948F-2DD8C8D10A57}" type="pres">
      <dgm:prSet presAssocID="{896036BD-0591-4ED0-8AFD-CDD77A068F3A}" presName="descendantText" presStyleLbl="alignAccFollowNode1" presStyleIdx="2" presStyleCnt="3">
        <dgm:presLayoutVars>
          <dgm:bulletEnabled val="1"/>
        </dgm:presLayoutVars>
      </dgm:prSet>
      <dgm:spPr/>
    </dgm:pt>
  </dgm:ptLst>
  <dgm:cxnLst>
    <dgm:cxn modelId="{B1BA0C11-9A34-4A09-8073-C40DEBE1882F}" type="presOf" srcId="{6D30A632-CCDD-4D4F-BDEE-94BF3689D247}" destId="{0EAC4F48-1745-4894-AC22-514A81C7C33F}" srcOrd="0" destOrd="0" presId="urn:microsoft.com/office/officeart/2005/8/layout/vList5"/>
    <dgm:cxn modelId="{419E712A-A7C2-46D6-A0E0-E72F7023BD8A}" type="presOf" srcId="{2D379D37-66D1-473D-B4C1-8CC4619006EC}" destId="{34E38FC5-3DF8-42BA-B668-C70C9DDF6E86}" srcOrd="0" destOrd="0" presId="urn:microsoft.com/office/officeart/2005/8/layout/vList5"/>
    <dgm:cxn modelId="{0AA38265-14F4-4253-8E3D-04DFA68A047B}" srcId="{E888C1E7-6D65-40B9-BCD7-BF49BEC70C7A}" destId="{86364697-F9A5-4456-B6B4-EAA5D80F19AD}" srcOrd="1" destOrd="0" parTransId="{190D63CA-C576-4E32-9BEE-C73FE564C563}" sibTransId="{F765F641-8375-418D-B8E6-51A1CE806A1C}"/>
    <dgm:cxn modelId="{59A39455-921E-4016-BDF2-63878EE24B1D}" srcId="{E888C1E7-6D65-40B9-BCD7-BF49BEC70C7A}" destId="{896036BD-0591-4ED0-8AFD-CDD77A068F3A}" srcOrd="2" destOrd="0" parTransId="{850B24B8-05CB-4990-83A6-DC6110BFAAE5}" sibTransId="{574C6D26-63AA-42EE-BE4A-54C11E91524C}"/>
    <dgm:cxn modelId="{EA572881-3851-4247-80C7-D5829C2F5B31}" type="presOf" srcId="{54B2ACC3-1AF5-4D88-BD9D-A88A7CBE8241}" destId="{7683D360-CDB5-4607-A79A-316A08145229}" srcOrd="0" destOrd="0" presId="urn:microsoft.com/office/officeart/2005/8/layout/vList5"/>
    <dgm:cxn modelId="{B8D984B4-1330-4D1A-8E06-7221F4D349F3}" type="presOf" srcId="{896036BD-0591-4ED0-8AFD-CDD77A068F3A}" destId="{1EB94275-773C-4AB3-90A4-56AAC36AFFB5}" srcOrd="0" destOrd="0" presId="urn:microsoft.com/office/officeart/2005/8/layout/vList5"/>
    <dgm:cxn modelId="{2E176AB8-C126-45FF-BFA2-5CDF2E862DC4}" srcId="{E888C1E7-6D65-40B9-BCD7-BF49BEC70C7A}" destId="{54B2ACC3-1AF5-4D88-BD9D-A88A7CBE8241}" srcOrd="0" destOrd="0" parTransId="{A72548FB-B49A-40BF-B520-255CF016470E}" sibTransId="{C0ADC2A2-560E-4F49-9CCB-FC2721F7A931}"/>
    <dgm:cxn modelId="{9B9300BD-2E91-45FC-990F-45C1AAAFE45B}" srcId="{896036BD-0591-4ED0-8AFD-CDD77A068F3A}" destId="{D1DBD588-BD90-4F87-9B09-95AD4AB00905}" srcOrd="0" destOrd="0" parTransId="{0AACC230-6B0E-44DD-A063-4C0560BFF00C}" sibTransId="{7CD8DE2D-9A97-4670-8776-C9EFD9AAD8AB}"/>
    <dgm:cxn modelId="{3B6E85C8-A52E-44A4-A0FE-71B509D196CA}" type="presOf" srcId="{86364697-F9A5-4456-B6B4-EAA5D80F19AD}" destId="{6C5A8FCA-AF19-494A-9E0F-4C5E3621301D}" srcOrd="0" destOrd="0" presId="urn:microsoft.com/office/officeart/2005/8/layout/vList5"/>
    <dgm:cxn modelId="{4701DBC8-3065-4778-BCB6-4347AF57FA31}" type="presOf" srcId="{E888C1E7-6D65-40B9-BCD7-BF49BEC70C7A}" destId="{12ED7F4E-3F98-4761-9262-9C31514AD730}" srcOrd="0" destOrd="0" presId="urn:microsoft.com/office/officeart/2005/8/layout/vList5"/>
    <dgm:cxn modelId="{435965CB-29D5-44CB-A126-9466972C0E70}" type="presOf" srcId="{D1DBD588-BD90-4F87-9B09-95AD4AB00905}" destId="{DE0BBC27-68FB-40D8-948F-2DD8C8D10A57}" srcOrd="0" destOrd="0" presId="urn:microsoft.com/office/officeart/2005/8/layout/vList5"/>
    <dgm:cxn modelId="{A9F087DD-B14B-423D-9F67-709B8279B219}" srcId="{54B2ACC3-1AF5-4D88-BD9D-A88A7CBE8241}" destId="{6D30A632-CCDD-4D4F-BDEE-94BF3689D247}" srcOrd="0" destOrd="0" parTransId="{F1DF44BF-1A1D-4992-B038-32F1487935A7}" sibTransId="{E17E6E8C-6FB4-4C41-AB05-5057A1260D61}"/>
    <dgm:cxn modelId="{3536C1E9-0464-400D-B818-00C93DA76AFA}" srcId="{86364697-F9A5-4456-B6B4-EAA5D80F19AD}" destId="{2D379D37-66D1-473D-B4C1-8CC4619006EC}" srcOrd="0" destOrd="0" parTransId="{129911FD-3885-4E8C-A802-C63D994B797A}" sibTransId="{07E9A58A-75BA-4AB7-AEBE-D8893D07FDC2}"/>
    <dgm:cxn modelId="{B7D4993C-3CEB-4DB6-ACBB-ABB149D86AC6}" type="presParOf" srcId="{12ED7F4E-3F98-4761-9262-9C31514AD730}" destId="{748FEE7E-77B2-4035-AFD3-9EA795362C61}" srcOrd="0" destOrd="0" presId="urn:microsoft.com/office/officeart/2005/8/layout/vList5"/>
    <dgm:cxn modelId="{8E0827FA-2BAA-4EBC-BB4C-3CC4C84175F1}" type="presParOf" srcId="{748FEE7E-77B2-4035-AFD3-9EA795362C61}" destId="{7683D360-CDB5-4607-A79A-316A08145229}" srcOrd="0" destOrd="0" presId="urn:microsoft.com/office/officeart/2005/8/layout/vList5"/>
    <dgm:cxn modelId="{D8A2FBFD-C1F3-47B5-BFE1-9AFD2863AAD1}" type="presParOf" srcId="{748FEE7E-77B2-4035-AFD3-9EA795362C61}" destId="{0EAC4F48-1745-4894-AC22-514A81C7C33F}" srcOrd="1" destOrd="0" presId="urn:microsoft.com/office/officeart/2005/8/layout/vList5"/>
    <dgm:cxn modelId="{C41E3970-B71E-4AFA-A298-BFB428FCAD68}" type="presParOf" srcId="{12ED7F4E-3F98-4761-9262-9C31514AD730}" destId="{E9B35A18-26CD-4D54-A986-1DC4623C4E3C}" srcOrd="1" destOrd="0" presId="urn:microsoft.com/office/officeart/2005/8/layout/vList5"/>
    <dgm:cxn modelId="{C4B8AEE4-4620-4E0A-A15D-2102B5DD9712}" type="presParOf" srcId="{12ED7F4E-3F98-4761-9262-9C31514AD730}" destId="{2F2A1A00-54AF-4D37-BFE8-BB2E8346ECCB}" srcOrd="2" destOrd="0" presId="urn:microsoft.com/office/officeart/2005/8/layout/vList5"/>
    <dgm:cxn modelId="{93ED8584-7932-41AE-BDC2-6E78DC771274}" type="presParOf" srcId="{2F2A1A00-54AF-4D37-BFE8-BB2E8346ECCB}" destId="{6C5A8FCA-AF19-494A-9E0F-4C5E3621301D}" srcOrd="0" destOrd="0" presId="urn:microsoft.com/office/officeart/2005/8/layout/vList5"/>
    <dgm:cxn modelId="{2C47550C-6DA5-4180-9856-1E5DD22398DA}" type="presParOf" srcId="{2F2A1A00-54AF-4D37-BFE8-BB2E8346ECCB}" destId="{34E38FC5-3DF8-42BA-B668-C70C9DDF6E86}" srcOrd="1" destOrd="0" presId="urn:microsoft.com/office/officeart/2005/8/layout/vList5"/>
    <dgm:cxn modelId="{B521EDBA-E478-4A2D-B03A-7085299E7A0A}" type="presParOf" srcId="{12ED7F4E-3F98-4761-9262-9C31514AD730}" destId="{E5A73473-2136-4679-9E51-EF39123E0ED0}" srcOrd="3" destOrd="0" presId="urn:microsoft.com/office/officeart/2005/8/layout/vList5"/>
    <dgm:cxn modelId="{5E643C88-510F-490D-A646-8C51A1ED1389}" type="presParOf" srcId="{12ED7F4E-3F98-4761-9262-9C31514AD730}" destId="{FFE98886-B338-4818-8F6D-15F412718EB4}" srcOrd="4" destOrd="0" presId="urn:microsoft.com/office/officeart/2005/8/layout/vList5"/>
    <dgm:cxn modelId="{6F31BD06-9103-45C8-A54F-329BFB30DA4C}" type="presParOf" srcId="{FFE98886-B338-4818-8F6D-15F412718EB4}" destId="{1EB94275-773C-4AB3-90A4-56AAC36AFFB5}" srcOrd="0" destOrd="0" presId="urn:microsoft.com/office/officeart/2005/8/layout/vList5"/>
    <dgm:cxn modelId="{AA2F5311-ADAB-4116-AC9A-783AC4C80C85}" type="presParOf" srcId="{FFE98886-B338-4818-8F6D-15F412718EB4}" destId="{DE0BBC27-68FB-40D8-948F-2DD8C8D10A5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88C1E7-6D65-40B9-BCD7-BF49BEC70C7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4B2ACC3-1AF5-4D88-BD9D-A88A7CBE8241}">
      <dgm:prSet phldrT="[Text]"/>
      <dgm:spPr/>
      <dgm:t>
        <a:bodyPr/>
        <a:lstStyle/>
        <a:p>
          <a:r>
            <a:rPr lang="en-US" dirty="0">
              <a:latin typeface="Arial" panose="020B0604020202020204" pitchFamily="34" charset="0"/>
              <a:cs typeface="Arial" panose="020B0604020202020204" pitchFamily="34" charset="0"/>
            </a:rPr>
            <a:t>Privacy Engineering</a:t>
          </a:r>
        </a:p>
      </dgm:t>
    </dgm:pt>
    <dgm:pt modelId="{C0ADC2A2-560E-4F49-9CCB-FC2721F7A931}" type="sibTrans" cxnId="{2E176AB8-C126-45FF-BFA2-5CDF2E862DC4}">
      <dgm:prSet/>
      <dgm:spPr/>
      <dgm:t>
        <a:bodyPr/>
        <a:lstStyle/>
        <a:p>
          <a:endParaRPr lang="en-US"/>
        </a:p>
      </dgm:t>
    </dgm:pt>
    <dgm:pt modelId="{A72548FB-B49A-40BF-B520-255CF016470E}" type="parTrans" cxnId="{2E176AB8-C126-45FF-BFA2-5CDF2E862DC4}">
      <dgm:prSet/>
      <dgm:spPr/>
      <dgm:t>
        <a:bodyPr/>
        <a:lstStyle/>
        <a:p>
          <a:endParaRPr lang="en-US"/>
        </a:p>
      </dgm:t>
    </dgm:pt>
    <dgm:pt modelId="{6D30A632-CCDD-4D4F-BDEE-94BF3689D247}">
      <dgm:prSet phldrT="[Text]" custT="1"/>
      <dgm:spPr/>
      <dgm:t>
        <a:bodyPr/>
        <a:lstStyle/>
        <a:p>
          <a:r>
            <a:rPr lang="en-US" sz="2000" dirty="0">
              <a:latin typeface="Arial" panose="020B0604020202020204" pitchFamily="34" charset="0"/>
              <a:cs typeface="Arial" panose="020B0604020202020204" pitchFamily="34" charset="0"/>
            </a:rPr>
            <a:t>A key challenge has been determining how to design information technologies that protect individuals’ privacy and civil liberties in an increasingly connected world.</a:t>
          </a:r>
        </a:p>
      </dgm:t>
    </dgm:pt>
    <dgm:pt modelId="{E17E6E8C-6FB4-4C41-AB05-5057A1260D61}" type="sibTrans" cxnId="{A9F087DD-B14B-423D-9F67-709B8279B219}">
      <dgm:prSet/>
      <dgm:spPr/>
      <dgm:t>
        <a:bodyPr/>
        <a:lstStyle/>
        <a:p>
          <a:endParaRPr lang="en-US"/>
        </a:p>
      </dgm:t>
    </dgm:pt>
    <dgm:pt modelId="{F1DF44BF-1A1D-4992-B038-32F1487935A7}" type="parTrans" cxnId="{A9F087DD-B14B-423D-9F67-709B8279B219}">
      <dgm:prSet/>
      <dgm:spPr/>
      <dgm:t>
        <a:bodyPr/>
        <a:lstStyle/>
        <a:p>
          <a:endParaRPr lang="en-US"/>
        </a:p>
      </dgm:t>
    </dgm:pt>
    <dgm:pt modelId="{896036BD-0591-4ED0-8AFD-CDD77A068F3A}">
      <dgm:prSet phldrT="[Text]"/>
      <dgm:spPr/>
      <dgm:t>
        <a:bodyPr/>
        <a:lstStyle/>
        <a:p>
          <a:r>
            <a:rPr lang="en-US" b="0" dirty="0">
              <a:latin typeface="Arial" panose="020B0604020202020204" pitchFamily="34" charset="0"/>
              <a:cs typeface="Arial" panose="020B0604020202020204" pitchFamily="34" charset="0"/>
            </a:rPr>
            <a:t>Small Business Awareness and Resources</a:t>
          </a:r>
          <a:endParaRPr lang="en-US" dirty="0">
            <a:latin typeface="Arial" panose="020B0604020202020204" pitchFamily="34" charset="0"/>
            <a:cs typeface="Arial" panose="020B0604020202020204" pitchFamily="34" charset="0"/>
          </a:endParaRPr>
        </a:p>
      </dgm:t>
    </dgm:pt>
    <dgm:pt modelId="{574C6D26-63AA-42EE-BE4A-54C11E91524C}" type="sibTrans" cxnId="{59A39455-921E-4016-BDF2-63878EE24B1D}">
      <dgm:prSet/>
      <dgm:spPr/>
      <dgm:t>
        <a:bodyPr/>
        <a:lstStyle/>
        <a:p>
          <a:endParaRPr lang="en-US"/>
        </a:p>
      </dgm:t>
    </dgm:pt>
    <dgm:pt modelId="{850B24B8-05CB-4990-83A6-DC6110BFAAE5}" type="parTrans" cxnId="{59A39455-921E-4016-BDF2-63878EE24B1D}">
      <dgm:prSet/>
      <dgm:spPr/>
      <dgm:t>
        <a:bodyPr/>
        <a:lstStyle/>
        <a:p>
          <a:endParaRPr lang="en-US"/>
        </a:p>
      </dgm:t>
    </dgm:pt>
    <dgm:pt modelId="{D1DBD588-BD90-4F87-9B09-95AD4AB00905}">
      <dgm:prSet phldrT="[Text]" custT="1"/>
      <dgm:spPr/>
      <dgm:t>
        <a:bodyPr/>
        <a:lstStyle/>
        <a:p>
          <a:r>
            <a:rPr lang="en-US" sz="2100" dirty="0">
              <a:latin typeface="Arial" panose="020B0604020202020204" pitchFamily="34" charset="0"/>
              <a:cs typeface="Arial" panose="020B0604020202020204" pitchFamily="34" charset="0"/>
            </a:rPr>
            <a:t>It is important that small business leaders understand and have effective approaches to manage risks to their information, systems and networks.</a:t>
          </a:r>
        </a:p>
      </dgm:t>
    </dgm:pt>
    <dgm:pt modelId="{7CD8DE2D-9A97-4670-8776-C9EFD9AAD8AB}" type="sibTrans" cxnId="{9B9300BD-2E91-45FC-990F-45C1AAAFE45B}">
      <dgm:prSet/>
      <dgm:spPr/>
      <dgm:t>
        <a:bodyPr/>
        <a:lstStyle/>
        <a:p>
          <a:endParaRPr lang="en-US"/>
        </a:p>
      </dgm:t>
    </dgm:pt>
    <dgm:pt modelId="{0AACC230-6B0E-44DD-A063-4C0560BFF00C}" type="parTrans" cxnId="{9B9300BD-2E91-45FC-990F-45C1AAAFE45B}">
      <dgm:prSet/>
      <dgm:spPr/>
      <dgm:t>
        <a:bodyPr/>
        <a:lstStyle/>
        <a:p>
          <a:endParaRPr lang="en-US"/>
        </a:p>
      </dgm:t>
    </dgm:pt>
    <dgm:pt modelId="{B291EA80-7049-45D1-BDC6-0B681BF1F7C4}">
      <dgm:prSet custT="1"/>
      <dgm:spPr/>
      <dgm:t>
        <a:bodyPr/>
        <a:lstStyle/>
        <a:p>
          <a:r>
            <a:rPr lang="en-US" sz="3200" dirty="0">
              <a:latin typeface="Arial" panose="020B0604020202020204" pitchFamily="34" charset="0"/>
              <a:cs typeface="Arial" panose="020B0604020202020204" pitchFamily="34" charset="0"/>
            </a:rPr>
            <a:t>Referencing Techniques</a:t>
          </a:r>
        </a:p>
      </dgm:t>
    </dgm:pt>
    <dgm:pt modelId="{3B0F25A5-3843-4BE9-B68D-A9C064E41BA5}" type="parTrans" cxnId="{DFFE184B-2CF2-4F4B-90DF-67925B4276DB}">
      <dgm:prSet/>
      <dgm:spPr/>
      <dgm:t>
        <a:bodyPr/>
        <a:lstStyle/>
        <a:p>
          <a:endParaRPr lang="en-US"/>
        </a:p>
      </dgm:t>
    </dgm:pt>
    <dgm:pt modelId="{470D5DB1-5553-477F-BE23-0941324F7D30}" type="sibTrans" cxnId="{DFFE184B-2CF2-4F4B-90DF-67925B4276DB}">
      <dgm:prSet/>
      <dgm:spPr/>
      <dgm:t>
        <a:bodyPr/>
        <a:lstStyle/>
        <a:p>
          <a:endParaRPr lang="en-US"/>
        </a:p>
      </dgm:t>
    </dgm:pt>
    <dgm:pt modelId="{049A69C1-11A9-4AA6-847F-718E46E5D216}">
      <dgm:prSet custT="1"/>
      <dgm:spPr/>
      <dgm:t>
        <a:bodyPr/>
        <a:lstStyle/>
        <a:p>
          <a:r>
            <a:rPr lang="en-US" sz="2100" dirty="0">
              <a:latin typeface="Arial" panose="020B0604020202020204" pitchFamily="34" charset="0"/>
              <a:cs typeface="Arial" panose="020B0604020202020204" pitchFamily="34" charset="0"/>
            </a:rPr>
            <a:t>To handle evolving cybersecurity standards, sector specific recommended practices, etc., the Informative References must adapt.</a:t>
          </a:r>
        </a:p>
      </dgm:t>
    </dgm:pt>
    <dgm:pt modelId="{76E974E8-8231-4AB8-A608-06FC5D36F400}" type="parTrans" cxnId="{6F72C4E9-B8C3-4D90-BCA6-A83535E10929}">
      <dgm:prSet/>
      <dgm:spPr/>
      <dgm:t>
        <a:bodyPr/>
        <a:lstStyle/>
        <a:p>
          <a:endParaRPr lang="en-US"/>
        </a:p>
      </dgm:t>
    </dgm:pt>
    <dgm:pt modelId="{EF3E4839-6B9A-4F77-9637-E12A002D6103}" type="sibTrans" cxnId="{6F72C4E9-B8C3-4D90-BCA6-A83535E10929}">
      <dgm:prSet/>
      <dgm:spPr/>
      <dgm:t>
        <a:bodyPr/>
        <a:lstStyle/>
        <a:p>
          <a:endParaRPr lang="en-US"/>
        </a:p>
      </dgm:t>
    </dgm:pt>
    <dgm:pt modelId="{12ED7F4E-3F98-4761-9262-9C31514AD730}" type="pres">
      <dgm:prSet presAssocID="{E888C1E7-6D65-40B9-BCD7-BF49BEC70C7A}" presName="Name0" presStyleCnt="0">
        <dgm:presLayoutVars>
          <dgm:dir/>
          <dgm:animLvl val="lvl"/>
          <dgm:resizeHandles val="exact"/>
        </dgm:presLayoutVars>
      </dgm:prSet>
      <dgm:spPr/>
    </dgm:pt>
    <dgm:pt modelId="{748FEE7E-77B2-4035-AFD3-9EA795362C61}" type="pres">
      <dgm:prSet presAssocID="{54B2ACC3-1AF5-4D88-BD9D-A88A7CBE8241}" presName="linNode" presStyleCnt="0"/>
      <dgm:spPr/>
    </dgm:pt>
    <dgm:pt modelId="{7683D360-CDB5-4607-A79A-316A08145229}" type="pres">
      <dgm:prSet presAssocID="{54B2ACC3-1AF5-4D88-BD9D-A88A7CBE8241}" presName="parentText" presStyleLbl="node1" presStyleIdx="0" presStyleCnt="3">
        <dgm:presLayoutVars>
          <dgm:chMax val="1"/>
          <dgm:bulletEnabled val="1"/>
        </dgm:presLayoutVars>
      </dgm:prSet>
      <dgm:spPr/>
    </dgm:pt>
    <dgm:pt modelId="{688A981A-E16D-4A34-95F4-AFEA2537A8E3}" type="pres">
      <dgm:prSet presAssocID="{54B2ACC3-1AF5-4D88-BD9D-A88A7CBE8241}" presName="descendantText" presStyleLbl="alignAccFollowNode1" presStyleIdx="0" presStyleCnt="3">
        <dgm:presLayoutVars>
          <dgm:bulletEnabled val="1"/>
        </dgm:presLayoutVars>
      </dgm:prSet>
      <dgm:spPr/>
    </dgm:pt>
    <dgm:pt modelId="{E9B35A18-26CD-4D54-A986-1DC4623C4E3C}" type="pres">
      <dgm:prSet presAssocID="{C0ADC2A2-560E-4F49-9CCB-FC2721F7A931}" presName="sp" presStyleCnt="0"/>
      <dgm:spPr/>
    </dgm:pt>
    <dgm:pt modelId="{8D757F2B-FD45-4E2E-A94E-D64C1E13F04D}" type="pres">
      <dgm:prSet presAssocID="{B291EA80-7049-45D1-BDC6-0B681BF1F7C4}" presName="linNode" presStyleCnt="0"/>
      <dgm:spPr/>
    </dgm:pt>
    <dgm:pt modelId="{1C75E08F-D9E1-4DF4-BF6C-CFC9D48C03A8}" type="pres">
      <dgm:prSet presAssocID="{B291EA80-7049-45D1-BDC6-0B681BF1F7C4}" presName="parentText" presStyleLbl="node1" presStyleIdx="1" presStyleCnt="3">
        <dgm:presLayoutVars>
          <dgm:chMax val="1"/>
          <dgm:bulletEnabled val="1"/>
        </dgm:presLayoutVars>
      </dgm:prSet>
      <dgm:spPr/>
    </dgm:pt>
    <dgm:pt modelId="{9A62A01A-EAAE-4B6B-A3F4-4B145BC80C0C}" type="pres">
      <dgm:prSet presAssocID="{B291EA80-7049-45D1-BDC6-0B681BF1F7C4}" presName="descendantText" presStyleLbl="alignAccFollowNode1" presStyleIdx="1" presStyleCnt="3">
        <dgm:presLayoutVars>
          <dgm:bulletEnabled val="1"/>
        </dgm:presLayoutVars>
      </dgm:prSet>
      <dgm:spPr/>
    </dgm:pt>
    <dgm:pt modelId="{113A9752-4E09-456C-BE1B-78219089157B}" type="pres">
      <dgm:prSet presAssocID="{470D5DB1-5553-477F-BE23-0941324F7D30}" presName="sp" presStyleCnt="0"/>
      <dgm:spPr/>
    </dgm:pt>
    <dgm:pt modelId="{FFE98886-B338-4818-8F6D-15F412718EB4}" type="pres">
      <dgm:prSet presAssocID="{896036BD-0591-4ED0-8AFD-CDD77A068F3A}" presName="linNode" presStyleCnt="0"/>
      <dgm:spPr/>
    </dgm:pt>
    <dgm:pt modelId="{1EB94275-773C-4AB3-90A4-56AAC36AFFB5}" type="pres">
      <dgm:prSet presAssocID="{896036BD-0591-4ED0-8AFD-CDD77A068F3A}" presName="parentText" presStyleLbl="node1" presStyleIdx="2" presStyleCnt="3">
        <dgm:presLayoutVars>
          <dgm:chMax val="1"/>
          <dgm:bulletEnabled val="1"/>
        </dgm:presLayoutVars>
      </dgm:prSet>
      <dgm:spPr/>
    </dgm:pt>
    <dgm:pt modelId="{E939913F-FFC1-4AD6-BFA7-A97957614279}" type="pres">
      <dgm:prSet presAssocID="{896036BD-0591-4ED0-8AFD-CDD77A068F3A}" presName="descendantText" presStyleLbl="alignAccFollowNode1" presStyleIdx="2" presStyleCnt="3">
        <dgm:presLayoutVars>
          <dgm:bulletEnabled val="1"/>
        </dgm:presLayoutVars>
      </dgm:prSet>
      <dgm:spPr/>
    </dgm:pt>
  </dgm:ptLst>
  <dgm:cxnLst>
    <dgm:cxn modelId="{BCEA3433-03E3-4930-93BB-E508CD577FBA}" type="presOf" srcId="{6D30A632-CCDD-4D4F-BDEE-94BF3689D247}" destId="{688A981A-E16D-4A34-95F4-AFEA2537A8E3}" srcOrd="0" destOrd="0" presId="urn:microsoft.com/office/officeart/2005/8/layout/vList5"/>
    <dgm:cxn modelId="{DFFE184B-2CF2-4F4B-90DF-67925B4276DB}" srcId="{E888C1E7-6D65-40B9-BCD7-BF49BEC70C7A}" destId="{B291EA80-7049-45D1-BDC6-0B681BF1F7C4}" srcOrd="1" destOrd="0" parTransId="{3B0F25A5-3843-4BE9-B68D-A9C064E41BA5}" sibTransId="{470D5DB1-5553-477F-BE23-0941324F7D30}"/>
    <dgm:cxn modelId="{DE12E96E-2899-4083-967A-C8249C5C7169}" type="presOf" srcId="{D1DBD588-BD90-4F87-9B09-95AD4AB00905}" destId="{E939913F-FFC1-4AD6-BFA7-A97957614279}" srcOrd="0" destOrd="0" presId="urn:microsoft.com/office/officeart/2005/8/layout/vList5"/>
    <dgm:cxn modelId="{59A39455-921E-4016-BDF2-63878EE24B1D}" srcId="{E888C1E7-6D65-40B9-BCD7-BF49BEC70C7A}" destId="{896036BD-0591-4ED0-8AFD-CDD77A068F3A}" srcOrd="2" destOrd="0" parTransId="{850B24B8-05CB-4990-83A6-DC6110BFAAE5}" sibTransId="{574C6D26-63AA-42EE-BE4A-54C11E91524C}"/>
    <dgm:cxn modelId="{EA572881-3851-4247-80C7-D5829C2F5B31}" type="presOf" srcId="{54B2ACC3-1AF5-4D88-BD9D-A88A7CBE8241}" destId="{7683D360-CDB5-4607-A79A-316A08145229}" srcOrd="0" destOrd="0" presId="urn:microsoft.com/office/officeart/2005/8/layout/vList5"/>
    <dgm:cxn modelId="{02B64AA8-E807-4110-AD51-B1C172713D25}" type="presOf" srcId="{B291EA80-7049-45D1-BDC6-0B681BF1F7C4}" destId="{1C75E08F-D9E1-4DF4-BF6C-CFC9D48C03A8}" srcOrd="0" destOrd="0" presId="urn:microsoft.com/office/officeart/2005/8/layout/vList5"/>
    <dgm:cxn modelId="{B8D984B4-1330-4D1A-8E06-7221F4D349F3}" type="presOf" srcId="{896036BD-0591-4ED0-8AFD-CDD77A068F3A}" destId="{1EB94275-773C-4AB3-90A4-56AAC36AFFB5}" srcOrd="0" destOrd="0" presId="urn:microsoft.com/office/officeart/2005/8/layout/vList5"/>
    <dgm:cxn modelId="{2E176AB8-C126-45FF-BFA2-5CDF2E862DC4}" srcId="{E888C1E7-6D65-40B9-BCD7-BF49BEC70C7A}" destId="{54B2ACC3-1AF5-4D88-BD9D-A88A7CBE8241}" srcOrd="0" destOrd="0" parTransId="{A72548FB-B49A-40BF-B520-255CF016470E}" sibTransId="{C0ADC2A2-560E-4F49-9CCB-FC2721F7A931}"/>
    <dgm:cxn modelId="{9B9300BD-2E91-45FC-990F-45C1AAAFE45B}" srcId="{896036BD-0591-4ED0-8AFD-CDD77A068F3A}" destId="{D1DBD588-BD90-4F87-9B09-95AD4AB00905}" srcOrd="0" destOrd="0" parTransId="{0AACC230-6B0E-44DD-A063-4C0560BFF00C}" sibTransId="{7CD8DE2D-9A97-4670-8776-C9EFD9AAD8AB}"/>
    <dgm:cxn modelId="{4701DBC8-3065-4778-BCB6-4347AF57FA31}" type="presOf" srcId="{E888C1E7-6D65-40B9-BCD7-BF49BEC70C7A}" destId="{12ED7F4E-3F98-4761-9262-9C31514AD730}" srcOrd="0" destOrd="0" presId="urn:microsoft.com/office/officeart/2005/8/layout/vList5"/>
    <dgm:cxn modelId="{B22BCADB-8E90-41FF-9D10-4D45A15F1A42}" type="presOf" srcId="{049A69C1-11A9-4AA6-847F-718E46E5D216}" destId="{9A62A01A-EAAE-4B6B-A3F4-4B145BC80C0C}" srcOrd="0" destOrd="0" presId="urn:microsoft.com/office/officeart/2005/8/layout/vList5"/>
    <dgm:cxn modelId="{A9F087DD-B14B-423D-9F67-709B8279B219}" srcId="{54B2ACC3-1AF5-4D88-BD9D-A88A7CBE8241}" destId="{6D30A632-CCDD-4D4F-BDEE-94BF3689D247}" srcOrd="0" destOrd="0" parTransId="{F1DF44BF-1A1D-4992-B038-32F1487935A7}" sibTransId="{E17E6E8C-6FB4-4C41-AB05-5057A1260D61}"/>
    <dgm:cxn modelId="{6F72C4E9-B8C3-4D90-BCA6-A83535E10929}" srcId="{B291EA80-7049-45D1-BDC6-0B681BF1F7C4}" destId="{049A69C1-11A9-4AA6-847F-718E46E5D216}" srcOrd="0" destOrd="0" parTransId="{76E974E8-8231-4AB8-A608-06FC5D36F400}" sibTransId="{EF3E4839-6B9A-4F77-9637-E12A002D6103}"/>
    <dgm:cxn modelId="{B7D4993C-3CEB-4DB6-ACBB-ABB149D86AC6}" type="presParOf" srcId="{12ED7F4E-3F98-4761-9262-9C31514AD730}" destId="{748FEE7E-77B2-4035-AFD3-9EA795362C61}" srcOrd="0" destOrd="0" presId="urn:microsoft.com/office/officeart/2005/8/layout/vList5"/>
    <dgm:cxn modelId="{8E0827FA-2BAA-4EBC-BB4C-3CC4C84175F1}" type="presParOf" srcId="{748FEE7E-77B2-4035-AFD3-9EA795362C61}" destId="{7683D360-CDB5-4607-A79A-316A08145229}" srcOrd="0" destOrd="0" presId="urn:microsoft.com/office/officeart/2005/8/layout/vList5"/>
    <dgm:cxn modelId="{E50134EC-624D-4DDA-8591-760BA2A19B20}" type="presParOf" srcId="{748FEE7E-77B2-4035-AFD3-9EA795362C61}" destId="{688A981A-E16D-4A34-95F4-AFEA2537A8E3}" srcOrd="1" destOrd="0" presId="urn:microsoft.com/office/officeart/2005/8/layout/vList5"/>
    <dgm:cxn modelId="{C41E3970-B71E-4AFA-A298-BFB428FCAD68}" type="presParOf" srcId="{12ED7F4E-3F98-4761-9262-9C31514AD730}" destId="{E9B35A18-26CD-4D54-A986-1DC4623C4E3C}" srcOrd="1" destOrd="0" presId="urn:microsoft.com/office/officeart/2005/8/layout/vList5"/>
    <dgm:cxn modelId="{535E48E4-73E7-4025-B29B-0C99A7C1C3C1}" type="presParOf" srcId="{12ED7F4E-3F98-4761-9262-9C31514AD730}" destId="{8D757F2B-FD45-4E2E-A94E-D64C1E13F04D}" srcOrd="2" destOrd="0" presId="urn:microsoft.com/office/officeart/2005/8/layout/vList5"/>
    <dgm:cxn modelId="{529F2239-F25D-4A40-A3C2-A4F7071BA4B2}" type="presParOf" srcId="{8D757F2B-FD45-4E2E-A94E-D64C1E13F04D}" destId="{1C75E08F-D9E1-4DF4-BF6C-CFC9D48C03A8}" srcOrd="0" destOrd="0" presId="urn:microsoft.com/office/officeart/2005/8/layout/vList5"/>
    <dgm:cxn modelId="{FE2A2D53-D370-4EB0-AC4A-32F3CC442005}" type="presParOf" srcId="{8D757F2B-FD45-4E2E-A94E-D64C1E13F04D}" destId="{9A62A01A-EAAE-4B6B-A3F4-4B145BC80C0C}" srcOrd="1" destOrd="0" presId="urn:microsoft.com/office/officeart/2005/8/layout/vList5"/>
    <dgm:cxn modelId="{FB5EEEB3-EFE0-4CB9-8902-113558052E16}" type="presParOf" srcId="{12ED7F4E-3F98-4761-9262-9C31514AD730}" destId="{113A9752-4E09-456C-BE1B-78219089157B}" srcOrd="3" destOrd="0" presId="urn:microsoft.com/office/officeart/2005/8/layout/vList5"/>
    <dgm:cxn modelId="{5E643C88-510F-490D-A646-8C51A1ED1389}" type="presParOf" srcId="{12ED7F4E-3F98-4761-9262-9C31514AD730}" destId="{FFE98886-B338-4818-8F6D-15F412718EB4}" srcOrd="4" destOrd="0" presId="urn:microsoft.com/office/officeart/2005/8/layout/vList5"/>
    <dgm:cxn modelId="{6F31BD06-9103-45C8-A54F-329BFB30DA4C}" type="presParOf" srcId="{FFE98886-B338-4818-8F6D-15F412718EB4}" destId="{1EB94275-773C-4AB3-90A4-56AAC36AFFB5}" srcOrd="0" destOrd="0" presId="urn:microsoft.com/office/officeart/2005/8/layout/vList5"/>
    <dgm:cxn modelId="{23D80267-1071-4E63-B734-51AE65E0B420}" type="presParOf" srcId="{FFE98886-B338-4818-8F6D-15F412718EB4}" destId="{E939913F-FFC1-4AD6-BFA7-A979576142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2F79E-076B-42D1-9508-CE653A8F7E55}">
      <dsp:nvSpPr>
        <dsp:cNvPr id="0" name=""/>
        <dsp:cNvSpPr/>
      </dsp:nvSpPr>
      <dsp:spPr>
        <a:xfrm rot="5400000">
          <a:off x="5509549" y="-2045664"/>
          <a:ext cx="1397000" cy="584287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Can be used to enhance an organization’s understanding of its implementation of a Framework profile</a:t>
          </a:r>
        </a:p>
      </dsp:txBody>
      <dsp:txXfrm rot="-5400000">
        <a:off x="3286614" y="245467"/>
        <a:ext cx="5774674" cy="1260608"/>
      </dsp:txXfrm>
    </dsp:sp>
    <dsp:sp modelId="{7683D360-CDB5-4607-A79A-316A08145229}">
      <dsp:nvSpPr>
        <dsp:cNvPr id="0" name=""/>
        <dsp:cNvSpPr/>
      </dsp:nvSpPr>
      <dsp:spPr>
        <a:xfrm>
          <a:off x="0" y="2645"/>
          <a:ext cx="3286614" cy="17462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Arial" panose="020B0604020202020204" pitchFamily="34" charset="0"/>
              <a:cs typeface="Arial" panose="020B0604020202020204" pitchFamily="34" charset="0"/>
            </a:rPr>
            <a:t>Confidence Mechanisms</a:t>
          </a:r>
        </a:p>
      </dsp:txBody>
      <dsp:txXfrm>
        <a:off x="85245" y="87890"/>
        <a:ext cx="3116124" cy="1575760"/>
      </dsp:txXfrm>
    </dsp:sp>
    <dsp:sp modelId="{652EC12B-6111-4E14-8D6B-2610157E3E01}">
      <dsp:nvSpPr>
        <dsp:cNvPr id="0" name=""/>
        <dsp:cNvSpPr/>
      </dsp:nvSpPr>
      <dsp:spPr>
        <a:xfrm rot="5400000">
          <a:off x="5509549" y="-212101"/>
          <a:ext cx="1397000" cy="584287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Understanding the Tactics, Techniques and Procedures (TTP) an attacker may employ and the vulnerabilities an attacker may exploit are critical to effective cyber defense</a:t>
          </a:r>
        </a:p>
      </dsp:txBody>
      <dsp:txXfrm rot="-5400000">
        <a:off x="3286614" y="2079030"/>
        <a:ext cx="5774674" cy="1260608"/>
      </dsp:txXfrm>
    </dsp:sp>
    <dsp:sp modelId="{6C5A8FCA-AF19-494A-9E0F-4C5E3621301D}">
      <dsp:nvSpPr>
        <dsp:cNvPr id="0" name=""/>
        <dsp:cNvSpPr/>
      </dsp:nvSpPr>
      <dsp:spPr>
        <a:xfrm>
          <a:off x="0" y="1836208"/>
          <a:ext cx="3286614" cy="17462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Cyber Attack Lifecycle</a:t>
          </a:r>
          <a:endParaRPr lang="en-US" sz="3400" kern="1200" dirty="0">
            <a:latin typeface="Arial" panose="020B0604020202020204" pitchFamily="34" charset="0"/>
            <a:cs typeface="Arial" panose="020B0604020202020204" pitchFamily="34" charset="0"/>
          </a:endParaRPr>
        </a:p>
      </dsp:txBody>
      <dsp:txXfrm>
        <a:off x="85245" y="1921453"/>
        <a:ext cx="3116124" cy="1575760"/>
      </dsp:txXfrm>
    </dsp:sp>
    <dsp:sp modelId="{0731E693-096B-495B-B41B-BEA16127C2EC}">
      <dsp:nvSpPr>
        <dsp:cNvPr id="0" name=""/>
        <dsp:cNvSpPr/>
      </dsp:nvSpPr>
      <dsp:spPr>
        <a:xfrm rot="5400000">
          <a:off x="5509549" y="1621460"/>
          <a:ext cx="1397000" cy="584287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A skilled cybersecurity workforce is needed to meet the unique cybersecurity needs of critical infrastructure</a:t>
          </a:r>
        </a:p>
      </dsp:txBody>
      <dsp:txXfrm rot="-5400000">
        <a:off x="3286614" y="3912591"/>
        <a:ext cx="5774674" cy="1260608"/>
      </dsp:txXfrm>
    </dsp:sp>
    <dsp:sp modelId="{1EB94275-773C-4AB3-90A4-56AAC36AFFB5}">
      <dsp:nvSpPr>
        <dsp:cNvPr id="0" name=""/>
        <dsp:cNvSpPr/>
      </dsp:nvSpPr>
      <dsp:spPr>
        <a:xfrm>
          <a:off x="0" y="3669771"/>
          <a:ext cx="3286614" cy="1746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Cybersecurity Workforce</a:t>
          </a:r>
          <a:endParaRPr lang="en-US" sz="3400" kern="1200" dirty="0">
            <a:latin typeface="Arial" panose="020B0604020202020204" pitchFamily="34" charset="0"/>
            <a:cs typeface="Arial" panose="020B0604020202020204" pitchFamily="34" charset="0"/>
          </a:endParaRPr>
        </a:p>
      </dsp:txBody>
      <dsp:txXfrm>
        <a:off x="85245" y="3755016"/>
        <a:ext cx="3116124" cy="1575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C02A8-E576-4E92-94F6-2C25F68315AC}">
      <dsp:nvSpPr>
        <dsp:cNvPr id="0" name=""/>
        <dsp:cNvSpPr/>
      </dsp:nvSpPr>
      <dsp:spPr>
        <a:xfrm rot="5400000">
          <a:off x="5511871" y="-2046757"/>
          <a:ext cx="1397000" cy="58450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Organizations are dependent upon product and service supply chains. Supply chain risk should be included in organizational risk management programs.</a:t>
          </a:r>
        </a:p>
      </dsp:txBody>
      <dsp:txXfrm rot="-5400000">
        <a:off x="3287843" y="245467"/>
        <a:ext cx="5776860" cy="1260608"/>
      </dsp:txXfrm>
    </dsp:sp>
    <dsp:sp modelId="{7683D360-CDB5-4607-A79A-316A08145229}">
      <dsp:nvSpPr>
        <dsp:cNvPr id="0" name=""/>
        <dsp:cNvSpPr/>
      </dsp:nvSpPr>
      <dsp:spPr>
        <a:xfrm>
          <a:off x="0" y="2645"/>
          <a:ext cx="3287844" cy="17462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Cyber Supply Chain Risk Management</a:t>
          </a:r>
        </a:p>
      </dsp:txBody>
      <dsp:txXfrm>
        <a:off x="85245" y="87890"/>
        <a:ext cx="3117354" cy="1575760"/>
      </dsp:txXfrm>
    </dsp:sp>
    <dsp:sp modelId="{43343CE9-8002-4BA7-9E49-66A7816CDC7E}">
      <dsp:nvSpPr>
        <dsp:cNvPr id="0" name=""/>
        <dsp:cNvSpPr/>
      </dsp:nvSpPr>
      <dsp:spPr>
        <a:xfrm rot="5400000">
          <a:off x="5511871" y="-213194"/>
          <a:ext cx="1397000" cy="584505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NIST is updating SP 800-37 (RMF), to incorporate key Cybersecurity Framework, privacy risk management and systems security engineering concepts.</a:t>
          </a:r>
        </a:p>
      </dsp:txBody>
      <dsp:txXfrm rot="-5400000">
        <a:off x="3287843" y="2079030"/>
        <a:ext cx="5776860" cy="1260608"/>
      </dsp:txXfrm>
    </dsp:sp>
    <dsp:sp modelId="{6C5A8FCA-AF19-494A-9E0F-4C5E3621301D}">
      <dsp:nvSpPr>
        <dsp:cNvPr id="0" name=""/>
        <dsp:cNvSpPr/>
      </dsp:nvSpPr>
      <dsp:spPr>
        <a:xfrm>
          <a:off x="0" y="1836208"/>
          <a:ext cx="3287844" cy="17462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Federal Agency Cybersecurity Alignment</a:t>
          </a:r>
        </a:p>
      </dsp:txBody>
      <dsp:txXfrm>
        <a:off x="85245" y="1921453"/>
        <a:ext cx="3117354" cy="1575760"/>
      </dsp:txXfrm>
    </dsp:sp>
    <dsp:sp modelId="{F7A87F31-4715-426D-BB4C-CD91ACCBB906}">
      <dsp:nvSpPr>
        <dsp:cNvPr id="0" name=""/>
        <dsp:cNvSpPr/>
      </dsp:nvSpPr>
      <dsp:spPr>
        <a:xfrm rot="5400000">
          <a:off x="5511871" y="1620368"/>
          <a:ext cx="1397000" cy="584505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Participants involved in developing the Framework stressed that leadership buy-in to the approach was crucial to improving the nation’s cybersecurity.</a:t>
          </a:r>
        </a:p>
      </dsp:txBody>
      <dsp:txXfrm rot="-5400000">
        <a:off x="3287843" y="3912592"/>
        <a:ext cx="5776860" cy="1260608"/>
      </dsp:txXfrm>
    </dsp:sp>
    <dsp:sp modelId="{1EB94275-773C-4AB3-90A4-56AAC36AFFB5}">
      <dsp:nvSpPr>
        <dsp:cNvPr id="0" name=""/>
        <dsp:cNvSpPr/>
      </dsp:nvSpPr>
      <dsp:spPr>
        <a:xfrm>
          <a:off x="0" y="3669771"/>
          <a:ext cx="3287844" cy="1746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Governance and Enterprise Risk Management</a:t>
          </a:r>
        </a:p>
      </dsp:txBody>
      <dsp:txXfrm>
        <a:off x="85245" y="3755016"/>
        <a:ext cx="3117354" cy="1575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C4F48-1745-4894-AC22-514A81C7C33F}">
      <dsp:nvSpPr>
        <dsp:cNvPr id="0" name=""/>
        <dsp:cNvSpPr/>
      </dsp:nvSpPr>
      <dsp:spPr>
        <a:xfrm rot="5400000">
          <a:off x="5509549" y="-2045664"/>
          <a:ext cx="1397000" cy="584287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Identity management needs to become more risk-aligned, adaptive, and contextual with guidance capable of supporting flexibility, modularity, and agility</a:t>
          </a:r>
        </a:p>
      </dsp:txBody>
      <dsp:txXfrm rot="-5400000">
        <a:off x="3286614" y="245467"/>
        <a:ext cx="5774674" cy="1260608"/>
      </dsp:txXfrm>
    </dsp:sp>
    <dsp:sp modelId="{7683D360-CDB5-4607-A79A-316A08145229}">
      <dsp:nvSpPr>
        <dsp:cNvPr id="0" name=""/>
        <dsp:cNvSpPr/>
      </dsp:nvSpPr>
      <dsp:spPr>
        <a:xfrm>
          <a:off x="0" y="2645"/>
          <a:ext cx="3286614" cy="17462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Arial" panose="020B0604020202020204" pitchFamily="34" charset="0"/>
              <a:cs typeface="Arial" panose="020B0604020202020204" pitchFamily="34" charset="0"/>
            </a:rPr>
            <a:t>Identity Management</a:t>
          </a:r>
        </a:p>
      </dsp:txBody>
      <dsp:txXfrm>
        <a:off x="85245" y="87890"/>
        <a:ext cx="3116124" cy="1575760"/>
      </dsp:txXfrm>
    </dsp:sp>
    <dsp:sp modelId="{34E38FC5-3DF8-42BA-B668-C70C9DDF6E86}">
      <dsp:nvSpPr>
        <dsp:cNvPr id="0" name=""/>
        <dsp:cNvSpPr/>
      </dsp:nvSpPr>
      <dsp:spPr>
        <a:xfrm rot="5400000">
          <a:off x="5509549" y="-212101"/>
          <a:ext cx="1397000" cy="584287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 Diverse requirements can impede interoperability, result in duplication, harm cybersecurity, and hamper innovation, hindering the ability of organizations to operate globally while effectively manage risks.</a:t>
          </a:r>
        </a:p>
      </dsp:txBody>
      <dsp:txXfrm rot="-5400000">
        <a:off x="3286614" y="2079030"/>
        <a:ext cx="5774674" cy="1260608"/>
      </dsp:txXfrm>
    </dsp:sp>
    <dsp:sp modelId="{6C5A8FCA-AF19-494A-9E0F-4C5E3621301D}">
      <dsp:nvSpPr>
        <dsp:cNvPr id="0" name=""/>
        <dsp:cNvSpPr/>
      </dsp:nvSpPr>
      <dsp:spPr>
        <a:xfrm>
          <a:off x="0" y="1836208"/>
          <a:ext cx="3286614" cy="17462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International Aspects, Impacts, and Alignment</a:t>
          </a:r>
        </a:p>
      </dsp:txBody>
      <dsp:txXfrm>
        <a:off x="85245" y="1921453"/>
        <a:ext cx="3116124" cy="1575760"/>
      </dsp:txXfrm>
    </dsp:sp>
    <dsp:sp modelId="{DE0BBC27-68FB-40D8-948F-2DD8C8D10A57}">
      <dsp:nvSpPr>
        <dsp:cNvPr id="0" name=""/>
        <dsp:cNvSpPr/>
      </dsp:nvSpPr>
      <dsp:spPr>
        <a:xfrm rot="5400000">
          <a:off x="5509549" y="1621460"/>
          <a:ext cx="1397000" cy="584287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More accurate and quantifiable projected cost and estimated risk reduction associated with cybersecurity investments requires an aligned, modular, and systemic approach to cybersecurity measurement.</a:t>
          </a:r>
        </a:p>
      </dsp:txBody>
      <dsp:txXfrm rot="-5400000">
        <a:off x="3286614" y="3912591"/>
        <a:ext cx="5774674" cy="1260608"/>
      </dsp:txXfrm>
    </dsp:sp>
    <dsp:sp modelId="{1EB94275-773C-4AB3-90A4-56AAC36AFFB5}">
      <dsp:nvSpPr>
        <dsp:cNvPr id="0" name=""/>
        <dsp:cNvSpPr/>
      </dsp:nvSpPr>
      <dsp:spPr>
        <a:xfrm>
          <a:off x="0" y="3669771"/>
          <a:ext cx="3286614" cy="1746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Measuring Cybersecurity</a:t>
          </a:r>
          <a:endParaRPr lang="en-US" sz="3400" kern="1200" dirty="0">
            <a:latin typeface="Arial" panose="020B0604020202020204" pitchFamily="34" charset="0"/>
            <a:cs typeface="Arial" panose="020B0604020202020204" pitchFamily="34" charset="0"/>
          </a:endParaRPr>
        </a:p>
      </dsp:txBody>
      <dsp:txXfrm>
        <a:off x="85245" y="3755016"/>
        <a:ext cx="3116124" cy="1575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A981A-E16D-4A34-95F4-AFEA2537A8E3}">
      <dsp:nvSpPr>
        <dsp:cNvPr id="0" name=""/>
        <dsp:cNvSpPr/>
      </dsp:nvSpPr>
      <dsp:spPr>
        <a:xfrm rot="5400000">
          <a:off x="5509549" y="-2045664"/>
          <a:ext cx="1397000" cy="584287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A key challenge has been determining how to design information technologies that protect individuals’ privacy and civil liberties in an increasingly connected world.</a:t>
          </a:r>
        </a:p>
      </dsp:txBody>
      <dsp:txXfrm rot="-5400000">
        <a:off x="3286614" y="245467"/>
        <a:ext cx="5774674" cy="1260608"/>
      </dsp:txXfrm>
    </dsp:sp>
    <dsp:sp modelId="{7683D360-CDB5-4607-A79A-316A08145229}">
      <dsp:nvSpPr>
        <dsp:cNvPr id="0" name=""/>
        <dsp:cNvSpPr/>
      </dsp:nvSpPr>
      <dsp:spPr>
        <a:xfrm>
          <a:off x="0" y="2645"/>
          <a:ext cx="3286614" cy="17462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Privacy Engineering</a:t>
          </a:r>
        </a:p>
      </dsp:txBody>
      <dsp:txXfrm>
        <a:off x="85245" y="87890"/>
        <a:ext cx="3116124" cy="1575760"/>
      </dsp:txXfrm>
    </dsp:sp>
    <dsp:sp modelId="{9A62A01A-EAAE-4B6B-A3F4-4B145BC80C0C}">
      <dsp:nvSpPr>
        <dsp:cNvPr id="0" name=""/>
        <dsp:cNvSpPr/>
      </dsp:nvSpPr>
      <dsp:spPr>
        <a:xfrm rot="5400000">
          <a:off x="5509549" y="-212101"/>
          <a:ext cx="1397000" cy="584287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To handle evolving cybersecurity standards, sector specific recommended practices, etc., the Informative References must adapt.</a:t>
          </a:r>
        </a:p>
      </dsp:txBody>
      <dsp:txXfrm rot="-5400000">
        <a:off x="3286614" y="2079030"/>
        <a:ext cx="5774674" cy="1260608"/>
      </dsp:txXfrm>
    </dsp:sp>
    <dsp:sp modelId="{1C75E08F-D9E1-4DF4-BF6C-CFC9D48C03A8}">
      <dsp:nvSpPr>
        <dsp:cNvPr id="0" name=""/>
        <dsp:cNvSpPr/>
      </dsp:nvSpPr>
      <dsp:spPr>
        <a:xfrm>
          <a:off x="0" y="1836208"/>
          <a:ext cx="3286614" cy="17462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Referencing Techniques</a:t>
          </a:r>
        </a:p>
      </dsp:txBody>
      <dsp:txXfrm>
        <a:off x="85245" y="1921453"/>
        <a:ext cx="3116124" cy="1575760"/>
      </dsp:txXfrm>
    </dsp:sp>
    <dsp:sp modelId="{E939913F-FFC1-4AD6-BFA7-A97957614279}">
      <dsp:nvSpPr>
        <dsp:cNvPr id="0" name=""/>
        <dsp:cNvSpPr/>
      </dsp:nvSpPr>
      <dsp:spPr>
        <a:xfrm rot="5400000">
          <a:off x="5509549" y="1621460"/>
          <a:ext cx="1397000" cy="584287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It is important that small business leaders understand and have effective approaches to manage risks to their information, systems and networks.</a:t>
          </a:r>
        </a:p>
      </dsp:txBody>
      <dsp:txXfrm rot="-5400000">
        <a:off x="3286614" y="3912591"/>
        <a:ext cx="5774674" cy="1260608"/>
      </dsp:txXfrm>
    </dsp:sp>
    <dsp:sp modelId="{1EB94275-773C-4AB3-90A4-56AAC36AFFB5}">
      <dsp:nvSpPr>
        <dsp:cNvPr id="0" name=""/>
        <dsp:cNvSpPr/>
      </dsp:nvSpPr>
      <dsp:spPr>
        <a:xfrm>
          <a:off x="0" y="3669771"/>
          <a:ext cx="3286614" cy="1746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Arial" panose="020B0604020202020204" pitchFamily="34" charset="0"/>
              <a:cs typeface="Arial" panose="020B0604020202020204" pitchFamily="34" charset="0"/>
            </a:rPr>
            <a:t>Small Business Awareness and Resources</a:t>
          </a:r>
          <a:endParaRPr lang="en-US" sz="3200" kern="1200" dirty="0">
            <a:latin typeface="Arial" panose="020B0604020202020204" pitchFamily="34" charset="0"/>
            <a:cs typeface="Arial" panose="020B0604020202020204" pitchFamily="34" charset="0"/>
          </a:endParaRPr>
        </a:p>
      </dsp:txBody>
      <dsp:txXfrm>
        <a:off x="85245" y="3755016"/>
        <a:ext cx="3116124"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97131-95EC-2C45-A1EF-E6AE8B200413}" type="datetimeFigureOut">
              <a:rPr lang="en-US" smtClean="0"/>
              <a:t>8/10/2018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6C3A9-487D-0645-A833-18A666042C96}" type="slidenum">
              <a:rPr lang="en-US" smtClean="0"/>
              <a:t>‹#›</a:t>
            </a:fld>
            <a:endParaRPr lang="en-US"/>
          </a:p>
        </p:txBody>
      </p:sp>
    </p:spTree>
    <p:extLst>
      <p:ext uri="{BB962C8B-B14F-4D97-AF65-F5344CB8AC3E}">
        <p14:creationId xmlns:p14="http://schemas.microsoft.com/office/powerpoint/2010/main" val="536090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08F6-6A1D-4D4F-8BED-9F0A5BA2A9C5}" type="datetimeFigureOut">
              <a:rPr lang="en-US" smtClean="0"/>
              <a:pPr/>
              <a:t>8/10/2018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C02A33-D6ED-8345-92B5-FE0B6F3F946F}" type="slidenum">
              <a:rPr lang="en-US" smtClean="0"/>
              <a:pPr/>
              <a:t>‹#›</a:t>
            </a:fld>
            <a:endParaRPr lang="en-US" dirty="0"/>
          </a:p>
        </p:txBody>
      </p:sp>
    </p:spTree>
    <p:extLst>
      <p:ext uri="{BB962C8B-B14F-4D97-AF65-F5344CB8AC3E}">
        <p14:creationId xmlns:p14="http://schemas.microsoft.com/office/powerpoint/2010/main" val="11288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a:t>
            </a:fld>
            <a:endParaRPr lang="en-US" dirty="0"/>
          </a:p>
        </p:txBody>
      </p:sp>
    </p:spTree>
    <p:extLst>
      <p:ext uri="{BB962C8B-B14F-4D97-AF65-F5344CB8AC3E}">
        <p14:creationId xmlns:p14="http://schemas.microsoft.com/office/powerpoint/2010/main" val="265953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a:t>
            </a:fld>
            <a:endParaRPr lang="en-US" dirty="0"/>
          </a:p>
        </p:txBody>
      </p:sp>
    </p:spTree>
    <p:extLst>
      <p:ext uri="{BB962C8B-B14F-4D97-AF65-F5344CB8AC3E}">
        <p14:creationId xmlns:p14="http://schemas.microsoft.com/office/powerpoint/2010/main" val="218789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graphic on right depicts the 12 draft roadmap areas.</a:t>
            </a:r>
          </a:p>
          <a:p>
            <a:endParaRPr lang="en-US" dirty="0"/>
          </a:p>
          <a:p>
            <a:r>
              <a:rPr lang="en-US" dirty="0"/>
              <a:t>The Roadmap describes plans for advancing the Framework development process, discusses the National Institute of Standards and Technology’s (NIST’s) next steps with the Framework, and identifies key areas of development, alignment, and collaboration. This plan provides a description of anticipated future activities related to the Framework and offers stakeholders another opportunity to participate actively in the continuing Framework development process. While the plan is focused on the Cybersecurity Framework, the results of work described in this roadmap are expected to be useful to a much broader audience to improve cybersecurity risk management in much the same way that the Framework itself is useful to many sectors and organizations that are not strictly defined as part of the critical infrastructure.</a:t>
            </a:r>
          </a:p>
          <a:p>
            <a:endParaRPr lang="en-US" dirty="0"/>
          </a:p>
          <a:p>
            <a:r>
              <a:rPr lang="en-US" dirty="0"/>
              <a:t>As the Framework has continued to evolve, so too has the Roadmap. Considering the continuous advancements in technology and the evolving cybersecurity landscape, the Roadmap will continue to highlight areas of development relevant to the Framework and also of broader interest</a:t>
            </a:r>
          </a:p>
        </p:txBody>
      </p:sp>
      <p:sp>
        <p:nvSpPr>
          <p:cNvPr id="4" name="Slide Number Placeholder 3"/>
          <p:cNvSpPr>
            <a:spLocks noGrp="1"/>
          </p:cNvSpPr>
          <p:nvPr>
            <p:ph type="sldNum" sz="quarter" idx="10"/>
          </p:nvPr>
        </p:nvSpPr>
        <p:spPr/>
        <p:txBody>
          <a:bodyPr/>
          <a:lstStyle/>
          <a:p>
            <a:fld id="{67C02A33-D6ED-8345-92B5-FE0B6F3F946F}" type="slidenum">
              <a:rPr lang="en-US" smtClean="0"/>
              <a:pPr/>
              <a:t>3</a:t>
            </a:fld>
            <a:endParaRPr lang="en-US" dirty="0"/>
          </a:p>
        </p:txBody>
      </p:sp>
    </p:spTree>
    <p:extLst>
      <p:ext uri="{BB962C8B-B14F-4D97-AF65-F5344CB8AC3E}">
        <p14:creationId xmlns:p14="http://schemas.microsoft.com/office/powerpoint/2010/main" val="153069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Confidence Mechanisms:</a:t>
            </a:r>
          </a:p>
          <a:p>
            <a:r>
              <a:rPr lang="en-US" dirty="0"/>
              <a:t>Previously entitled Conformity Assessment in Roadmap v1.0. Whereas conformity assessment can be used to show that a product, service, or system meets specified cybersecurity risk management requirements, Confidence Mechanisms build upon conformity assessment to include means of determining the sufficiency and efficacy of organizational cybersecurity risk management, inclusive of product, service, and systems conformity.</a:t>
            </a:r>
          </a:p>
          <a:p>
            <a:endParaRPr lang="en-US" dirty="0"/>
          </a:p>
          <a:p>
            <a:r>
              <a:rPr lang="en-US" dirty="0"/>
              <a:t>The output of confidence mechanisms can be used to enhance an organization’s understanding of its implementation of a Framework profile. Effective confidence</a:t>
            </a:r>
          </a:p>
          <a:p>
            <a:r>
              <a:rPr lang="en-US" dirty="0"/>
              <a:t>mechanisms provide the needed level of assurance, are efficient, and have a sustainable and scalable business case.</a:t>
            </a:r>
          </a:p>
          <a:p>
            <a:endParaRPr lang="en-US" dirty="0"/>
          </a:p>
          <a:p>
            <a:r>
              <a:rPr lang="en-US" dirty="0"/>
              <a:t>Several organizations have begun to develop Confidence Mechanism programs including the British Standards Institute (BSI) with a certification program, ISACA with a Framework based audit program, and NIST’s Baldridge Performance Excellence Program through its self-assessment Cybersecurity Excellence Builder tool.</a:t>
            </a:r>
          </a:p>
          <a:p>
            <a:endParaRPr lang="en-US" dirty="0"/>
          </a:p>
          <a:p>
            <a:r>
              <a:rPr lang="en-US" b="1" dirty="0"/>
              <a:t>Cyber Attack Lifecycle:</a:t>
            </a:r>
          </a:p>
          <a:p>
            <a:r>
              <a:rPr lang="en-US" b="0" dirty="0"/>
              <a:t>It is important to approach cybersecurity from the perspective of the cyber-attack lifecycle by identifying threat sources, threat events, and vulnerabilities that predispose an environment to attack. The cyber-attack lifecycle consists of the sequence of events that a malicious agent undertakes to successfully penetrate a network for nefarious purposes (e.g., data exfiltration, ransomware attacks, denial of service). Understanding the Tactics, Techniques and Procedures (TTP) an attacker may employ and the vulnerabilities an attacker may exploit are critical to effective cyber defense. To improve risk management capabilities, it is important that cyber threat information be readily available to support decision-making. This includes threat and vulnerability metrics that support determination of likelihood,</a:t>
            </a:r>
          </a:p>
          <a:p>
            <a:r>
              <a:rPr lang="en-US" b="0" dirty="0"/>
              <a:t>impact, and, ultimately, risk.</a:t>
            </a:r>
          </a:p>
          <a:p>
            <a:endParaRPr lang="en-US" b="0" dirty="0"/>
          </a:p>
          <a:p>
            <a:r>
              <a:rPr lang="en-US" b="1" dirty="0"/>
              <a:t>Cybersecurity Workforce:</a:t>
            </a:r>
          </a:p>
          <a:p>
            <a:r>
              <a:rPr lang="en-US" b="0" dirty="0"/>
              <a:t>There is a serious shortage of qualified cybersecurity practitioners who have an understanding of the unique challenges facing critical infrastructure owners and operators. As threats, vulnerabilities, and technology environments evolve, the cybersecurity workforce must continue to adapt to design, develop, implement, maintain and continuously improve the necessary cybersecurity practices within critical infrastructure environments.</a:t>
            </a:r>
          </a:p>
          <a:p>
            <a:endParaRPr lang="en-US" b="0" dirty="0"/>
          </a:p>
          <a:p>
            <a:r>
              <a:rPr lang="en-US" b="0" dirty="0"/>
              <a:t>Various efforts, including the National Initiative for Cybersecurity Education (NICE), are fostering the education and training of a cybersecurity workforce for the future and establishing an operational, sustainable and continually improving cybersecurity education approach to provide a pipeline of skilled workers for the private sector and government. Organizations must understand their current and future cybersecurity workforce needs and develop hiring, acquisition, and training resources to raise the level of technical competence of those who build, operate, and defend data, systems, and networks delivering critical infrastructure services.</a:t>
            </a:r>
          </a:p>
          <a:p>
            <a:endParaRPr lang="en-US" b="1" dirty="0"/>
          </a:p>
          <a:p>
            <a:endParaRPr lang="en-US" b="1" dirty="0"/>
          </a:p>
          <a:p>
            <a:endParaRPr lang="en-US" b="1"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a:t>
            </a:fld>
            <a:endParaRPr lang="en-US" dirty="0"/>
          </a:p>
        </p:txBody>
      </p:sp>
    </p:spTree>
    <p:extLst>
      <p:ext uri="{BB962C8B-B14F-4D97-AF65-F5344CB8AC3E}">
        <p14:creationId xmlns:p14="http://schemas.microsoft.com/office/powerpoint/2010/main" val="10887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Cyber Supply Chain Risk Management:</a:t>
            </a:r>
          </a:p>
          <a:p>
            <a:r>
              <a:rPr lang="en-US" b="0" dirty="0"/>
              <a:t>Supply chains consist of organizations that design, produce, source, and deliver products and services. All organizations are part of, and dependent upon, product and service supply chains. Supply chain risk is an essential part of the risk landscape that should be included in organizational risk management programs.</a:t>
            </a:r>
          </a:p>
          <a:p>
            <a:endParaRPr lang="en-US" b="1" dirty="0"/>
          </a:p>
          <a:p>
            <a:r>
              <a:rPr lang="en-US" b="0" dirty="0"/>
              <a:t>Although many organizations may have robust internal risk management processes, supply chain criticality and dependency analysis, collaboration, information sharing, supplier management, and trust mechanisms remain a challenge. Supply chain risk management, especially product and service integrity, is an emerging discipline characterized by diverse perspectives, disparate bodies of knowledge, and fragmented standards and best practices.</a:t>
            </a:r>
          </a:p>
          <a:p>
            <a:endParaRPr lang="en-US" b="1" dirty="0"/>
          </a:p>
          <a:p>
            <a:r>
              <a:rPr lang="en-US" b="1" dirty="0"/>
              <a:t>Federal Agency Cybersecurity Alignment:</a:t>
            </a:r>
          </a:p>
          <a:p>
            <a:r>
              <a:rPr lang="en-US" b="0" dirty="0"/>
              <a:t>To assist federal agencies with integrating the Cybersecurity Framework and the Risk Management Framework, NIST issued a discussion draft of SP 800-37 - Revision 2, Risk Management Framework for Information Systems and Organizations, which includes incorporation of key Cybersecurity Framework, privacy risk management and systems security engineering concepts.</a:t>
            </a:r>
          </a:p>
          <a:p>
            <a:endParaRPr lang="en-US" b="0" dirty="0"/>
          </a:p>
          <a:p>
            <a:r>
              <a:rPr lang="en-US" b="0" dirty="0"/>
              <a:t>Additionally, NIST issued draft report NISTIR 8170 - The Cybersecurity Framework: Implementation Guidance for Federal Agencies to support agency heads and senior cybersecurity leadership in Framework implementation planning. The draft summarizes eight private sector uses of the Framework, which may be applicable for federal agencies. By leveraging NISTIR 8170, agencies can better understand how to implement the Framework in conjunction with other NIST cybersecurity risk management standards and guidelines.</a:t>
            </a:r>
          </a:p>
          <a:p>
            <a:endParaRPr lang="en-US" b="1" dirty="0"/>
          </a:p>
          <a:p>
            <a:r>
              <a:rPr lang="en-US" b="1" dirty="0"/>
              <a:t>Governance and Enterprise Risk Management:</a:t>
            </a:r>
          </a:p>
          <a:p>
            <a:r>
              <a:rPr lang="en-US" b="0" dirty="0"/>
              <a:t>From its inception, the Cybersecurity Framework was designed to focus on and encourage a risk management approach within and among enterprises. As part of that strategy, NIST has aimed to support senior executive decision making with regard to cybersecurity risks. Additionally, private and public-sector participants involved in developing the Framework recognized and stressed at the outset that leadership “buy-in” to the approach was crucial to improving the nation’s cybersecurity. At the federal level, the importance of active engagement of senior leaders in cybersecurity risk management and the Cybersecurity Framework, has been reinforced by Executive Order 13800.</a:t>
            </a:r>
          </a:p>
          <a:p>
            <a:endParaRPr lang="en-US" b="1" dirty="0"/>
          </a:p>
          <a:p>
            <a:r>
              <a:rPr lang="en-US" b="0" dirty="0"/>
              <a:t>Given the importance of supporting senior executive risk decisions, the Framework’s native support of enterprise risk management, the close relationship between ERM and governance, and the on-going focus of these topics in the larger ecosystem, Governance and Enterprise Risk Management will be a Roadmap topic area.</a:t>
            </a:r>
          </a:p>
        </p:txBody>
      </p:sp>
      <p:sp>
        <p:nvSpPr>
          <p:cNvPr id="4" name="Slide Number Placeholder 3"/>
          <p:cNvSpPr>
            <a:spLocks noGrp="1"/>
          </p:cNvSpPr>
          <p:nvPr>
            <p:ph type="sldNum" sz="quarter" idx="10"/>
          </p:nvPr>
        </p:nvSpPr>
        <p:spPr/>
        <p:txBody>
          <a:bodyPr/>
          <a:lstStyle/>
          <a:p>
            <a:fld id="{67C02A33-D6ED-8345-92B5-FE0B6F3F946F}" type="slidenum">
              <a:rPr lang="en-US" smtClean="0"/>
              <a:pPr/>
              <a:t>5</a:t>
            </a:fld>
            <a:endParaRPr lang="en-US" dirty="0"/>
          </a:p>
        </p:txBody>
      </p:sp>
    </p:spTree>
    <p:extLst>
      <p:ext uri="{BB962C8B-B14F-4D97-AF65-F5344CB8AC3E}">
        <p14:creationId xmlns:p14="http://schemas.microsoft.com/office/powerpoint/2010/main" val="345821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Identity Management:</a:t>
            </a:r>
          </a:p>
          <a:p>
            <a:r>
              <a:rPr lang="en-US" b="0" dirty="0"/>
              <a:t>Identity Management solutions have continued to evolve and improve since the Framework’s initial release, with both the public and private sectors making progress</a:t>
            </a:r>
          </a:p>
          <a:p>
            <a:r>
              <a:rPr lang="en-US" b="0" dirty="0"/>
              <a:t>toward developing and implementing stronger standards, processes, technologies, and protocols. In particular, multi-factor authentication (MFA) solutions are increasingly used to augment passwords.</a:t>
            </a:r>
          </a:p>
          <a:p>
            <a:endParaRPr lang="en-US" b="0" dirty="0"/>
          </a:p>
          <a:p>
            <a:r>
              <a:rPr lang="en-US" b="0" dirty="0"/>
              <a:t>Although the use and adoption of identity technologies is evolving, challenges remain in </a:t>
            </a:r>
            <a:r>
              <a:rPr lang="en-US" b="0" dirty="0" err="1"/>
              <a:t>naligning</a:t>
            </a:r>
            <a:r>
              <a:rPr lang="en-US" b="0" dirty="0"/>
              <a:t> technology with risk management processes. This is exemplified by the plethora of personal information now available on social media or due to massive breaches of consumer data. To better align technology and risk management processes, NIST published a substantial 2017 update to the Special Publication 800-63 suite. NIST also continues development of associated implementation guides and National Cybersecurity Center of Excellence (</a:t>
            </a:r>
            <a:r>
              <a:rPr lang="en-US" b="0" dirty="0" err="1"/>
              <a:t>NCCoE</a:t>
            </a:r>
            <a:r>
              <a:rPr lang="en-US" b="0" dirty="0"/>
              <a:t>) reference models.</a:t>
            </a:r>
          </a:p>
          <a:p>
            <a:endParaRPr lang="en-US" b="0" dirty="0"/>
          </a:p>
          <a:p>
            <a:r>
              <a:rPr lang="en-US" b="0" dirty="0"/>
              <a:t>As threats and risks continue to evolve, a static approach to identity no longer suffices. Identity management needs to become more risk-aligned, adaptive, and contextual with guidance capable of supporting flexibility, modularity, and agility – while never sacrificing personal privacy to achieve better outcomes. To support this, NIST continues to evolve processes for its standards and guidance efforts, including increasing use of approaches and tools to maximize stakeholder engagement and be responsive to a rapidly changing threat landscape.</a:t>
            </a:r>
          </a:p>
          <a:p>
            <a:endParaRPr lang="en-US" b="1" dirty="0"/>
          </a:p>
          <a:p>
            <a:r>
              <a:rPr lang="en-US" b="1" dirty="0"/>
              <a:t>International Aspects, Impacts, and Alignment:</a:t>
            </a:r>
          </a:p>
          <a:p>
            <a:r>
              <a:rPr lang="en-US" b="0" dirty="0"/>
              <a:t>Many governments are proposing and enacting strategies, policies, laws, and regulations covering information technology for critical infrastructure as a result. Because many organizations and most sectors operate globally or rely on the interconnectedness of the global digital infrastructure, these requirements are affecting, or may affect, how organizations operate, conduct business, and develop new products and services.  Diverse or specialized requirements can impede interoperability, result in duplication, harm cybersecurity, and hinder innovation. In turn, this can significantly reduce the availability and use of innovative technologies to critical infrastructures in all industries and hamper the ability of organizations to operate globally and to effectively manage new and evolving risks.</a:t>
            </a:r>
          </a:p>
          <a:p>
            <a:endParaRPr lang="en-US" b="0" dirty="0"/>
          </a:p>
          <a:p>
            <a:r>
              <a:rPr lang="en-US" b="0" dirty="0"/>
              <a:t>Currently, no common language or taxonomy exists among international entities relative to cybersecurity. Many countries are working to develop their own, unique standards and best practices which may make interoperability at the international level a more challenging and sometimes onerous process. To this end, international collaboration and alignment would lead to greater innovation and a more effective and efficient utilization of resources. Because the Framework references globally accepted standards, guidelines and practice, organizations domiciled inside and outside of the United States can use the Framework to efficiently operate globally and manage new and evolving risks</a:t>
            </a:r>
            <a:endParaRPr lang="en-US" b="1" dirty="0"/>
          </a:p>
          <a:p>
            <a:endParaRPr lang="en-US" b="1" dirty="0"/>
          </a:p>
          <a:p>
            <a:r>
              <a:rPr lang="en-US" b="1" dirty="0"/>
              <a:t>Measuring Cybersecurity:</a:t>
            </a:r>
          </a:p>
          <a:p>
            <a:r>
              <a:rPr lang="en-US" b="0" dirty="0"/>
              <a:t>Every organization wants to gain maximum value and effect for its finite cybersecurity related investments. This includes reducing risk and optimizing the potential reward of cybersecurity. Organizations frequently make go-ahead decisions, comparing scenarios that differ in projected cost, and estimated benefit and risk reduction. However, these scenarios are often based on “best guess.” Increasingly, senior executives are asking for a more accurate and quantitative portrayal of these factors and how they might change. Providing more accurate and quantifiable answers to these questions requires an aligned, modular, and systemic approach to cybersecurity measurement, so that measurement at more technical levels is supportive of high-level decision making.</a:t>
            </a:r>
          </a:p>
          <a:p>
            <a:endParaRPr lang="en-US" b="1" dirty="0"/>
          </a:p>
          <a:p>
            <a:r>
              <a:rPr lang="en-US" dirty="0"/>
              <a:t>NIST is initiating a cybersecurity measurement program focusing on aligning technical measures to determine effect on high-level organizational objectives, as well as to support decision making by senior executives and oversight by boards of directors.</a:t>
            </a:r>
            <a:endParaRPr lang="en-US" b="1"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6</a:t>
            </a:fld>
            <a:endParaRPr lang="en-US" dirty="0"/>
          </a:p>
        </p:txBody>
      </p:sp>
    </p:spTree>
    <p:extLst>
      <p:ext uri="{BB962C8B-B14F-4D97-AF65-F5344CB8AC3E}">
        <p14:creationId xmlns:p14="http://schemas.microsoft.com/office/powerpoint/2010/main" val="92143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Privacy Engineering:</a:t>
            </a:r>
          </a:p>
          <a:p>
            <a:r>
              <a:rPr lang="en-US" b="0" dirty="0"/>
              <a:t>A key challenge for the privacy field has been the difficulty of determining how to design information technologies and systems that protect individuals’ privacy, and by extension, civil liberties in an increasingly connected world. </a:t>
            </a:r>
          </a:p>
          <a:p>
            <a:endParaRPr lang="en-US" b="1" dirty="0"/>
          </a:p>
          <a:p>
            <a:r>
              <a:rPr lang="en-US" b="0" dirty="0"/>
              <a:t>Although cybersecurity provides some degree of privacy protection, individuals’ privacy cannot be achieved solely by securing personally identifiable information (PII). Privacy risks also can arise from the intentional or authorized processing of PII, including when cybersecurity measures are processing PII to provide increased security.</a:t>
            </a:r>
          </a:p>
          <a:p>
            <a:endParaRPr lang="en-US" b="0" dirty="0"/>
          </a:p>
          <a:p>
            <a:r>
              <a:rPr lang="en-US" b="0" dirty="0"/>
              <a:t>NIST is contributing to the development of the discipline of privacy engineering as a bridge between privacy policy and system-level implementation. NIST has established a program for privacy engineering with the goals of advancing 1) a lexicon to describe the field and 2) the development of widely adopted frameworks, models, methodologies, tools, and standards</a:t>
            </a:r>
          </a:p>
          <a:p>
            <a:endParaRPr lang="en-US" b="1" dirty="0"/>
          </a:p>
          <a:p>
            <a:r>
              <a:rPr lang="en-US" b="1" dirty="0"/>
              <a:t>Referencing Techniques:</a:t>
            </a:r>
          </a:p>
          <a:p>
            <a:r>
              <a:rPr lang="en-US" b="0" dirty="0"/>
              <a:t>Referencing Techniques has been added to this Roadmap to address the relationship of one set of cybersecurity requirements, controls, or outcomes (“references”) to another, such as defining the relationship between Framework outcomes and ISO 27001 requirements. These relationships are commonly referred to as mappings or crosswalks. References range far beyond the Framework Informative References. However, Informative References serve as an easy starting point for this topic.</a:t>
            </a:r>
          </a:p>
          <a:p>
            <a:endParaRPr lang="en-US" b="1" dirty="0"/>
          </a:p>
          <a:p>
            <a:r>
              <a:rPr lang="en-US" b="0" dirty="0"/>
              <a:t>To handle the changing and growing cybersecurity standards, industry and sector specific recommended practices, technology specific implementation guides, and general guidelines landscape, the Informative References must adapt. These references serve as a translation layer for the principles expressed in the categories/subcategories of the Cybersecurity Framework Core. As such, additional informative references will help organizations address emerging needs when implementing the Cybersecurity Framework</a:t>
            </a:r>
            <a:endParaRPr lang="en-US" b="1" dirty="0"/>
          </a:p>
          <a:p>
            <a:endParaRPr lang="en-US" b="1" dirty="0"/>
          </a:p>
          <a:p>
            <a:r>
              <a:rPr lang="en-US" b="1" dirty="0"/>
              <a:t>Small Business Awareness and Resources:</a:t>
            </a:r>
          </a:p>
          <a:p>
            <a:r>
              <a:rPr lang="en-US" b="0" dirty="0"/>
              <a:t>The vulnerability of any one small business may not seem significant to many other than the company’s owner and employees. However, there are almost 29 million U.S. small businesses and nearly half of the U.S. private sector working population is employed in a small business. These businesses produce approximately 46 percent of our Nation’s private sector output and create 64 percent of all net new private sector jobs in the country. Therefore, a vulnerability common to many - or even just a few, key – small businesses could pose a threat to the Nation’s economic base. </a:t>
            </a:r>
          </a:p>
          <a:p>
            <a:endParaRPr lang="en-US" b="1" dirty="0"/>
          </a:p>
          <a:p>
            <a:r>
              <a:rPr lang="en-US" dirty="0"/>
              <a:t>To address this need, NIST published NISTIR 7621 Revision 1 - Small Business Information Security.  This report provides guidance on how small businesses can implement basic security for their information, systems, and networks and gives a basic overview of information security</a:t>
            </a:r>
            <a:r>
              <a:rPr lang="en-US" b="1" dirty="0"/>
              <a:t>.</a:t>
            </a:r>
          </a:p>
        </p:txBody>
      </p:sp>
      <p:sp>
        <p:nvSpPr>
          <p:cNvPr id="4" name="Slide Number Placeholder 3"/>
          <p:cNvSpPr>
            <a:spLocks noGrp="1"/>
          </p:cNvSpPr>
          <p:nvPr>
            <p:ph type="sldNum" sz="quarter" idx="10"/>
          </p:nvPr>
        </p:nvSpPr>
        <p:spPr/>
        <p:txBody>
          <a:bodyPr/>
          <a:lstStyle/>
          <a:p>
            <a:fld id="{67C02A33-D6ED-8345-92B5-FE0B6F3F946F}" type="slidenum">
              <a:rPr lang="en-US" smtClean="0"/>
              <a:pPr/>
              <a:t>7</a:t>
            </a:fld>
            <a:endParaRPr lang="en-US" dirty="0"/>
          </a:p>
        </p:txBody>
      </p:sp>
    </p:spTree>
    <p:extLst>
      <p:ext uri="{BB962C8B-B14F-4D97-AF65-F5344CB8AC3E}">
        <p14:creationId xmlns:p14="http://schemas.microsoft.com/office/powerpoint/2010/main" val="117904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defTabSz="897301">
              <a:lnSpc>
                <a:spcPct val="115000"/>
              </a:lnSpc>
              <a:spcAft>
                <a:spcPts val="992"/>
              </a:spcAft>
              <a:buFont typeface="Arial"/>
              <a:buChar char="•"/>
              <a:tabLst>
                <a:tab pos="453585" algn="l"/>
              </a:tabLst>
              <a:defRPr/>
            </a:pPr>
            <a:endParaRPr lang="en-US" baseline="0" dirty="0"/>
          </a:p>
          <a:p>
            <a:pPr marL="171450" indent="-171450" defTabSz="897301">
              <a:lnSpc>
                <a:spcPct val="115000"/>
              </a:lnSpc>
              <a:spcAft>
                <a:spcPts val="992"/>
              </a:spcAft>
              <a:buFont typeface="Arial"/>
              <a:buChar char="•"/>
              <a:tabLst>
                <a:tab pos="453585" algn="l"/>
              </a:tabLst>
              <a:defRPr/>
            </a:pPr>
            <a:endParaRPr lang="en-US" baseline="0" dirty="0"/>
          </a:p>
          <a:p>
            <a:pPr marL="0" indent="0" defTabSz="897301">
              <a:lnSpc>
                <a:spcPct val="115000"/>
              </a:lnSpc>
              <a:spcAft>
                <a:spcPts val="992"/>
              </a:spcAft>
              <a:buFont typeface="+mj-lt"/>
              <a:buNone/>
              <a:tabLst>
                <a:tab pos="453585" algn="l"/>
              </a:tabLst>
              <a:defRPr/>
            </a:pPr>
            <a:endParaRPr lang="en-US" dirty="0"/>
          </a:p>
          <a:p>
            <a:pPr marL="0" indent="0" defTabSz="897301">
              <a:lnSpc>
                <a:spcPct val="115000"/>
              </a:lnSpc>
              <a:spcAft>
                <a:spcPts val="992"/>
              </a:spcAft>
              <a:buFont typeface="+mj-lt"/>
              <a:buNone/>
              <a:tabLst>
                <a:tab pos="453585" algn="l"/>
              </a:tabLst>
              <a:defRPr/>
            </a:pPr>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8</a:t>
            </a:fld>
            <a:endParaRPr lang="en-US" dirty="0"/>
          </a:p>
        </p:txBody>
      </p:sp>
    </p:spTree>
    <p:extLst>
      <p:ext uri="{BB962C8B-B14F-4D97-AF65-F5344CB8AC3E}">
        <p14:creationId xmlns:p14="http://schemas.microsoft.com/office/powerpoint/2010/main" val="5064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Content Placeholder 2"/>
          <p:cNvSpPr>
            <a:spLocks noGrp="1"/>
          </p:cNvSpPr>
          <p:nvPr>
            <p:ph idx="1"/>
          </p:nvPr>
        </p:nvSpPr>
        <p:spPr>
          <a:xfrm>
            <a:off x="609600" y="1219200"/>
            <a:ext cx="10972800" cy="5410200"/>
          </a:xfrm>
        </p:spPr>
        <p:txBody>
          <a:bodyPr/>
          <a:lstStyle>
            <a:lvl1pPr>
              <a:buFontTx/>
              <a:buNone/>
              <a:defRPr sz="2000">
                <a:solidFill>
                  <a:schemeClr val="tx1">
                    <a:lumMod val="65000"/>
                    <a:lumOff val="35000"/>
                  </a:schemeClr>
                </a:solidFill>
                <a:latin typeface="Arial" pitchFamily="34" charset="0"/>
                <a:cs typeface="Arial" pitchFamily="34" charset="0"/>
              </a:defRPr>
            </a:lvl1pPr>
            <a:lvl2pPr>
              <a:buFont typeface="Wingdings" pitchFamily="2" charset="2"/>
              <a:buChar char="§"/>
              <a:defRPr sz="2000">
                <a:solidFill>
                  <a:schemeClr val="accent5">
                    <a:lumMod val="50000"/>
                  </a:schemeClr>
                </a:solidFill>
                <a:latin typeface="Arial" pitchFamily="34" charset="0"/>
                <a:cs typeface="Arial" pitchFamily="34" charset="0"/>
              </a:defRPr>
            </a:lvl2pPr>
            <a:lvl3pPr>
              <a:lnSpc>
                <a:spcPts val="2300"/>
              </a:lnSpc>
              <a:buSzPct val="120000"/>
              <a:defRPr sz="1800">
                <a:solidFill>
                  <a:schemeClr val="tx1">
                    <a:lumMod val="65000"/>
                    <a:lumOff val="35000"/>
                  </a:schemeClr>
                </a:solidFill>
                <a:latin typeface="Arial" pitchFamily="34" charset="0"/>
                <a:cs typeface="Arial" pitchFamily="34" charset="0"/>
              </a:defRPr>
            </a:lvl3pPr>
            <a:lvl4pPr>
              <a:lnSpc>
                <a:spcPts val="2300"/>
              </a:lnSpc>
              <a:defRPr sz="1800">
                <a:solidFill>
                  <a:schemeClr val="accent5">
                    <a:lumMod val="50000"/>
                  </a:schemeClr>
                </a:solidFill>
                <a:latin typeface="Arial" pitchFamily="34" charset="0"/>
                <a:cs typeface="Arial" pitchFamily="34" charset="0"/>
              </a:defRPr>
            </a:lvl4pPr>
            <a:lvl5pPr>
              <a:defRPr>
                <a:solidFill>
                  <a:schemeClr val="bg1">
                    <a:lumMod val="85000"/>
                  </a:schemeClr>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9" name="Straight Connector 8"/>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lvl1pPr>
              <a:defRPr>
                <a:latin typeface="Arial"/>
                <a:cs typeface="Arial"/>
              </a:defRPr>
            </a:lvl1pPr>
          </a:lstStyle>
          <a:p>
            <a:pPr defTabSz="914400"/>
            <a:endParaRPr lang="en-US" dirty="0">
              <a:solidFill>
                <a:prstClr val="black">
                  <a:tint val="75000"/>
                </a:prstClr>
              </a:solidFill>
            </a:endParaRPr>
          </a:p>
        </p:txBody>
      </p:sp>
      <p:sp>
        <p:nvSpPr>
          <p:cNvPr id="4"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61278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609600" y="1219200"/>
            <a:ext cx="5384800" cy="5486400"/>
          </a:xfrm>
        </p:spPr>
        <p:txBody>
          <a:bodyPr/>
          <a:lstStyle>
            <a:lvl1pPr>
              <a:buSzPct val="120000"/>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50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300"/>
              </a:spcBef>
              <a:spcAft>
                <a:spcPts val="300"/>
              </a:spcAft>
              <a:buSzPct val="120000"/>
              <a:buFont typeface="Arial" pitchFamily="34" charset="0"/>
              <a:buChar char="•"/>
              <a:defRPr sz="1800">
                <a:solidFill>
                  <a:schemeClr val="tx1">
                    <a:lumMod val="65000"/>
                    <a:lumOff val="35000"/>
                  </a:schemeClr>
                </a:solidFill>
                <a:latin typeface="Arial" pitchFamily="34" charset="0"/>
                <a:cs typeface="Arial" pitchFamily="34" charset="0"/>
              </a:defRPr>
            </a:lvl3pPr>
            <a:lvl4pPr marL="914400">
              <a:lnSpc>
                <a:spcPts val="2160"/>
              </a:lnSpc>
              <a:spcBef>
                <a:spcPts val="200"/>
              </a:spcBef>
              <a:spcAft>
                <a:spcPts val="200"/>
              </a:spcAft>
              <a:defRPr sz="1800">
                <a:solidFill>
                  <a:schemeClr val="accent5">
                    <a:lumMod val="50000"/>
                  </a:schemeClr>
                </a:solidFill>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2"/>
          </p:nvPr>
        </p:nvSpPr>
        <p:spPr>
          <a:xfrm>
            <a:off x="6197600" y="1219200"/>
            <a:ext cx="5384800" cy="5486400"/>
          </a:xfrm>
        </p:spPr>
        <p:txBody>
          <a:bodyPr/>
          <a:lstStyle>
            <a:lvl1pPr>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48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400"/>
              </a:spcBef>
              <a:spcAft>
                <a:spcPts val="400"/>
              </a:spcAft>
              <a:buSzPct val="120000"/>
              <a:defRPr sz="1800">
                <a:solidFill>
                  <a:schemeClr val="tx1">
                    <a:lumMod val="65000"/>
                    <a:lumOff val="35000"/>
                  </a:schemeClr>
                </a:solidFill>
                <a:latin typeface="Arial" pitchFamily="34" charset="0"/>
                <a:cs typeface="Arial" pitchFamily="34" charset="0"/>
              </a:defRPr>
            </a:lvl3pPr>
            <a:lvl4pPr marL="914400">
              <a:lnSpc>
                <a:spcPts val="2160"/>
              </a:lnSpc>
              <a:spcBef>
                <a:spcPts val="300"/>
              </a:spcBef>
              <a:spcAft>
                <a:spcPts val="300"/>
              </a:spcAft>
              <a:defRPr sz="1800">
                <a:solidFill>
                  <a:schemeClr val="accent5">
                    <a:lumMod val="50000"/>
                  </a:schemeClr>
                </a:solidFill>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3"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4764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8802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6"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17737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2389717" y="5072064"/>
            <a:ext cx="7315200" cy="566739"/>
          </a:xfrm>
        </p:spPr>
        <p:txBody>
          <a:bodyPr anchor="b"/>
          <a:lstStyle>
            <a:lvl1pPr algn="l">
              <a:defRPr sz="2000" b="1">
                <a:solidFill>
                  <a:schemeClr val="tx1">
                    <a:lumMod val="65000"/>
                    <a:lumOff val="35000"/>
                  </a:schemeClr>
                </a:solidFill>
                <a:latin typeface="Arial" pitchFamily="34" charset="0"/>
                <a:cs typeface="Arial" pitchFamily="34" charset="0"/>
              </a:defRPr>
            </a:lvl1pPr>
          </a:lstStyle>
          <a:p>
            <a:r>
              <a:rPr lang="en-US" dirty="0"/>
              <a:t>Click to edit Master title style</a:t>
            </a:r>
          </a:p>
        </p:txBody>
      </p:sp>
      <p:sp>
        <p:nvSpPr>
          <p:cNvPr id="9" name="Picture Placeholder 2"/>
          <p:cNvSpPr>
            <a:spLocks noGrp="1"/>
          </p:cNvSpPr>
          <p:nvPr>
            <p:ph type="pic" idx="1"/>
          </p:nvPr>
        </p:nvSpPr>
        <p:spPr>
          <a:xfrm>
            <a:off x="2389717" y="612779"/>
            <a:ext cx="7315200" cy="4340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 Placeholder 3"/>
          <p:cNvSpPr>
            <a:spLocks noGrp="1"/>
          </p:cNvSpPr>
          <p:nvPr>
            <p:ph type="body" sz="half" idx="2"/>
          </p:nvPr>
        </p:nvSpPr>
        <p:spPr>
          <a:xfrm>
            <a:off x="2389717" y="5748341"/>
            <a:ext cx="7315200" cy="500063"/>
          </a:xfrm>
        </p:spPr>
        <p:txBody>
          <a:bodyPr>
            <a:normAutofit/>
          </a:bodyPr>
          <a:lstStyle>
            <a:lvl1pPr marL="0" indent="0">
              <a:buNone/>
              <a:defRPr sz="1800">
                <a:solidFill>
                  <a:schemeClr val="accent5">
                    <a:lumMod val="50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1"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62358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1350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45269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pic>
        <p:nvPicPr>
          <p:cNvPr id="7" name="Picture 6" descr="background_idea6.jpg"/>
          <p:cNvPicPr>
            <a:picLocks noChangeAspect="1"/>
          </p:cNvPicPr>
          <p:nvPr/>
        </p:nvPicPr>
        <p:blipFill>
          <a:blip r:embed="rId8"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22617434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titlebanner2.jpg"/>
          <p:cNvPicPr>
            <a:picLocks noChangeAspect="1"/>
          </p:cNvPicPr>
          <p:nvPr/>
        </p:nvPicPr>
        <p:blipFill>
          <a:blip r:embed="rId3"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3059359389"/>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cyberframework@nist.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nist.gov/cyberframework/related-efforts-roadmap" TargetMode="External"/><Relationship Id="rId7"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mailto:cyberframework@nist.gov" TargetMode="External"/><Relationship Id="rId5" Type="http://schemas.openxmlformats.org/officeDocument/2006/relationships/hyperlink" Target="http://csrc.nist.gov/" TargetMode="External"/><Relationship Id="rId4" Type="http://schemas.openxmlformats.org/officeDocument/2006/relationships/hyperlink" Target="http://www.nist.gov/cyberframework"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6CA3-0E22-4270-B201-403D35D40069}"/>
              </a:ext>
            </a:extLst>
          </p:cNvPr>
          <p:cNvSpPr>
            <a:spLocks noGrp="1"/>
          </p:cNvSpPr>
          <p:nvPr>
            <p:ph type="title" idx="4294967295"/>
          </p:nvPr>
        </p:nvSpPr>
        <p:spPr>
          <a:xfrm>
            <a:off x="715108" y="650631"/>
            <a:ext cx="10972800" cy="5556738"/>
          </a:xfrm>
        </p:spPr>
        <p:txBody>
          <a:bodyPr>
            <a:noAutofit/>
          </a:bodyPr>
          <a:lstStyle/>
          <a:p>
            <a:pPr algn="l" rtl="0" eaLnBrk="1" latinLnBrk="0" hangingPunct="1"/>
            <a:r>
              <a:rPr lang="en-US" sz="2400" b="1" kern="1200" dirty="0">
                <a:solidFill>
                  <a:srgbClr val="595959"/>
                </a:solidFill>
                <a:effectLst/>
                <a:latin typeface="Arial" panose="020B0604020202020204" pitchFamily="34" charset="0"/>
                <a:ea typeface="+mn-ea"/>
                <a:cs typeface="Arial" panose="020B0604020202020204" pitchFamily="34" charset="0"/>
              </a:rPr>
              <a:t>Summary: </a:t>
            </a:r>
            <a:r>
              <a:rPr lang="en-US" sz="2400" kern="1200" dirty="0">
                <a:solidFill>
                  <a:srgbClr val="595959"/>
                </a:solidFill>
                <a:effectLst/>
                <a:latin typeface="Arial" panose="020B0604020202020204" pitchFamily="34" charset="0"/>
                <a:ea typeface="+mn-ea"/>
                <a:cs typeface="Arial" panose="020B0604020202020204" pitchFamily="34" charset="0"/>
              </a:rPr>
              <a:t>These slides describe what the Roadmap is, how it relates to the Cybersecurity Framework, and what topics are included in the Roadmap</a:t>
            </a:r>
            <a:br>
              <a:rPr lang="en-US" sz="2400" kern="1200" dirty="0">
                <a:solidFill>
                  <a:srgbClr val="595959"/>
                </a:solidFill>
                <a:effectLst/>
                <a:latin typeface="Arial" panose="020B0604020202020204" pitchFamily="34" charset="0"/>
                <a:ea typeface="+mn-ea"/>
                <a:cs typeface="Arial" panose="020B0604020202020204" pitchFamily="34" charset="0"/>
              </a:rPr>
            </a:br>
            <a:endParaRPr lang="en-US" dirty="0">
              <a:effectLst/>
              <a:latin typeface="Arial" panose="020B0604020202020204" pitchFamily="34" charset="0"/>
              <a:cs typeface="Arial" panose="020B0604020202020204" pitchFamily="34" charset="0"/>
            </a:endParaRPr>
          </a:p>
          <a:p>
            <a:pPr algn="l" rtl="0" eaLnBrk="1" latinLnBrk="0" hangingPunct="1"/>
            <a:r>
              <a:rPr lang="en-US" sz="2400" b="1" kern="1200" dirty="0">
                <a:solidFill>
                  <a:srgbClr val="595959"/>
                </a:solidFill>
                <a:effectLst/>
                <a:latin typeface="Arial" panose="020B0604020202020204" pitchFamily="34" charset="0"/>
                <a:ea typeface="+mn-ea"/>
                <a:cs typeface="Arial" panose="020B0604020202020204" pitchFamily="34" charset="0"/>
              </a:rPr>
              <a:t>Audience: </a:t>
            </a:r>
            <a:r>
              <a:rPr lang="en-US" sz="2400" kern="1200" dirty="0">
                <a:solidFill>
                  <a:srgbClr val="595959"/>
                </a:solidFill>
                <a:effectLst/>
                <a:latin typeface="Arial" panose="020B0604020202020204" pitchFamily="34" charset="0"/>
                <a:ea typeface="+mn-ea"/>
                <a:cs typeface="Arial" panose="020B0604020202020204" pitchFamily="34" charset="0"/>
              </a:rPr>
              <a:t>These slides are intended for an audience who is familiar with Framework, but is seeking to gain an understanding of the Framework Roadmap.</a:t>
            </a:r>
            <a:br>
              <a:rPr lang="en-US" sz="2400" kern="1200" dirty="0">
                <a:solidFill>
                  <a:srgbClr val="595959"/>
                </a:solidFill>
                <a:effectLst/>
                <a:latin typeface="Arial" panose="020B0604020202020204" pitchFamily="34" charset="0"/>
                <a:ea typeface="+mn-ea"/>
                <a:cs typeface="Arial" panose="020B0604020202020204" pitchFamily="34" charset="0"/>
              </a:rPr>
            </a:br>
            <a:endParaRPr lang="en-US" dirty="0">
              <a:effectLst/>
              <a:latin typeface="Arial" panose="020B0604020202020204" pitchFamily="34" charset="0"/>
              <a:cs typeface="Arial" panose="020B0604020202020204" pitchFamily="34" charset="0"/>
            </a:endParaRPr>
          </a:p>
          <a:p>
            <a:pPr algn="l" rtl="0" eaLnBrk="1" latinLnBrk="0" hangingPunct="1"/>
            <a:r>
              <a:rPr lang="en-US" sz="2400" b="1" kern="1200" dirty="0">
                <a:solidFill>
                  <a:srgbClr val="595959"/>
                </a:solidFill>
                <a:effectLst/>
                <a:latin typeface="Arial" panose="020B0604020202020204" pitchFamily="34" charset="0"/>
                <a:ea typeface="+mn-ea"/>
                <a:cs typeface="Arial" panose="020B0604020202020204" pitchFamily="34" charset="0"/>
              </a:rPr>
              <a:t>Learning Objectives:</a:t>
            </a:r>
            <a:endParaRPr lang="en-US" b="1" dirty="0">
              <a:effectLst/>
              <a:latin typeface="Arial" panose="020B0604020202020204" pitchFamily="34" charset="0"/>
              <a:cs typeface="Arial" panose="020B0604020202020204" pitchFamily="34" charset="0"/>
            </a:endParaRPr>
          </a:p>
          <a:p>
            <a:pPr marL="342900" indent="-342900" algn="l" rtl="0" eaLnBrk="1" latinLnBrk="0" hangingPunct="1">
              <a:buFont typeface="Arial" panose="020B0604020202020204" pitchFamily="34" charset="0"/>
              <a:buChar char="•"/>
            </a:pPr>
            <a:r>
              <a:rPr lang="en-US" sz="2400" kern="1200" dirty="0">
                <a:solidFill>
                  <a:srgbClr val="595959"/>
                </a:solidFill>
                <a:effectLst/>
                <a:latin typeface="Arial" panose="020B0604020202020204" pitchFamily="34" charset="0"/>
                <a:ea typeface="+mn-ea"/>
                <a:cs typeface="Arial" panose="020B0604020202020204" pitchFamily="34" charset="0"/>
              </a:rPr>
              <a:t>Understand the purpose of the Roadmap</a:t>
            </a:r>
            <a:endParaRPr lang="en-US" dirty="0">
              <a:effectLst/>
              <a:latin typeface="Arial" panose="020B0604020202020204" pitchFamily="34" charset="0"/>
              <a:cs typeface="Arial" panose="020B0604020202020204" pitchFamily="34" charset="0"/>
            </a:endParaRPr>
          </a:p>
          <a:p>
            <a:pPr marL="342900" indent="-342900" algn="l" rtl="0" eaLnBrk="1" latinLnBrk="0" hangingPunct="1">
              <a:buFont typeface="Arial" panose="020B0604020202020204" pitchFamily="34" charset="0"/>
              <a:buChar char="•"/>
            </a:pPr>
            <a:r>
              <a:rPr lang="en-US" sz="2400" kern="1200" dirty="0">
                <a:solidFill>
                  <a:srgbClr val="595959"/>
                </a:solidFill>
                <a:effectLst/>
                <a:latin typeface="Arial" panose="020B0604020202020204" pitchFamily="34" charset="0"/>
                <a:ea typeface="+mn-ea"/>
                <a:cs typeface="Arial" panose="020B0604020202020204" pitchFamily="34" charset="0"/>
              </a:rPr>
              <a:t>Identify the Roadmap Areas</a:t>
            </a:r>
            <a:endParaRPr lang="en-US" dirty="0">
              <a:effectLst/>
              <a:latin typeface="Arial" panose="020B0604020202020204" pitchFamily="34" charset="0"/>
              <a:cs typeface="Arial" panose="020B0604020202020204" pitchFamily="34" charset="0"/>
            </a:endParaRPr>
          </a:p>
          <a:p>
            <a:pPr marL="342900" indent="-342900" algn="l" rtl="0" eaLnBrk="1" latinLnBrk="0" hangingPunct="1">
              <a:buFont typeface="Arial" panose="020B0604020202020204" pitchFamily="34" charset="0"/>
              <a:buChar char="•"/>
            </a:pPr>
            <a:r>
              <a:rPr lang="en-US" sz="2400" kern="1200" dirty="0">
                <a:solidFill>
                  <a:srgbClr val="595959"/>
                </a:solidFill>
                <a:effectLst/>
                <a:latin typeface="Arial" panose="020B0604020202020204" pitchFamily="34" charset="0"/>
                <a:ea typeface="+mn-ea"/>
                <a:cs typeface="Arial" panose="020B0604020202020204" pitchFamily="34" charset="0"/>
              </a:rPr>
              <a:t>Awareness of the topics included in each Roadmap Area</a:t>
            </a:r>
            <a:endParaRPr lang="en-US"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205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82788" y="1713876"/>
            <a:ext cx="8515880" cy="3213727"/>
          </a:xfrm>
        </p:spPr>
        <p:txBody>
          <a:bodyPr>
            <a:noAutofit/>
          </a:bodyPr>
          <a:lstStyle/>
          <a:p>
            <a:pPr algn="ctr"/>
            <a:r>
              <a:rPr lang="en-US" sz="3600" dirty="0"/>
              <a:t>Introduction to the Framework Roadmap</a:t>
            </a:r>
          </a:p>
          <a:p>
            <a:pPr algn="ctr"/>
            <a:endParaRPr lang="en-US" sz="2400" b="0" dirty="0"/>
          </a:p>
          <a:p>
            <a:pPr algn="ctr"/>
            <a:r>
              <a:rPr lang="en-US" sz="2400" b="0" dirty="0"/>
              <a:t>July 2018</a:t>
            </a:r>
          </a:p>
        </p:txBody>
      </p:sp>
      <p:sp>
        <p:nvSpPr>
          <p:cNvPr id="4" name="TextBox 3"/>
          <p:cNvSpPr txBox="1"/>
          <p:nvPr/>
        </p:nvSpPr>
        <p:spPr>
          <a:xfrm>
            <a:off x="9855200" y="6362700"/>
            <a:ext cx="184666" cy="369332"/>
          </a:xfrm>
          <a:prstGeom prst="rect">
            <a:avLst/>
          </a:prstGeom>
          <a:noFill/>
        </p:spPr>
        <p:txBody>
          <a:bodyPr wrap="none" rtlCol="0">
            <a:spAutoFit/>
          </a:bodyPr>
          <a:lstStyle/>
          <a:p>
            <a:endParaRPr lang="en-US" dirty="0"/>
          </a:p>
        </p:txBody>
      </p:sp>
      <p:pic>
        <p:nvPicPr>
          <p:cNvPr id="3" name="Picture 2" descr="NIST-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533" y="5731549"/>
            <a:ext cx="2150534" cy="985304"/>
          </a:xfrm>
          <a:prstGeom prst="rect">
            <a:avLst/>
          </a:prstGeom>
        </p:spPr>
      </p:pic>
      <p:sp>
        <p:nvSpPr>
          <p:cNvPr id="6" name="TextBox 5"/>
          <p:cNvSpPr txBox="1"/>
          <p:nvPr/>
        </p:nvSpPr>
        <p:spPr>
          <a:xfrm>
            <a:off x="749117" y="6224201"/>
            <a:ext cx="2467342" cy="323165"/>
          </a:xfrm>
          <a:prstGeom prst="rect">
            <a:avLst/>
          </a:prstGeom>
          <a:noFill/>
        </p:spPr>
        <p:txBody>
          <a:bodyPr wrap="none" rtlCol="0">
            <a:spAutoFit/>
          </a:bodyPr>
          <a:lstStyle/>
          <a:p>
            <a:r>
              <a:rPr lang="en-US" sz="1500" dirty="0">
                <a:latin typeface="Arial"/>
                <a:cs typeface="Arial"/>
                <a:hlinkClick r:id="rId4"/>
              </a:rPr>
              <a:t>cyberframework@nist.gov</a:t>
            </a:r>
            <a:r>
              <a:rPr lang="en-US" sz="1500" dirty="0">
                <a:latin typeface="Arial"/>
                <a:cs typeface="Arial"/>
              </a:rPr>
              <a:t> </a:t>
            </a:r>
          </a:p>
        </p:txBody>
      </p:sp>
    </p:spTree>
    <p:extLst>
      <p:ext uri="{BB962C8B-B14F-4D97-AF65-F5344CB8AC3E}">
        <p14:creationId xmlns:p14="http://schemas.microsoft.com/office/powerpoint/2010/main" val="328411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r>
              <a:rPr lang="en-US" sz="3200" dirty="0"/>
              <a:t>The Framework Roadmap</a:t>
            </a:r>
            <a:endParaRPr lang="en-US" sz="2000" i="1" dirty="0"/>
          </a:p>
        </p:txBody>
      </p:sp>
      <p:sp>
        <p:nvSpPr>
          <p:cNvPr id="4" name="Content Placeholder 3"/>
          <p:cNvSpPr>
            <a:spLocks noGrp="1"/>
          </p:cNvSpPr>
          <p:nvPr>
            <p:ph idx="1"/>
          </p:nvPr>
        </p:nvSpPr>
        <p:spPr>
          <a:xfrm>
            <a:off x="616499" y="1419304"/>
            <a:ext cx="5694654" cy="5243945"/>
          </a:xfrm>
        </p:spPr>
        <p:txBody>
          <a:bodyPr>
            <a:noAutofit/>
          </a:bodyPr>
          <a:lstStyle/>
          <a:p>
            <a:pPr>
              <a:buFont typeface="Arial" panose="020B0604020202020204" pitchFamily="34" charset="0"/>
              <a:buChar char="•"/>
            </a:pPr>
            <a:r>
              <a:rPr lang="en-US" sz="2400" dirty="0"/>
              <a:t>Highlights areas of development relevant to the Framework and of broader interest</a:t>
            </a:r>
          </a:p>
          <a:p>
            <a:pPr>
              <a:buFont typeface="Arial" panose="020B0604020202020204" pitchFamily="34" charset="0"/>
              <a:buChar char="•"/>
            </a:pPr>
            <a:endParaRPr lang="en-US" sz="1000" dirty="0"/>
          </a:p>
          <a:p>
            <a:pPr>
              <a:buFont typeface="Arial" panose="020B0604020202020204" pitchFamily="34" charset="0"/>
              <a:buChar char="•"/>
            </a:pPr>
            <a:r>
              <a:rPr lang="en-US" sz="2400" dirty="0"/>
              <a:t>Describes anticipated future activities related to the Framework</a:t>
            </a:r>
          </a:p>
          <a:p>
            <a:pPr>
              <a:buFont typeface="Arial" panose="020B0604020202020204" pitchFamily="34" charset="0"/>
              <a:buChar char="•"/>
            </a:pPr>
            <a:endParaRPr lang="en-US" sz="1000" dirty="0"/>
          </a:p>
          <a:p>
            <a:pPr>
              <a:buFont typeface="Arial" panose="020B0604020202020204" pitchFamily="34" charset="0"/>
              <a:buChar char="•"/>
            </a:pPr>
            <a:r>
              <a:rPr lang="en-US" sz="2400" dirty="0"/>
              <a:t>NIST collaborates with stakeholders to identify challenges, solicit input, and develop and execute action plans for addressing roadmap areas</a:t>
            </a:r>
          </a:p>
          <a:p>
            <a:pPr>
              <a:buFont typeface="Arial" panose="020B0604020202020204" pitchFamily="34" charset="0"/>
              <a:buChar char="•"/>
            </a:pPr>
            <a:endParaRPr lang="en-US" sz="1000" dirty="0"/>
          </a:p>
          <a:p>
            <a:pPr>
              <a:buFont typeface="Arial" panose="020B0604020202020204" pitchFamily="34" charset="0"/>
              <a:buChar char="•"/>
            </a:pPr>
            <a:r>
              <a:rPr lang="en-US" sz="2400" dirty="0"/>
              <a:t>Continues to evolve based on advancements in technology and the evolving cybersecurity landscape</a:t>
            </a:r>
            <a:endParaRPr lang="en-US" sz="2400" b="1" dirty="0"/>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3</a:t>
            </a:fld>
            <a:endParaRPr lang="en-US" dirty="0">
              <a:solidFill>
                <a:prstClr val="black">
                  <a:tint val="75000"/>
                </a:prstClr>
              </a:solidFill>
            </a:endParaRPr>
          </a:p>
        </p:txBody>
      </p:sp>
      <p:graphicFrame>
        <p:nvGraphicFramePr>
          <p:cNvPr id="2" name="Table 1" descr="Areas of the Draft Roadmap v1.1.">
            <a:extLst>
              <a:ext uri="{FF2B5EF4-FFF2-40B4-BE49-F238E27FC236}">
                <a16:creationId xmlns:a16="http://schemas.microsoft.com/office/drawing/2014/main" id="{D4B72F89-62AB-42E9-AA13-B4BC3365D8C8}"/>
              </a:ext>
            </a:extLst>
          </p:cNvPr>
          <p:cNvGraphicFramePr>
            <a:graphicFrameLocks noGrp="1"/>
          </p:cNvGraphicFramePr>
          <p:nvPr>
            <p:extLst>
              <p:ext uri="{D42A27DB-BD31-4B8C-83A1-F6EECF244321}">
                <p14:modId xmlns:p14="http://schemas.microsoft.com/office/powerpoint/2010/main" val="1163177307"/>
              </p:ext>
            </p:extLst>
          </p:nvPr>
        </p:nvGraphicFramePr>
        <p:xfrm>
          <a:off x="6436659" y="1296042"/>
          <a:ext cx="5414682" cy="5181600"/>
        </p:xfrm>
        <a:graphic>
          <a:graphicData uri="http://schemas.openxmlformats.org/drawingml/2006/table">
            <a:tbl>
              <a:tblPr firstRow="1" bandRow="1">
                <a:tableStyleId>{5C22544A-7EE6-4342-B048-85BDC9FD1C3A}</a:tableStyleId>
              </a:tblPr>
              <a:tblGrid>
                <a:gridCol w="5414682">
                  <a:extLst>
                    <a:ext uri="{9D8B030D-6E8A-4147-A177-3AD203B41FA5}">
                      <a16:colId xmlns:a16="http://schemas.microsoft.com/office/drawing/2014/main" val="1333134519"/>
                    </a:ext>
                  </a:extLst>
                </a:gridCol>
              </a:tblGrid>
              <a:tr h="349596">
                <a:tc>
                  <a:txBody>
                    <a:bodyPr/>
                    <a:lstStyle/>
                    <a:p>
                      <a:pPr algn="ctr"/>
                      <a:r>
                        <a:rPr lang="en-US" sz="2200" b="1" dirty="0">
                          <a:latin typeface="Arial" panose="020B0604020202020204" pitchFamily="34" charset="0"/>
                          <a:cs typeface="Arial" panose="020B0604020202020204" pitchFamily="34" charset="0"/>
                        </a:rPr>
                        <a:t>Draft Roadmap v1.1 (Dec 5, 2017)</a:t>
                      </a:r>
                    </a:p>
                  </a:txBody>
                  <a:tcPr/>
                </a:tc>
                <a:extLst>
                  <a:ext uri="{0D108BD9-81ED-4DB2-BD59-A6C34878D82A}">
                    <a16:rowId xmlns:a16="http://schemas.microsoft.com/office/drawing/2014/main" val="2756740437"/>
                  </a:ext>
                </a:extLst>
              </a:tr>
              <a:tr h="349596">
                <a:tc>
                  <a:txBody>
                    <a:bodyPr/>
                    <a:lstStyle/>
                    <a:p>
                      <a:pPr algn="l"/>
                      <a:r>
                        <a:rPr lang="en-US" sz="2000" b="0" dirty="0">
                          <a:latin typeface="Arial" panose="020B0604020202020204" pitchFamily="34" charset="0"/>
                          <a:cs typeface="Arial" panose="020B0604020202020204" pitchFamily="34" charset="0"/>
                        </a:rPr>
                        <a:t>Confidence Mechanisms</a:t>
                      </a:r>
                    </a:p>
                  </a:txBody>
                  <a:tcPr/>
                </a:tc>
                <a:extLst>
                  <a:ext uri="{0D108BD9-81ED-4DB2-BD59-A6C34878D82A}">
                    <a16:rowId xmlns:a16="http://schemas.microsoft.com/office/drawing/2014/main" val="504306308"/>
                  </a:ext>
                </a:extLst>
              </a:tr>
              <a:tr h="349596">
                <a:tc>
                  <a:txBody>
                    <a:bodyPr/>
                    <a:lstStyle/>
                    <a:p>
                      <a:pPr algn="l"/>
                      <a:r>
                        <a:rPr lang="en-US" sz="2000" b="0" dirty="0">
                          <a:latin typeface="Arial" panose="020B0604020202020204" pitchFamily="34" charset="0"/>
                          <a:cs typeface="Arial" panose="020B0604020202020204" pitchFamily="34" charset="0"/>
                        </a:rPr>
                        <a:t>Cyber Attack Lifecycle</a:t>
                      </a:r>
                    </a:p>
                  </a:txBody>
                  <a:tcPr/>
                </a:tc>
                <a:extLst>
                  <a:ext uri="{0D108BD9-81ED-4DB2-BD59-A6C34878D82A}">
                    <a16:rowId xmlns:a16="http://schemas.microsoft.com/office/drawing/2014/main" val="1032386635"/>
                  </a:ext>
                </a:extLst>
              </a:tr>
              <a:tr h="349596">
                <a:tc>
                  <a:txBody>
                    <a:bodyPr/>
                    <a:lstStyle/>
                    <a:p>
                      <a:pPr algn="l"/>
                      <a:r>
                        <a:rPr lang="en-US" sz="2000" b="0" dirty="0">
                          <a:latin typeface="Arial" panose="020B0604020202020204" pitchFamily="34" charset="0"/>
                          <a:cs typeface="Arial" panose="020B0604020202020204" pitchFamily="34" charset="0"/>
                        </a:rPr>
                        <a:t>Cybersecurity Workforce</a:t>
                      </a:r>
                    </a:p>
                  </a:txBody>
                  <a:tcPr/>
                </a:tc>
                <a:extLst>
                  <a:ext uri="{0D108BD9-81ED-4DB2-BD59-A6C34878D82A}">
                    <a16:rowId xmlns:a16="http://schemas.microsoft.com/office/drawing/2014/main" val="615692361"/>
                  </a:ext>
                </a:extLst>
              </a:tr>
              <a:tr h="349596">
                <a:tc>
                  <a:txBody>
                    <a:bodyPr/>
                    <a:lstStyle/>
                    <a:p>
                      <a:pPr algn="l"/>
                      <a:r>
                        <a:rPr lang="en-US" sz="2000" b="0" i="0" kern="1200" dirty="0">
                          <a:solidFill>
                            <a:schemeClr val="dk1"/>
                          </a:solidFill>
                          <a:effectLst/>
                          <a:latin typeface="Arial" panose="020B0604020202020204" pitchFamily="34" charset="0"/>
                          <a:ea typeface="+mn-ea"/>
                          <a:cs typeface="Arial" panose="020B0604020202020204" pitchFamily="34" charset="0"/>
                        </a:rPr>
                        <a:t>Cyber Supply Chain Risk Management</a:t>
                      </a:r>
                    </a:p>
                  </a:txBody>
                  <a:tcPr/>
                </a:tc>
                <a:extLst>
                  <a:ext uri="{0D108BD9-81ED-4DB2-BD59-A6C34878D82A}">
                    <a16:rowId xmlns:a16="http://schemas.microsoft.com/office/drawing/2014/main" val="2187336285"/>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Federal Agency Cybersecurity Alignment</a:t>
                      </a:r>
                    </a:p>
                  </a:txBody>
                  <a:tcPr/>
                </a:tc>
                <a:extLst>
                  <a:ext uri="{0D108BD9-81ED-4DB2-BD59-A6C34878D82A}">
                    <a16:rowId xmlns:a16="http://schemas.microsoft.com/office/drawing/2014/main" val="2709579208"/>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Governance and Enterprise Risk Management</a:t>
                      </a:r>
                    </a:p>
                  </a:txBody>
                  <a:tcPr/>
                </a:tc>
                <a:extLst>
                  <a:ext uri="{0D108BD9-81ED-4DB2-BD59-A6C34878D82A}">
                    <a16:rowId xmlns:a16="http://schemas.microsoft.com/office/drawing/2014/main" val="1379125024"/>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Identity Management</a:t>
                      </a:r>
                    </a:p>
                  </a:txBody>
                  <a:tcPr/>
                </a:tc>
                <a:extLst>
                  <a:ext uri="{0D108BD9-81ED-4DB2-BD59-A6C34878D82A}">
                    <a16:rowId xmlns:a16="http://schemas.microsoft.com/office/drawing/2014/main" val="2879464475"/>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International Aspects, Impacts, and Alignment</a:t>
                      </a:r>
                    </a:p>
                  </a:txBody>
                  <a:tcPr/>
                </a:tc>
                <a:extLst>
                  <a:ext uri="{0D108BD9-81ED-4DB2-BD59-A6C34878D82A}">
                    <a16:rowId xmlns:a16="http://schemas.microsoft.com/office/drawing/2014/main" val="943477489"/>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Measuring Cybersecurity</a:t>
                      </a:r>
                    </a:p>
                  </a:txBody>
                  <a:tcPr/>
                </a:tc>
                <a:extLst>
                  <a:ext uri="{0D108BD9-81ED-4DB2-BD59-A6C34878D82A}">
                    <a16:rowId xmlns:a16="http://schemas.microsoft.com/office/drawing/2014/main" val="3370422238"/>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Privacy Engineering</a:t>
                      </a:r>
                    </a:p>
                  </a:txBody>
                  <a:tcPr/>
                </a:tc>
                <a:extLst>
                  <a:ext uri="{0D108BD9-81ED-4DB2-BD59-A6C34878D82A}">
                    <a16:rowId xmlns:a16="http://schemas.microsoft.com/office/drawing/2014/main" val="4089472868"/>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Referencing Techniques</a:t>
                      </a:r>
                    </a:p>
                  </a:txBody>
                  <a:tcPr/>
                </a:tc>
                <a:extLst>
                  <a:ext uri="{0D108BD9-81ED-4DB2-BD59-A6C34878D82A}">
                    <a16:rowId xmlns:a16="http://schemas.microsoft.com/office/drawing/2014/main" val="2489875291"/>
                  </a:ext>
                </a:extLst>
              </a:tr>
              <a:tr h="34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Arial" panose="020B0604020202020204" pitchFamily="34" charset="0"/>
                          <a:ea typeface="+mn-ea"/>
                          <a:cs typeface="Arial" panose="020B0604020202020204" pitchFamily="34" charset="0"/>
                        </a:rPr>
                        <a:t>Small Business Awareness and Resources</a:t>
                      </a:r>
                    </a:p>
                  </a:txBody>
                  <a:tcPr/>
                </a:tc>
                <a:extLst>
                  <a:ext uri="{0D108BD9-81ED-4DB2-BD59-A6C34878D82A}">
                    <a16:rowId xmlns:a16="http://schemas.microsoft.com/office/drawing/2014/main" val="714085921"/>
                  </a:ext>
                </a:extLst>
              </a:tr>
            </a:tbl>
          </a:graphicData>
        </a:graphic>
      </p:graphicFrame>
    </p:spTree>
    <p:extLst>
      <p:ext uri="{BB962C8B-B14F-4D97-AF65-F5344CB8AC3E}">
        <p14:creationId xmlns:p14="http://schemas.microsoft.com/office/powerpoint/2010/main" val="222505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r>
              <a:rPr lang="en-US" sz="3200" dirty="0"/>
              <a:t>Roadmap Areas</a:t>
            </a:r>
            <a:endParaRPr lang="en-US" sz="2000" i="1" dirty="0"/>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4</a:t>
            </a:fld>
            <a:endParaRPr lang="en-US" dirty="0">
              <a:solidFill>
                <a:prstClr val="black">
                  <a:tint val="75000"/>
                </a:prstClr>
              </a:solidFill>
            </a:endParaRPr>
          </a:p>
        </p:txBody>
      </p:sp>
      <p:graphicFrame>
        <p:nvGraphicFramePr>
          <p:cNvPr id="5" name="Diagram 4" descr="Confidence Mechanisms, Cyber Attack Lifecycle, and Cybersecurity Workforce Roadmap Areas.">
            <a:extLst>
              <a:ext uri="{FF2B5EF4-FFF2-40B4-BE49-F238E27FC236}">
                <a16:creationId xmlns:a16="http://schemas.microsoft.com/office/drawing/2014/main" id="{AC508737-EBE5-486A-A2E9-7AEC2BFC77AC}"/>
              </a:ext>
            </a:extLst>
          </p:cNvPr>
          <p:cNvGraphicFramePr/>
          <p:nvPr>
            <p:extLst>
              <p:ext uri="{D42A27DB-BD31-4B8C-83A1-F6EECF244321}">
                <p14:modId xmlns:p14="http://schemas.microsoft.com/office/powerpoint/2010/main" val="2529047509"/>
              </p:ext>
            </p:extLst>
          </p:nvPr>
        </p:nvGraphicFramePr>
        <p:xfrm>
          <a:off x="1531257" y="1319800"/>
          <a:ext cx="912948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902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r>
              <a:rPr lang="en-US" sz="3200" dirty="0"/>
              <a:t>Roadmap Areas</a:t>
            </a:r>
            <a:endParaRPr lang="en-US" sz="2000" i="1" dirty="0"/>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5</a:t>
            </a:fld>
            <a:endParaRPr lang="en-US" dirty="0">
              <a:solidFill>
                <a:prstClr val="black">
                  <a:tint val="75000"/>
                </a:prstClr>
              </a:solidFill>
            </a:endParaRPr>
          </a:p>
        </p:txBody>
      </p:sp>
      <p:graphicFrame>
        <p:nvGraphicFramePr>
          <p:cNvPr id="5" name="Diagram 4" descr="Cyber Supply Chain Risk Management, Federal Agency Cybersecurity Alignment, and Governance and Enterprise Risk Management Roadmap Areas.">
            <a:extLst>
              <a:ext uri="{FF2B5EF4-FFF2-40B4-BE49-F238E27FC236}">
                <a16:creationId xmlns:a16="http://schemas.microsoft.com/office/drawing/2014/main" id="{AC508737-EBE5-486A-A2E9-7AEC2BFC77AC}"/>
              </a:ext>
            </a:extLst>
          </p:cNvPr>
          <p:cNvGraphicFramePr/>
          <p:nvPr>
            <p:extLst>
              <p:ext uri="{D42A27DB-BD31-4B8C-83A1-F6EECF244321}">
                <p14:modId xmlns:p14="http://schemas.microsoft.com/office/powerpoint/2010/main" val="296393537"/>
              </p:ext>
            </p:extLst>
          </p:nvPr>
        </p:nvGraphicFramePr>
        <p:xfrm>
          <a:off x="1535100" y="1352158"/>
          <a:ext cx="91329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81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r>
              <a:rPr lang="en-US" sz="3200" dirty="0"/>
              <a:t>Roadmap Areas</a:t>
            </a:r>
            <a:endParaRPr lang="en-US" sz="2000" i="1" dirty="0"/>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6</a:t>
            </a:fld>
            <a:endParaRPr lang="en-US" dirty="0">
              <a:solidFill>
                <a:prstClr val="black">
                  <a:tint val="75000"/>
                </a:prstClr>
              </a:solidFill>
            </a:endParaRPr>
          </a:p>
        </p:txBody>
      </p:sp>
      <p:graphicFrame>
        <p:nvGraphicFramePr>
          <p:cNvPr id="5" name="Diagram 4" descr="Identity Management, International Aspects, Impacts, and Alignment, and Measuring Cybersecurity Roadmap Areas.">
            <a:extLst>
              <a:ext uri="{FF2B5EF4-FFF2-40B4-BE49-F238E27FC236}">
                <a16:creationId xmlns:a16="http://schemas.microsoft.com/office/drawing/2014/main" id="{AC508737-EBE5-486A-A2E9-7AEC2BFC77AC}"/>
              </a:ext>
            </a:extLst>
          </p:cNvPr>
          <p:cNvGraphicFramePr/>
          <p:nvPr>
            <p:extLst>
              <p:ext uri="{D42A27DB-BD31-4B8C-83A1-F6EECF244321}">
                <p14:modId xmlns:p14="http://schemas.microsoft.com/office/powerpoint/2010/main" val="3728277879"/>
              </p:ext>
            </p:extLst>
          </p:nvPr>
        </p:nvGraphicFramePr>
        <p:xfrm>
          <a:off x="1531257" y="1319800"/>
          <a:ext cx="912948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088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r>
              <a:rPr lang="en-US" sz="3200" dirty="0"/>
              <a:t>Roadmap Areas</a:t>
            </a:r>
            <a:endParaRPr lang="en-US" sz="2000" i="1" dirty="0"/>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7</a:t>
            </a:fld>
            <a:endParaRPr lang="en-US" dirty="0">
              <a:solidFill>
                <a:prstClr val="black">
                  <a:tint val="75000"/>
                </a:prstClr>
              </a:solidFill>
            </a:endParaRPr>
          </a:p>
        </p:txBody>
      </p:sp>
      <p:graphicFrame>
        <p:nvGraphicFramePr>
          <p:cNvPr id="5" name="Diagram 4" descr="Privacy Engineering, Referencing Techniques, and Small Business Awareness and Resources Roadmap Areas.">
            <a:extLst>
              <a:ext uri="{FF2B5EF4-FFF2-40B4-BE49-F238E27FC236}">
                <a16:creationId xmlns:a16="http://schemas.microsoft.com/office/drawing/2014/main" id="{AC508737-EBE5-486A-A2E9-7AEC2BFC77AC}"/>
              </a:ext>
            </a:extLst>
          </p:cNvPr>
          <p:cNvGraphicFramePr/>
          <p:nvPr>
            <p:extLst>
              <p:ext uri="{D42A27DB-BD31-4B8C-83A1-F6EECF244321}">
                <p14:modId xmlns:p14="http://schemas.microsoft.com/office/powerpoint/2010/main" val="2185279131"/>
              </p:ext>
            </p:extLst>
          </p:nvPr>
        </p:nvGraphicFramePr>
        <p:xfrm>
          <a:off x="1531257" y="1319800"/>
          <a:ext cx="912948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39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105891" y="1510862"/>
            <a:ext cx="6878814" cy="5593883"/>
          </a:xfrm>
        </p:spPr>
        <p:txBody>
          <a:bodyPr>
            <a:noAutofit/>
          </a:bodyPr>
          <a:lstStyle/>
          <a:p>
            <a:pPr marL="0" indent="0"/>
            <a:r>
              <a:rPr lang="en-US" sz="2400" b="0" i="1" dirty="0">
                <a:latin typeface="Arial" charset="0"/>
                <a:cs typeface="Arial" charset="0"/>
              </a:rPr>
              <a:t>Framework Roadmap and related efforts:</a:t>
            </a:r>
          </a:p>
          <a:p>
            <a:pPr marL="0" indent="0"/>
            <a:r>
              <a:rPr lang="en-US" sz="2400" b="0" dirty="0">
                <a:solidFill>
                  <a:srgbClr val="000000"/>
                </a:solidFill>
                <a:latin typeface="Arial" charset="0"/>
                <a:cs typeface="Arial" charset="0"/>
                <a:hlinkClick r:id="rId3"/>
              </a:rPr>
              <a:t>https://www.nist.gov/cyberframework/related-efforts-roadmap</a:t>
            </a:r>
            <a:endParaRPr lang="en-US" sz="2400" b="0" dirty="0">
              <a:solidFill>
                <a:srgbClr val="000000"/>
              </a:solidFill>
              <a:latin typeface="Arial" charset="0"/>
              <a:cs typeface="Arial" charset="0"/>
            </a:endParaRPr>
          </a:p>
          <a:p>
            <a:pPr marL="0" indent="0"/>
            <a:endParaRPr lang="en-US" sz="1000" b="0" i="1" dirty="0">
              <a:latin typeface="Arial" charset="0"/>
              <a:ea typeface="Arial" charset="0"/>
              <a:cs typeface="Arial" charset="0"/>
            </a:endParaRPr>
          </a:p>
          <a:p>
            <a:pPr marL="0" indent="0"/>
            <a:r>
              <a:rPr lang="en-US" sz="2400" b="0" i="1" dirty="0">
                <a:latin typeface="Arial" charset="0"/>
                <a:ea typeface="Arial" charset="0"/>
                <a:cs typeface="Arial" charset="0"/>
              </a:rPr>
              <a:t>Framework for Improving Critical Infrastructure Cybersecurity</a:t>
            </a:r>
            <a:r>
              <a:rPr lang="en-US" sz="2400" b="0" dirty="0">
                <a:latin typeface="Arial" charset="0"/>
                <a:ea typeface="Arial" charset="0"/>
                <a:cs typeface="Arial" charset="0"/>
              </a:rPr>
              <a:t> and related news, information: </a:t>
            </a:r>
          </a:p>
          <a:p>
            <a:pPr marL="0" indent="0"/>
            <a:r>
              <a:rPr lang="en-US" sz="2400" b="0" dirty="0">
                <a:solidFill>
                  <a:srgbClr val="000000"/>
                </a:solidFill>
                <a:latin typeface="Arial" charset="0"/>
                <a:ea typeface="Arial" charset="0"/>
                <a:cs typeface="Arial" charset="0"/>
                <a:hlinkClick r:id="rId4"/>
              </a:rPr>
              <a:t>www.nist.gov/cyberframework</a:t>
            </a:r>
            <a:r>
              <a:rPr lang="en-US" sz="2400" b="0" dirty="0">
                <a:solidFill>
                  <a:srgbClr val="000000"/>
                </a:solidFill>
                <a:latin typeface="Arial" charset="0"/>
                <a:ea typeface="Arial" charset="0"/>
                <a:cs typeface="Arial" charset="0"/>
              </a:rPr>
              <a:t> </a:t>
            </a:r>
          </a:p>
          <a:p>
            <a:pPr marL="0" indent="0"/>
            <a:endParaRPr lang="en-US" sz="1000" b="0" dirty="0">
              <a:solidFill>
                <a:srgbClr val="000000"/>
              </a:solidFill>
              <a:latin typeface="Arial" charset="0"/>
              <a:ea typeface="Arial" charset="0"/>
              <a:cs typeface="Arial" charset="0"/>
            </a:endParaRPr>
          </a:p>
          <a:p>
            <a:pPr marL="0" indent="0"/>
            <a:r>
              <a:rPr lang="en-US" sz="2400" b="0" dirty="0">
                <a:latin typeface="Arial" charset="0"/>
                <a:ea typeface="Arial" charset="0"/>
                <a:cs typeface="Arial" charset="0"/>
              </a:rPr>
              <a:t>Additional cybersecurity resources: </a:t>
            </a:r>
            <a:r>
              <a:rPr lang="en-US" sz="2400" b="0" dirty="0">
                <a:solidFill>
                  <a:srgbClr val="000000"/>
                </a:solidFill>
                <a:latin typeface="Arial" charset="0"/>
                <a:ea typeface="Arial" charset="0"/>
                <a:cs typeface="Arial" charset="0"/>
                <a:hlinkClick r:id="rId5"/>
              </a:rPr>
              <a:t>http://csrc.nist.gov/</a:t>
            </a:r>
            <a:r>
              <a:rPr lang="en-US" sz="2400" b="0" dirty="0">
                <a:solidFill>
                  <a:srgbClr val="000000"/>
                </a:solidFill>
                <a:latin typeface="Arial" charset="0"/>
                <a:ea typeface="Arial" charset="0"/>
                <a:cs typeface="Arial" charset="0"/>
              </a:rPr>
              <a:t> </a:t>
            </a:r>
          </a:p>
          <a:p>
            <a:pPr marL="0" indent="0"/>
            <a:endParaRPr lang="en-US" sz="1000" b="0" dirty="0">
              <a:solidFill>
                <a:srgbClr val="000000"/>
              </a:solidFill>
              <a:latin typeface="Arial" charset="0"/>
              <a:ea typeface="Arial" charset="0"/>
              <a:cs typeface="Arial" charset="0"/>
            </a:endParaRPr>
          </a:p>
          <a:p>
            <a:pPr marL="0" indent="0"/>
            <a:r>
              <a:rPr lang="en-US" sz="2400" b="0" dirty="0">
                <a:latin typeface="Arial" charset="0"/>
                <a:ea typeface="Arial" charset="0"/>
                <a:cs typeface="Arial" charset="0"/>
              </a:rPr>
              <a:t>Questions, comments, ideas:</a:t>
            </a:r>
            <a:r>
              <a:rPr lang="en-US" sz="2400" b="0" dirty="0">
                <a:solidFill>
                  <a:srgbClr val="000000"/>
                </a:solidFill>
                <a:latin typeface="Arial" charset="0"/>
                <a:ea typeface="Arial" charset="0"/>
                <a:cs typeface="Arial" charset="0"/>
              </a:rPr>
              <a:t> </a:t>
            </a:r>
            <a:r>
              <a:rPr lang="en-US" sz="2400" b="0" dirty="0">
                <a:solidFill>
                  <a:srgbClr val="000000"/>
                </a:solidFill>
                <a:latin typeface="Arial" charset="0"/>
                <a:ea typeface="Arial" charset="0"/>
                <a:cs typeface="Arial" charset="0"/>
                <a:hlinkClick r:id="rId6"/>
              </a:rPr>
              <a:t>cyberframework@nist.gov</a:t>
            </a:r>
            <a:r>
              <a:rPr lang="en-US" sz="2400" b="0" dirty="0">
                <a:solidFill>
                  <a:srgbClr val="000000"/>
                </a:solidFill>
                <a:latin typeface="Arial" charset="0"/>
                <a:ea typeface="Arial" charset="0"/>
                <a:cs typeface="Arial" charset="0"/>
              </a:rPr>
              <a:t> </a:t>
            </a:r>
          </a:p>
        </p:txBody>
      </p:sp>
      <p:sp>
        <p:nvSpPr>
          <p:cNvPr id="6" name="Title 5"/>
          <p:cNvSpPr>
            <a:spLocks noGrp="1"/>
          </p:cNvSpPr>
          <p:nvPr>
            <p:ph type="title" idx="4294967295"/>
          </p:nvPr>
        </p:nvSpPr>
        <p:spPr>
          <a:xfrm>
            <a:off x="529746" y="502119"/>
            <a:ext cx="8262540" cy="762000"/>
          </a:xfrm>
        </p:spPr>
        <p:txBody>
          <a:bodyPr>
            <a:noAutofit/>
          </a:bodyPr>
          <a:lstStyle/>
          <a:p>
            <a:pPr algn="l"/>
            <a:r>
              <a:rPr lang="en-US" sz="3200" b="1" dirty="0">
                <a:solidFill>
                  <a:schemeClr val="tx1">
                    <a:lumMod val="65000"/>
                    <a:lumOff val="35000"/>
                  </a:schemeClr>
                </a:solidFill>
                <a:latin typeface="Arial"/>
                <a:cs typeface="Arial"/>
              </a:rPr>
              <a:t>Resources</a:t>
            </a:r>
            <a:br>
              <a:rPr lang="en-US" sz="3200" b="1" dirty="0">
                <a:solidFill>
                  <a:schemeClr val="tx1">
                    <a:lumMod val="65000"/>
                    <a:lumOff val="35000"/>
                  </a:schemeClr>
                </a:solidFill>
                <a:latin typeface="Arial"/>
                <a:cs typeface="Arial"/>
              </a:rPr>
            </a:br>
            <a:r>
              <a:rPr lang="en-US" sz="1600" i="1" dirty="0">
                <a:solidFill>
                  <a:schemeClr val="tx1">
                    <a:lumMod val="65000"/>
                    <a:lumOff val="35000"/>
                  </a:schemeClr>
                </a:solidFill>
                <a:latin typeface="Arial"/>
                <a:cs typeface="Arial"/>
              </a:rPr>
              <a:t>Where to Learn More and Stay Current</a:t>
            </a:r>
          </a:p>
        </p:txBody>
      </p:sp>
      <p:pic>
        <p:nvPicPr>
          <p:cNvPr id="4" name="Picture 3" descr="NIST-logo-1.jpg">
            <a:extLst>
              <a:ext uri="{FF2B5EF4-FFF2-40B4-BE49-F238E27FC236}">
                <a16:creationId xmlns:a16="http://schemas.microsoft.com/office/drawing/2014/main" id="{D3FC601E-AC78-477A-A2C9-7792237E33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3453" y="4748269"/>
            <a:ext cx="3746978" cy="1716742"/>
          </a:xfrm>
          <a:prstGeom prst="rect">
            <a:avLst/>
          </a:prstGeom>
        </p:spPr>
      </p:pic>
      <p:sp>
        <p:nvSpPr>
          <p:cNvPr id="7" name="Slide Number Placeholder 4">
            <a:extLst>
              <a:ext uri="{FF2B5EF4-FFF2-40B4-BE49-F238E27FC236}">
                <a16:creationId xmlns:a16="http://schemas.microsoft.com/office/drawing/2014/main" id="{F0454725-BB1D-430C-896B-722F00AD3D0E}"/>
              </a:ext>
            </a:extLst>
          </p:cNvPr>
          <p:cNvSpPr txBox="1">
            <a:spLocks/>
          </p:cNvSpPr>
          <p:nvPr/>
        </p:nvSpPr>
        <p:spPr>
          <a:xfrm>
            <a:off x="11828197" y="6588382"/>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C90B5FB4-1AE6-4CC4-B374-7CA8E5916470}" type="slidenum">
              <a:rPr lang="en-US" sz="1200" smtClean="0">
                <a:solidFill>
                  <a:prstClr val="black">
                    <a:tint val="75000"/>
                  </a:prstClr>
                </a:solidFill>
                <a:latin typeface="Arial" panose="020B0604020202020204" pitchFamily="34" charset="0"/>
                <a:cs typeface="Arial" panose="020B0604020202020204" pitchFamily="34" charset="0"/>
              </a:rPr>
              <a:pPr defTabSz="914400"/>
              <a:t>8</a:t>
            </a:fld>
            <a:endParaRPr lang="en-US" sz="1200" dirty="0">
              <a:solidFill>
                <a:prstClr val="black">
                  <a:tint val="7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627732"/>
      </p:ext>
    </p:extLst>
  </p:cSld>
  <p:clrMapOvr>
    <a:masterClrMapping/>
  </p:clrMapOvr>
</p:sld>
</file>

<file path=ppt/theme/theme1.xml><?xml version="1.0" encoding="utf-8"?>
<a:theme xmlns:a="http://schemas.openxmlformats.org/drawingml/2006/main" name="Cont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59363</TotalTime>
  <Words>2687</Words>
  <Application>Microsoft Office PowerPoint</Application>
  <PresentationFormat>Widescreen</PresentationFormat>
  <Paragraphs>154</Paragraphs>
  <Slides>8</Slides>
  <Notes>8</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Adobe Fan Heiti Std B</vt:lpstr>
      <vt:lpstr>Arial</vt:lpstr>
      <vt:lpstr>Calibri</vt:lpstr>
      <vt:lpstr>Wingdings</vt:lpstr>
      <vt:lpstr>Content slides</vt:lpstr>
      <vt:lpstr>Custom Design</vt:lpstr>
      <vt:lpstr>Summary: These slides describe what the Roadmap is, how it relates to the Cybersecurity Framework, and what topics are included in the Roadmap  Audience: These slides are intended for an audience who is familiar with Framework, but is seeking to gain an understanding of the Framework Roadmap.  Learning Objectives: Understand the purpose of the Roadmap Identify the Roadmap Areas Awareness of the topics included in each Roadmap Area</vt:lpstr>
      <vt:lpstr>PowerPoint Presentation</vt:lpstr>
      <vt:lpstr>The Framework Roadmap</vt:lpstr>
      <vt:lpstr>Roadmap Areas</vt:lpstr>
      <vt:lpstr>Roadmap Areas</vt:lpstr>
      <vt:lpstr>Roadmap Areas</vt:lpstr>
      <vt:lpstr>Roadmap Areas</vt:lpstr>
      <vt:lpstr>Resources Where to Learn More and Stay Current</vt:lpstr>
    </vt:vector>
  </TitlesOfParts>
  <Manager/>
  <Company>NIST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Framework Roadmap</dc:title>
  <dc:subject>Introduction to the Framework Roadmap</dc:subject>
  <dc:creator>NIST - Dylan Thomas</dc:creator>
  <cp:keywords/>
  <dc:description/>
  <cp:lastModifiedBy>Dylan Thomas</cp:lastModifiedBy>
  <cp:revision>1648</cp:revision>
  <cp:lastPrinted>2015-11-11T16:36:42Z</cp:lastPrinted>
  <dcterms:created xsi:type="dcterms:W3CDTF">2014-03-07T12:28:40Z</dcterms:created>
  <dcterms:modified xsi:type="dcterms:W3CDTF">2018-08-10T14:52:47Z</dcterms:modified>
  <cp:category/>
</cp:coreProperties>
</file>