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2" r:id="rId1"/>
    <p:sldMasterId id="2147483660" r:id="rId2"/>
  </p:sldMasterIdLst>
  <p:notesMasterIdLst>
    <p:notesMasterId r:id="rId11"/>
  </p:notesMasterIdLst>
  <p:handoutMasterIdLst>
    <p:handoutMasterId r:id="rId12"/>
  </p:handoutMasterIdLst>
  <p:sldIdLst>
    <p:sldId id="795" r:id="rId3"/>
    <p:sldId id="463" r:id="rId4"/>
    <p:sldId id="783" r:id="rId5"/>
    <p:sldId id="786" r:id="rId6"/>
    <p:sldId id="796" r:id="rId7"/>
    <p:sldId id="779" r:id="rId8"/>
    <p:sldId id="784" r:id="rId9"/>
    <p:sldId id="7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57" userDrawn="1">
          <p15:clr>
            <a:srgbClr val="A4A3A4"/>
          </p15:clr>
        </p15:guide>
        <p15:guide id="2" pos="43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ictoria Yan Pillitteri" initials="VYP" lastIdx="10" clrIdx="0"/>
  <p:cmAuthor id="1" name="Matt Scholl" initials="" lastIdx="0" clrIdx="1"/>
  <p:cmAuthor id="2" name="Kauffman, Leah R" initials="KLR" lastIdx="8" clrIdx="2"/>
  <p:cmAuthor id="3" name="Chris Johnson" initials="CSJ" lastIdx="16" clrIdx="3"/>
  <p:cmAuthor id="4" name="Adam Sedgewick" initials="AS" lastIdx="15" clrIdx="4"/>
  <p:cmAuthor id="5" name="Matthew Heyman" initials="" lastIdx="2" clrIdx="5"/>
  <p:cmAuthor id="6" name="Matt Barrett" initials="MPB [4]" lastIdx="1" clrIdx="6"/>
  <p:cmAuthor id="7" name="Matt Barrett" initials="MPB [17]" lastIdx="1" clrIdx="7"/>
  <p:cmAuthor id="8" name="Matthew Heyman" initials="MH" lastIdx="62" clrIdx="8"/>
  <p:cmAuthor id="9" name="Matt Barrett" initials="MPB [11]" lastIdx="1" clrIdx="9"/>
  <p:cmAuthor id="10" name="Matt Barrett" initials="MPB" lastIdx="1" clrIdx="10"/>
  <p:cmAuthor id="11" name="Matt Barrett" initials="MPB [12]" lastIdx="1" clrIdx="11"/>
  <p:cmAuthor id="12" name="Kelly Hood" initials="KH" lastIdx="14" clrIdx="12">
    <p:extLst>
      <p:ext uri="{19B8F6BF-5375-455C-9EA6-DF929625EA0E}">
        <p15:presenceInfo xmlns:p15="http://schemas.microsoft.com/office/powerpoint/2012/main" userId="Kelly Hoo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2D5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1" autoAdjust="0"/>
    <p:restoredTop sz="75758" autoAdjust="0"/>
  </p:normalViewPr>
  <p:slideViewPr>
    <p:cSldViewPr snapToGrid="0" snapToObjects="1">
      <p:cViewPr varScale="1">
        <p:scale>
          <a:sx n="84" d="100"/>
          <a:sy n="84" d="100"/>
        </p:scale>
        <p:origin x="870" y="78"/>
      </p:cViewPr>
      <p:guideLst>
        <p:guide orient="horz" pos="1057"/>
        <p:guide pos="4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97131-95EC-2C45-A1EF-E6AE8B200413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6C3A9-487D-0645-A833-18A666042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0902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508F6-6A1D-4D4F-8BED-9F0A5BA2A9C5}" type="datetimeFigureOut">
              <a:rPr lang="en-US" smtClean="0"/>
              <a:pPr/>
              <a:t>8/10/2018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02A33-D6ED-8345-92B5-FE0B6F3F94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88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2A33-D6ED-8345-92B5-FE0B6F3F946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532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2A33-D6ED-8345-92B5-FE0B6F3F946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899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200" dirty="0">
                <a:latin typeface="Arial"/>
                <a:cs typeface="Arial"/>
              </a:rPr>
              <a:t>The Framework is designed to </a:t>
            </a:r>
            <a:r>
              <a:rPr lang="en-US" sz="1200" dirty="0">
                <a:solidFill>
                  <a:srgbClr val="31859C"/>
                </a:solidFill>
                <a:latin typeface="Arial"/>
                <a:cs typeface="Arial"/>
              </a:rPr>
              <a:t>complement existing business and cybersecurity operations</a:t>
            </a:r>
            <a:r>
              <a:rPr lang="en-US" sz="1200" dirty="0">
                <a:latin typeface="Arial"/>
                <a:cs typeface="Arial"/>
              </a:rPr>
              <a:t>, and can be used to:</a:t>
            </a:r>
            <a:endParaRPr lang="en-US" dirty="0">
              <a:solidFill>
                <a:srgbClr val="595959"/>
              </a:solidFill>
              <a:latin typeface="Arial" charset="0"/>
            </a:endParaRPr>
          </a:p>
          <a:p>
            <a:pPr lvl="1">
              <a:buFont typeface="Arial"/>
              <a:buNone/>
              <a:defRPr/>
            </a:pPr>
            <a:endParaRPr lang="en-US" dirty="0">
              <a:solidFill>
                <a:srgbClr val="595959"/>
              </a:solidFill>
              <a:latin typeface="Arial" charset="0"/>
            </a:endParaRPr>
          </a:p>
          <a:p>
            <a:pPr lvl="1">
              <a:buFont typeface="Arial"/>
              <a:buNone/>
              <a:defRPr/>
            </a:pPr>
            <a:r>
              <a:rPr lang="en-US" dirty="0">
                <a:solidFill>
                  <a:srgbClr val="595959"/>
                </a:solidFill>
                <a:latin typeface="Arial" charset="0"/>
              </a:rPr>
              <a:t>Understand current cybersecurity operations through the creation of a current state profile</a:t>
            </a:r>
          </a:p>
          <a:p>
            <a:pPr lvl="1">
              <a:buFont typeface="Arial"/>
              <a:buNone/>
              <a:defRPr/>
            </a:pPr>
            <a:r>
              <a:rPr lang="en-US" dirty="0">
                <a:solidFill>
                  <a:srgbClr val="595959"/>
                </a:solidFill>
                <a:latin typeface="Arial" charset="0"/>
              </a:rPr>
              <a:t>Establish or Improve a cybersecurity program regardless of maturity by reducing risk</a:t>
            </a:r>
          </a:p>
          <a:p>
            <a:pPr lvl="1">
              <a:buFont typeface="Arial"/>
              <a:buNone/>
              <a:defRPr/>
            </a:pPr>
            <a:r>
              <a:rPr lang="en-US" dirty="0">
                <a:solidFill>
                  <a:srgbClr val="595959"/>
                </a:solidFill>
                <a:latin typeface="Arial" charset="0"/>
              </a:rPr>
              <a:t>Communicate cybersecurity requirements with stakeholders – including suppliers and partners</a:t>
            </a:r>
          </a:p>
          <a:p>
            <a:pPr lvl="1">
              <a:buFont typeface="Arial"/>
              <a:buNone/>
              <a:defRPr/>
            </a:pPr>
            <a:r>
              <a:rPr lang="en-US" dirty="0">
                <a:solidFill>
                  <a:srgbClr val="595959"/>
                </a:solidFill>
                <a:latin typeface="Arial" charset="0"/>
              </a:rPr>
              <a:t>Identify opportunities for new or revised standards </a:t>
            </a:r>
          </a:p>
          <a:p>
            <a:pPr lvl="1">
              <a:buFont typeface="Arial"/>
              <a:buNone/>
              <a:defRPr/>
            </a:pPr>
            <a:r>
              <a:rPr lang="en-US" dirty="0">
                <a:solidFill>
                  <a:srgbClr val="595959"/>
                </a:solidFill>
                <a:latin typeface="Arial" charset="0"/>
              </a:rPr>
              <a:t>Assists in prioritizing improvement activities (gap assessment)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>
                <a:solidFill>
                  <a:srgbClr val="595959"/>
                </a:solidFill>
                <a:latin typeface="Arial" charset="0"/>
              </a:rPr>
              <a:t>Enables investment decisions to address gaps </a:t>
            </a:r>
          </a:p>
          <a:p>
            <a:pPr lvl="1">
              <a:buFont typeface="Arial"/>
              <a:buNone/>
              <a:defRPr/>
            </a:pPr>
            <a:endParaRPr lang="en-US" dirty="0">
              <a:solidFill>
                <a:srgbClr val="595959"/>
              </a:solidFill>
              <a:latin typeface="Arial" charset="0"/>
            </a:endParaRPr>
          </a:p>
          <a:p>
            <a:pPr lvl="1">
              <a:buFont typeface="Arial"/>
              <a:buNone/>
              <a:defRPr/>
            </a:pPr>
            <a:r>
              <a:rPr lang="en-US" dirty="0">
                <a:solidFill>
                  <a:srgbClr val="595959"/>
                </a:solidFill>
                <a:latin typeface="Arial" charset="0"/>
              </a:rPr>
              <a:t>Additionally, the Framework can help:</a:t>
            </a:r>
          </a:p>
          <a:p>
            <a:pPr lvl="1">
              <a:buFont typeface="Arial"/>
              <a:buNone/>
              <a:defRPr/>
            </a:pPr>
            <a:r>
              <a:rPr lang="en-US" dirty="0">
                <a:solidFill>
                  <a:srgbClr val="595959"/>
                </a:solidFill>
                <a:latin typeface="Arial" charset="0"/>
              </a:rPr>
              <a:t>Identify tools and technologies to help organizations use the Framework</a:t>
            </a:r>
          </a:p>
          <a:p>
            <a:pPr lvl="1">
              <a:buFont typeface="Arial"/>
              <a:buNone/>
              <a:defRPr/>
            </a:pPr>
            <a:r>
              <a:rPr lang="en-US" dirty="0">
                <a:solidFill>
                  <a:srgbClr val="595959"/>
                </a:solidFill>
                <a:latin typeface="Arial" charset="0"/>
              </a:rPr>
              <a:t>Integrate privacy and civil liberties considerations into a cybersecurity program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2A33-D6ED-8345-92B5-FE0B6F3F946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75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None/>
            </a:pPr>
            <a:r>
              <a:rPr lang="en-US" sz="1200" dirty="0">
                <a:solidFill>
                  <a:srgbClr val="31859C"/>
                </a:solidFill>
              </a:rPr>
              <a:t>Can be used by organizations regardless of size or sector.</a:t>
            </a:r>
          </a:p>
          <a:p>
            <a:pPr>
              <a:buFont typeface="Arial"/>
              <a:buNone/>
            </a:pPr>
            <a:r>
              <a:rPr lang="en-US" sz="1200" dirty="0"/>
              <a:t>Framework was designed with CI in mind, but is extremely versatile and can easily be used by non-CI organizations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200" dirty="0"/>
              <a:t>Still provides value to mature programs, or can be used by organizations seeking to create a cybersecurity program.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en-US" sz="1200" dirty="0">
                <a:solidFill>
                  <a:srgbClr val="4F81BD"/>
                </a:solidFill>
              </a:rPr>
              <a:t>framework complements, and does not replace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an organization’s risk management process and cybersecurity program. It can be used to </a:t>
            </a:r>
            <a:r>
              <a:rPr lang="en-US" sz="1200" dirty="0">
                <a:solidFill>
                  <a:srgbClr val="4F81BD"/>
                </a:solidFill>
              </a:rPr>
              <a:t>leverage current processes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to identify opportunities to strengthen and communicate its management of cybersecurity risk while aligning with industry practices. </a:t>
            </a:r>
          </a:p>
          <a:p>
            <a:pPr>
              <a:buFont typeface="Arial"/>
              <a:buNone/>
            </a:pPr>
            <a:endParaRPr lang="en-US" sz="1200" dirty="0">
              <a:latin typeface="Arial"/>
              <a:cs typeface="Arial"/>
            </a:endParaRPr>
          </a:p>
          <a:p>
            <a:pPr>
              <a:buFont typeface="Arial"/>
              <a:buNone/>
            </a:pPr>
            <a:r>
              <a:rPr lang="en-US" sz="1200" dirty="0">
                <a:latin typeface="Arial"/>
                <a:cs typeface="Arial"/>
              </a:rPr>
              <a:t>Additionally, the Framework incorporates</a:t>
            </a:r>
            <a:r>
              <a:rPr lang="en-US" sz="1200" baseline="0" dirty="0">
                <a:latin typeface="Arial"/>
                <a:cs typeface="Arial"/>
              </a:rPr>
              <a:t> international standards and can be voluntarily used i</a:t>
            </a:r>
            <a:r>
              <a:rPr lang="en-US" sz="1200" dirty="0">
                <a:latin typeface="Arial"/>
                <a:cs typeface="Arial"/>
              </a:rPr>
              <a:t>n or outside the United States</a:t>
            </a:r>
            <a:endParaRPr lang="en-US" sz="80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  <a:p>
            <a:pPr>
              <a:buFont typeface="Arial"/>
              <a:buChar char="•"/>
            </a:pPr>
            <a:endParaRPr lang="en-US" sz="1200" dirty="0">
              <a:latin typeface="Arial"/>
              <a:cs typeface="Arial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2A33-D6ED-8345-92B5-FE0B6F3F946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478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Framework helps guide key decision points about risk management activities through the various levels of an organization from senior execs, to business and process level, to implementation and operations.</a:t>
            </a:r>
          </a:p>
          <a:p>
            <a:endParaRPr lang="en-US" dirty="0"/>
          </a:p>
          <a:p>
            <a:r>
              <a:rPr lang="en-US" dirty="0"/>
              <a:t>The executive level communicates the mission priorities, available resources, and overall risk tolerance to the business/process level. The business/process level uses the information as inputs into the risk management process, and then collaborates with the implementation/operations level to communicate business needs and create a Profile. The implementation/operations level communicates the Profile implementation progress to the business/process level. The business/process level uses this information to perform an impact assessment. Business/process level management reports the outcomes of that impact assessment to the executive level to inform the organization’s overall risk management process and to the implementation/operations level for awareness of business impact.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2A33-D6ED-8345-92B5-FE0B6F3F946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56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6BF97000-7CB4-4401-B5AB-C9CD4E4F81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The Framework provides a common language and systematic methodology for managing cyber risk. </a:t>
            </a:r>
          </a:p>
          <a:p>
            <a:pPr>
              <a:buFont typeface="Arial"/>
              <a:buNone/>
            </a:pPr>
            <a:r>
              <a:rPr lang="en-US" dirty="0"/>
              <a:t>The Framework can be tailored to meet each organization’s needs.  It does not tell an organization </a:t>
            </a:r>
            <a:r>
              <a:rPr lang="en-US" i="1" u="sng" dirty="0"/>
              <a:t>how</a:t>
            </a:r>
            <a:r>
              <a:rPr lang="en-US" i="1" dirty="0"/>
              <a:t> </a:t>
            </a:r>
            <a:r>
              <a:rPr lang="en-US" dirty="0"/>
              <a:t>much cyber risk is tolerable, nor provide “the one and only” formula for cybersecurity.</a:t>
            </a:r>
          </a:p>
          <a:p>
            <a:pPr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Framework Profiles and Roadmaps can be used as artifacts to easily demonstrate due care for cybersecurity.</a:t>
            </a:r>
          </a:p>
          <a:p>
            <a:pPr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The Framework Informative References and community published standards mappings can help achieve compliance goals.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Enables best practices to become standard practices for everyone via common lexicon to enable action across diverse stakeholders.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1200" dirty="0">
                <a:latin typeface="Arial"/>
                <a:cs typeface="Arial"/>
              </a:rPr>
              <a:t>Communicates cybersecurity requirements with stakeholders, including partners and suppliers 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Framework profiles and roadmaps are completely customizable by the organization, allowing it to be cost effective for any budget.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defTabSz="897301">
              <a:lnSpc>
                <a:spcPct val="115000"/>
              </a:lnSpc>
              <a:spcAft>
                <a:spcPts val="992"/>
              </a:spcAft>
              <a:buFont typeface="+mj-lt"/>
              <a:buNone/>
              <a:tabLst>
                <a:tab pos="453585" algn="l"/>
              </a:tabLst>
              <a:defRPr/>
            </a:pPr>
            <a:r>
              <a:rPr lang="en-US" sz="1200" b="0" dirty="0">
                <a:latin typeface="Arial" charset="0"/>
                <a:ea typeface="Arial" charset="0"/>
                <a:cs typeface="Arial" charset="0"/>
              </a:rPr>
              <a:t>Framework Success Stories summarize why and how organization’s use the Framework, emphasizing the variety of approaches and benefits, typically including lessons results, learned, and next steps.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2A33-D6ED-8345-92B5-FE0B6F3F946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444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304800"/>
            <a:ext cx="11277600" cy="762000"/>
          </a:xfrm>
        </p:spPr>
        <p:txBody>
          <a:bodyPr anchor="b">
            <a:noAutofit/>
          </a:bodyPr>
          <a:lstStyle>
            <a:lvl1pPr algn="l">
              <a:lnSpc>
                <a:spcPts val="2600"/>
              </a:lnSpc>
              <a:defRPr sz="2400" b="1" u="none" baseline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  <a:ea typeface="Adobe Fan Heiti Std B" pitchFamily="34" charset="-128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second line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10972800" cy="5410200"/>
          </a:xfrm>
        </p:spPr>
        <p:txBody>
          <a:bodyPr/>
          <a:lstStyle>
            <a:lvl1pPr>
              <a:buFontTx/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>
              <a:buFont typeface="Wingdings" pitchFamily="2" charset="2"/>
              <a:buChar char="§"/>
              <a:defRPr sz="200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lnSpc>
                <a:spcPts val="2300"/>
              </a:lnSpc>
              <a:buSzPct val="120000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lnSpc>
                <a:spcPts val="2300"/>
              </a:lnSpc>
              <a:defRPr sz="180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06400" y="1066800"/>
            <a:ext cx="11176000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</p:spPr>
        <p:txBody>
          <a:bodyPr/>
          <a:lstStyle>
            <a:lvl1pPr algn="r">
              <a:defRPr>
                <a:latin typeface="Arial"/>
                <a:cs typeface="Arial"/>
              </a:defRPr>
            </a:lvl1pPr>
          </a:lstStyle>
          <a:p>
            <a:pPr defTabSz="914400"/>
            <a:fld id="{C90B5FB4-1AE6-4CC4-B374-7CA8E591647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786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19200"/>
            <a:ext cx="5384800" cy="5486400"/>
          </a:xfrm>
        </p:spPr>
        <p:txBody>
          <a:bodyPr/>
          <a:lstStyle>
            <a:lvl1pPr>
              <a:buSzPct val="120000"/>
              <a:buFontTx/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>
              <a:lnSpc>
                <a:spcPts val="24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Char char="§"/>
              <a:defRPr sz="200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685800">
              <a:lnSpc>
                <a:spcPts val="2160"/>
              </a:lnSpc>
              <a:spcBef>
                <a:spcPts val="300"/>
              </a:spcBef>
              <a:spcAft>
                <a:spcPts val="300"/>
              </a:spcAft>
              <a:buSzPct val="120000"/>
              <a:buFont typeface="Arial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914400">
              <a:lnSpc>
                <a:spcPts val="2160"/>
              </a:lnSpc>
              <a:spcBef>
                <a:spcPts val="200"/>
              </a:spcBef>
              <a:spcAft>
                <a:spcPts val="200"/>
              </a:spcAft>
              <a:defRPr sz="180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384800" cy="5486400"/>
          </a:xfrm>
        </p:spPr>
        <p:txBody>
          <a:bodyPr/>
          <a:lstStyle>
            <a:lvl1pPr>
              <a:buFontTx/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>
              <a:lnSpc>
                <a:spcPts val="2400"/>
              </a:lnSpc>
              <a:spcBef>
                <a:spcPts val="480"/>
              </a:spcBef>
              <a:spcAft>
                <a:spcPts val="500"/>
              </a:spcAft>
              <a:buFont typeface="Wingdings" pitchFamily="2" charset="2"/>
              <a:buChar char="§"/>
              <a:defRPr sz="200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685800">
              <a:lnSpc>
                <a:spcPts val="2160"/>
              </a:lnSpc>
              <a:spcBef>
                <a:spcPts val="400"/>
              </a:spcBef>
              <a:spcAft>
                <a:spcPts val="400"/>
              </a:spcAft>
              <a:buSzPct val="120000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914400">
              <a:lnSpc>
                <a:spcPts val="2160"/>
              </a:lnSpc>
              <a:spcBef>
                <a:spcPts val="300"/>
              </a:spcBef>
              <a:spcAft>
                <a:spcPts val="300"/>
              </a:spcAft>
              <a:defRPr sz="180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06400" y="1066800"/>
            <a:ext cx="11176000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304800"/>
            <a:ext cx="11277600" cy="762000"/>
          </a:xfrm>
        </p:spPr>
        <p:txBody>
          <a:bodyPr anchor="b">
            <a:noAutofit/>
          </a:bodyPr>
          <a:lstStyle>
            <a:lvl1pPr algn="l">
              <a:lnSpc>
                <a:spcPts val="2600"/>
              </a:lnSpc>
              <a:defRPr sz="2400" b="1" u="none" baseline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  <a:ea typeface="Adobe Fan Heiti Std B" pitchFamily="34" charset="-128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second line</a:t>
            </a:r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</p:spPr>
        <p:txBody>
          <a:bodyPr/>
          <a:lstStyle>
            <a:lvl1pPr algn="r">
              <a:defRPr>
                <a:latin typeface="Arial"/>
                <a:cs typeface="Arial"/>
              </a:defRPr>
            </a:lvl1pPr>
          </a:lstStyle>
          <a:p>
            <a:pPr defTabSz="914400"/>
            <a:fld id="{C90B5FB4-1AE6-4CC4-B374-7CA8E591647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42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 userDrawn="1"/>
        </p:nvCxnSpPr>
        <p:spPr>
          <a:xfrm>
            <a:off x="406400" y="1066800"/>
            <a:ext cx="11176000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304800"/>
            <a:ext cx="11277600" cy="762000"/>
          </a:xfrm>
        </p:spPr>
        <p:txBody>
          <a:bodyPr anchor="b">
            <a:noAutofit/>
          </a:bodyPr>
          <a:lstStyle>
            <a:lvl1pPr algn="l">
              <a:lnSpc>
                <a:spcPts val="2600"/>
              </a:lnSpc>
              <a:defRPr sz="2400" b="1" u="none" baseline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  <a:ea typeface="Adobe Fan Heiti Std B" pitchFamily="34" charset="-128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second line</a:t>
            </a:r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</p:spPr>
        <p:txBody>
          <a:bodyPr/>
          <a:lstStyle>
            <a:lvl1pPr algn="r">
              <a:defRPr>
                <a:latin typeface="Arial"/>
                <a:cs typeface="Arial"/>
              </a:defRPr>
            </a:lvl1pPr>
          </a:lstStyle>
          <a:p>
            <a:pPr defTabSz="914400"/>
            <a:fld id="{C90B5FB4-1AE6-4CC4-B374-7CA8E591647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026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</p:spPr>
        <p:txBody>
          <a:bodyPr/>
          <a:lstStyle>
            <a:lvl1pPr algn="r">
              <a:defRPr>
                <a:latin typeface="Arial"/>
                <a:cs typeface="Arial"/>
              </a:defRPr>
            </a:lvl1pPr>
          </a:lstStyle>
          <a:p>
            <a:pPr defTabSz="914400"/>
            <a:fld id="{C90B5FB4-1AE6-4CC4-B374-7CA8E591647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370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389717" y="5072062"/>
            <a:ext cx="7315200" cy="566739"/>
          </a:xfrm>
        </p:spPr>
        <p:txBody>
          <a:bodyPr anchor="b"/>
          <a:lstStyle>
            <a:lvl1pPr algn="l"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7"/>
            <a:ext cx="7315200" cy="43402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748339"/>
            <a:ext cx="7315200" cy="500063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</p:spPr>
        <p:txBody>
          <a:bodyPr/>
          <a:lstStyle>
            <a:lvl1pPr algn="r">
              <a:defRPr>
                <a:latin typeface="Arial"/>
                <a:cs typeface="Arial"/>
              </a:defRPr>
            </a:lvl1pPr>
          </a:lstStyle>
          <a:p>
            <a:pPr defTabSz="914400"/>
            <a:fld id="{C90B5FB4-1AE6-4CC4-B374-7CA8E591647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587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1117600" y="1600200"/>
            <a:ext cx="9855200" cy="3276600"/>
          </a:xfrm>
        </p:spPr>
        <p:txBody>
          <a:bodyPr/>
          <a:lstStyle>
            <a:lvl1pPr>
              <a:buFontTx/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dirty="0"/>
              <a:t>Presentation Title</a:t>
            </a:r>
          </a:p>
          <a:p>
            <a:pPr lvl="1"/>
            <a:r>
              <a:rPr lang="en-US" dirty="0"/>
              <a:t>Title slide additional text</a:t>
            </a:r>
          </a:p>
        </p:txBody>
      </p:sp>
    </p:spTree>
    <p:extLst>
      <p:ext uri="{BB962C8B-B14F-4D97-AF65-F5344CB8AC3E}">
        <p14:creationId xmlns:p14="http://schemas.microsoft.com/office/powerpoint/2010/main" val="113503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1117600" y="1600200"/>
            <a:ext cx="9855200" cy="3276600"/>
          </a:xfrm>
        </p:spPr>
        <p:txBody>
          <a:bodyPr/>
          <a:lstStyle>
            <a:lvl1pPr>
              <a:buFontTx/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dirty="0"/>
              <a:t>Presentation Title</a:t>
            </a:r>
          </a:p>
          <a:p>
            <a:pPr lvl="1"/>
            <a:r>
              <a:rPr lang="en-US" dirty="0"/>
              <a:t>Title slide additional text</a:t>
            </a:r>
          </a:p>
        </p:txBody>
      </p:sp>
    </p:spTree>
    <p:extLst>
      <p:ext uri="{BB962C8B-B14F-4D97-AF65-F5344CB8AC3E}">
        <p14:creationId xmlns:p14="http://schemas.microsoft.com/office/powerpoint/2010/main" val="1452695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C90B5FB4-1AE6-4CC4-B374-7CA8E591647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background_idea6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743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 descr="titlebanner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35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hyperlink" Target="mailto:cyberframework@nist.gov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ist.gov/cyberframework/framework-resources-0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3.jpg"/><Relationship Id="rId4" Type="http://schemas.openxmlformats.org/officeDocument/2006/relationships/hyperlink" Target="mailto:cyberframework@nist.gov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D77AA-2B57-4CCD-AB17-783B7148AC3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44061" y="1031631"/>
            <a:ext cx="10972800" cy="4466492"/>
          </a:xfrm>
        </p:spPr>
        <p:txBody>
          <a:bodyPr>
            <a:noAutofit/>
          </a:bodyPr>
          <a:lstStyle/>
          <a:p>
            <a:pPr algn="l" rtl="0" eaLnBrk="1" latinLnBrk="0" hangingPunct="1"/>
            <a:r>
              <a:rPr lang="en-US" sz="2400" b="1" kern="1200" dirty="0">
                <a:solidFill>
                  <a:srgbClr val="595959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Summary: </a:t>
            </a:r>
            <a:r>
              <a:rPr lang="en-US" sz="2400" kern="1200" dirty="0">
                <a:solidFill>
                  <a:srgbClr val="595959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following slides may be leveraged to present how the Framework can be used, who can use it, and some of the benefits associated with its use.</a:t>
            </a:r>
            <a:br>
              <a:rPr lang="en-US" sz="2400" kern="1200" dirty="0">
                <a:solidFill>
                  <a:srgbClr val="595959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endParaRPr lang="en-US" sz="2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 eaLnBrk="1" latinLnBrk="0" hangingPunct="1"/>
            <a:r>
              <a:rPr lang="en-US" sz="2400" b="1" kern="1200" dirty="0">
                <a:solidFill>
                  <a:srgbClr val="595959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Audience: </a:t>
            </a:r>
            <a:r>
              <a:rPr lang="en-US" sz="2400" kern="1200" dirty="0">
                <a:solidFill>
                  <a:srgbClr val="595959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These slides are intended for an audience who is new to the Framework with limited knowledge of its use.</a:t>
            </a:r>
            <a:br>
              <a:rPr lang="en-US" sz="2400" kern="1200" dirty="0">
                <a:solidFill>
                  <a:srgbClr val="595959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endParaRPr lang="en-US" sz="2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 eaLnBrk="1" latinLnBrk="0" hangingPunct="1"/>
            <a:r>
              <a:rPr lang="en-US" sz="2400" b="1" kern="1200" dirty="0">
                <a:solidFill>
                  <a:srgbClr val="595959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Learning Objectives:</a:t>
            </a:r>
            <a:endParaRPr lang="en-US" sz="2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 rtl="0" eaLnBrk="1" latinLnBrk="0" hangingPunct="1"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rgbClr val="595959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Recognize the various uses of the Framework</a:t>
            </a:r>
            <a:endParaRPr lang="en-US" sz="2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 rtl="0" eaLnBrk="1" latinLnBrk="0" hangingPunct="1"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rgbClr val="595959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Understand the applicability of the Framework</a:t>
            </a:r>
            <a:endParaRPr lang="en-US" sz="2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 rtl="0" eaLnBrk="1" latinLnBrk="0" hangingPunct="1"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rgbClr val="595959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Appreciate the benefits of implementation that have been observed by industry</a:t>
            </a:r>
            <a:endParaRPr lang="en-US" sz="2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056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82788" y="1713874"/>
            <a:ext cx="8515880" cy="3213727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Uses and Benefits of the Cybersecurity Framework</a:t>
            </a:r>
          </a:p>
          <a:p>
            <a:pPr algn="ctr"/>
            <a:endParaRPr lang="en-US" sz="2400" b="0" dirty="0"/>
          </a:p>
          <a:p>
            <a:pPr algn="ctr"/>
            <a:r>
              <a:rPr lang="en-US" sz="2400" b="0" dirty="0"/>
              <a:t>July 2018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55200" y="63627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 descr="NIST-logo-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5746728"/>
            <a:ext cx="2150534" cy="9853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2573" y="6201120"/>
            <a:ext cx="24673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Arial"/>
                <a:cs typeface="Arial"/>
                <a:hlinkClick r:id="rId4"/>
              </a:rPr>
              <a:t>cyberframework@nist.gov</a:t>
            </a:r>
            <a:r>
              <a:rPr lang="en-US" sz="1500" dirty="0">
                <a:latin typeface="Arial"/>
                <a:cs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84114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11277600" cy="7620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cs typeface="+mj-cs"/>
              </a:rPr>
              <a:t>Uses of the Cybersecurity Framework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852853" y="1311276"/>
            <a:ext cx="10486293" cy="5410200"/>
          </a:xfrm>
        </p:spPr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defRPr/>
            </a:pPr>
            <a:r>
              <a:rPr lang="en-US" sz="2600" dirty="0">
                <a:latin typeface="Arial"/>
                <a:cs typeface="Arial"/>
              </a:rPr>
              <a:t>The Framework is designed to </a:t>
            </a:r>
            <a:r>
              <a:rPr lang="en-US" sz="2600" dirty="0">
                <a:solidFill>
                  <a:srgbClr val="31859C"/>
                </a:solidFill>
                <a:latin typeface="Arial"/>
                <a:cs typeface="Arial"/>
              </a:rPr>
              <a:t>complement existing business and cybersecurity operations</a:t>
            </a:r>
            <a:r>
              <a:rPr lang="en-US" sz="2600" dirty="0">
                <a:latin typeface="Arial"/>
                <a:cs typeface="Arial"/>
              </a:rPr>
              <a:t>, and can be used to:</a:t>
            </a:r>
          </a:p>
          <a:p>
            <a:pPr>
              <a:buClrTx/>
              <a:buFont typeface="Wingdings" charset="0"/>
              <a:buChar char="§"/>
              <a:defRPr/>
            </a:pPr>
            <a:endParaRPr lang="en-US" sz="2600" dirty="0">
              <a:latin typeface="Arial" charset="0"/>
            </a:endParaRPr>
          </a:p>
          <a:p>
            <a:pPr lvl="1">
              <a:buFont typeface="Arial"/>
              <a:buChar char="•"/>
              <a:defRPr/>
            </a:pPr>
            <a:r>
              <a:rPr lang="en-US" sz="2600" dirty="0">
                <a:solidFill>
                  <a:srgbClr val="595959"/>
                </a:solidFill>
                <a:latin typeface="Arial" charset="0"/>
              </a:rPr>
              <a:t>Understand security status</a:t>
            </a:r>
          </a:p>
          <a:p>
            <a:pPr lvl="1">
              <a:buFont typeface="Arial"/>
              <a:buChar char="•"/>
              <a:defRPr/>
            </a:pPr>
            <a:r>
              <a:rPr lang="en-US" sz="2600" dirty="0">
                <a:solidFill>
                  <a:srgbClr val="595959"/>
                </a:solidFill>
                <a:latin typeface="Arial" charset="0"/>
              </a:rPr>
              <a:t>Establish / Improve a cybersecurity program</a:t>
            </a:r>
          </a:p>
          <a:p>
            <a:pPr lvl="1">
              <a:buFont typeface="Arial"/>
              <a:buChar char="•"/>
              <a:defRPr/>
            </a:pPr>
            <a:r>
              <a:rPr lang="en-US" sz="2600" dirty="0">
                <a:solidFill>
                  <a:srgbClr val="595959"/>
                </a:solidFill>
                <a:latin typeface="Arial" charset="0"/>
              </a:rPr>
              <a:t>Communicate cybersecurity requirements with stakeholders</a:t>
            </a:r>
          </a:p>
          <a:p>
            <a:pPr lvl="1">
              <a:buFont typeface="Arial"/>
              <a:buChar char="•"/>
              <a:defRPr/>
            </a:pPr>
            <a:r>
              <a:rPr lang="en-US" sz="2600" dirty="0">
                <a:solidFill>
                  <a:srgbClr val="595959"/>
                </a:solidFill>
                <a:latin typeface="Arial" charset="0"/>
              </a:rPr>
              <a:t>Identify opportunities for new or revised standards</a:t>
            </a:r>
          </a:p>
          <a:p>
            <a:pPr lvl="1">
              <a:buFont typeface="Arial"/>
              <a:buChar char="•"/>
              <a:defRPr/>
            </a:pPr>
            <a:r>
              <a:rPr lang="en-US" sz="2600" dirty="0">
                <a:solidFill>
                  <a:srgbClr val="595959"/>
                </a:solidFill>
                <a:latin typeface="Arial" charset="0"/>
              </a:rPr>
              <a:t>Assists in prioritizing improvement activities</a:t>
            </a:r>
          </a:p>
          <a:p>
            <a:pPr lvl="1">
              <a:buFont typeface="Arial"/>
              <a:buChar char="•"/>
              <a:defRPr/>
            </a:pPr>
            <a:r>
              <a:rPr lang="en-US" sz="2600" dirty="0">
                <a:solidFill>
                  <a:srgbClr val="595959"/>
                </a:solidFill>
                <a:latin typeface="Arial" charset="0"/>
              </a:rPr>
              <a:t>Enables investment decisions to address gaps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765323" y="6356351"/>
            <a:ext cx="2133600" cy="365125"/>
          </a:xfrm>
        </p:spPr>
        <p:txBody>
          <a:bodyPr/>
          <a:lstStyle/>
          <a:p>
            <a:pPr defTabSz="914400"/>
            <a:fld id="{C90B5FB4-1AE6-4CC4-B374-7CA8E591647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229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70222" y="326923"/>
            <a:ext cx="11277600" cy="7620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/>
                <a:cs typeface="Arial"/>
              </a:rPr>
              <a:t>Who should use the Framework?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874" y="2926687"/>
            <a:ext cx="9418295" cy="179393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800" dirty="0">
                <a:latin typeface="Arial"/>
                <a:cs typeface="Arial"/>
              </a:rPr>
              <a:t>The Cybersecurity Framework is for organizations of all…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Arial"/>
                <a:cs typeface="Arial"/>
              </a:rPr>
              <a:t>Size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Arial"/>
                <a:cs typeface="Arial"/>
              </a:rPr>
              <a:t>Sector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Arial"/>
                <a:cs typeface="Arial"/>
              </a:rPr>
              <a:t>Maturity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sz="2800" dirty="0">
              <a:latin typeface="Arial"/>
              <a:cs typeface="Arial"/>
            </a:endParaRPr>
          </a:p>
          <a:p>
            <a:pPr marL="0" indent="0" algn="ctr">
              <a:defRPr/>
            </a:pPr>
            <a:r>
              <a:rPr lang="en-US" sz="2800" b="1" dirty="0">
                <a:latin typeface="Arial"/>
                <a:cs typeface="Arial"/>
              </a:rPr>
              <a:t>It’s not </a:t>
            </a:r>
            <a:r>
              <a:rPr lang="en-US" sz="2800" b="1" i="1" u="sng" dirty="0">
                <a:latin typeface="Arial"/>
                <a:cs typeface="Arial"/>
              </a:rPr>
              <a:t>just</a:t>
            </a:r>
            <a:r>
              <a:rPr lang="en-US" sz="2800" b="1" dirty="0">
                <a:latin typeface="Arial"/>
                <a:cs typeface="Arial"/>
              </a:rPr>
              <a:t> for critical infrastructure!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sz="2800" dirty="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C90B5FB4-1AE6-4CC4-B374-7CA8E591647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  <a:cs typeface="Arial"/>
              </a:rPr>
              <a:pPr defTabSz="914400"/>
              <a:t>4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/>
              <a:cs typeface="Arial"/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78DD7B3E-BF25-4FED-9F51-EC2B867C6836}"/>
              </a:ext>
            </a:extLst>
          </p:cNvPr>
          <p:cNvSpPr txBox="1">
            <a:spLocks/>
          </p:cNvSpPr>
          <p:nvPr/>
        </p:nvSpPr>
        <p:spPr>
          <a:xfrm>
            <a:off x="2151083" y="5161444"/>
            <a:ext cx="7889834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ts val="2600"/>
              </a:lnSpc>
              <a:spcBef>
                <a:spcPct val="0"/>
              </a:spcBef>
              <a:buNone/>
              <a:defRPr sz="2400" b="1" u="none" kern="1200" baseline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  <a:ea typeface="Adobe Fan Heiti Std B" pitchFamily="34" charset="-128"/>
                <a:cs typeface="Arial" pitchFamily="34" charset="0"/>
              </a:defRPr>
            </a:lvl1pPr>
          </a:lstStyle>
          <a:p>
            <a:pPr algn="ctr"/>
            <a:endParaRPr lang="en-US" sz="2800" dirty="0">
              <a:latin typeface="Arial"/>
              <a:cs typeface="Arial"/>
            </a:endParaRPr>
          </a:p>
        </p:txBody>
      </p:sp>
      <p:grpSp>
        <p:nvGrpSpPr>
          <p:cNvPr id="2" name="Group 1" descr="Critical Infrastructure Sectors.">
            <a:extLst>
              <a:ext uri="{FF2B5EF4-FFF2-40B4-BE49-F238E27FC236}">
                <a16:creationId xmlns:a16="http://schemas.microsoft.com/office/drawing/2014/main" id="{8E07D799-2BD5-473B-BF5C-E8FD07F14A59}"/>
              </a:ext>
            </a:extLst>
          </p:cNvPr>
          <p:cNvGrpSpPr/>
          <p:nvPr/>
        </p:nvGrpSpPr>
        <p:grpSpPr>
          <a:xfrm>
            <a:off x="1928044" y="1342898"/>
            <a:ext cx="8424614" cy="1214418"/>
            <a:chOff x="1928044" y="1342898"/>
            <a:chExt cx="8424614" cy="1214418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05772" y="1342898"/>
              <a:ext cx="1206500" cy="12065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99272" y="1346290"/>
              <a:ext cx="1206500" cy="120650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12272" y="1346290"/>
              <a:ext cx="1206500" cy="1206500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1899640-7252-4DB0-B14D-CA8585D6F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113658" y="1342898"/>
              <a:ext cx="1206500" cy="120650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00DCDA54-DFF9-4CA4-BD54-985C98BDC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146158" y="1346290"/>
              <a:ext cx="1206500" cy="1206500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9CC0103D-9761-479A-8051-EC0DC3749AE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39658" y="1350816"/>
              <a:ext cx="1206500" cy="1206500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4FBE88AA-22FD-4DC3-9343-4CC37D3C1EB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928044" y="1346290"/>
              <a:ext cx="1206500" cy="1206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19690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AF6AE-D26A-4492-B7FD-986462323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4800"/>
            <a:ext cx="11277600" cy="762000"/>
          </a:xfrm>
        </p:spPr>
        <p:txBody>
          <a:bodyPr/>
          <a:lstStyle/>
          <a:p>
            <a:r>
              <a:rPr lang="en-US" sz="3200" dirty="0"/>
              <a:t>Common Patterns of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100C1-40F9-4F9D-AAE9-91E221848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441938"/>
            <a:ext cx="10972800" cy="4841631"/>
          </a:xfrm>
        </p:spPr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defRPr/>
            </a:pPr>
            <a:r>
              <a:rPr lang="en-US" sz="2600" dirty="0">
                <a:latin typeface="Arial"/>
                <a:cs typeface="Arial"/>
              </a:rPr>
              <a:t>The Cybersecurity Framework has helped organizations:</a:t>
            </a:r>
          </a:p>
          <a:p>
            <a:pPr marL="0" indent="0">
              <a:buClr>
                <a:schemeClr val="tx1"/>
              </a:buClr>
              <a:defRPr/>
            </a:pPr>
            <a:endParaRPr lang="en-US" sz="2600" dirty="0">
              <a:latin typeface="Arial"/>
              <a:cs typeface="Arial"/>
            </a:endParaRPr>
          </a:p>
          <a:p>
            <a:pPr lvl="1">
              <a:buFont typeface="Arial"/>
              <a:buChar char="•"/>
              <a:defRPr/>
            </a:pPr>
            <a:r>
              <a:rPr lang="en-US" sz="2600" dirty="0">
                <a:solidFill>
                  <a:srgbClr val="595959"/>
                </a:solidFill>
                <a:latin typeface="Arial" charset="0"/>
              </a:rPr>
              <a:t>Integrate the functions into your leadership vocabulary and management tool sets.</a:t>
            </a:r>
          </a:p>
          <a:p>
            <a:pPr lvl="1">
              <a:buFont typeface="Arial"/>
              <a:buChar char="•"/>
              <a:defRPr/>
            </a:pPr>
            <a:r>
              <a:rPr lang="en-US" sz="2600" dirty="0">
                <a:solidFill>
                  <a:srgbClr val="595959"/>
                </a:solidFill>
                <a:latin typeface="Arial" charset="0"/>
              </a:rPr>
              <a:t>Determine optimal risk management using Implementation Tiers.</a:t>
            </a:r>
          </a:p>
          <a:p>
            <a:pPr lvl="1">
              <a:buFont typeface="Arial"/>
              <a:buChar char="•"/>
              <a:defRPr/>
            </a:pPr>
            <a:r>
              <a:rPr lang="en-US" sz="2600" dirty="0">
                <a:solidFill>
                  <a:srgbClr val="595959"/>
                </a:solidFill>
                <a:latin typeface="Arial" charset="0"/>
              </a:rPr>
              <a:t>Reflect on business environment, governance, and risk management strategies.</a:t>
            </a:r>
          </a:p>
          <a:p>
            <a:pPr lvl="1">
              <a:buFont typeface="Arial"/>
              <a:buChar char="•"/>
              <a:defRPr/>
            </a:pPr>
            <a:r>
              <a:rPr lang="en-US" sz="2600" dirty="0">
                <a:solidFill>
                  <a:srgbClr val="595959"/>
                </a:solidFill>
                <a:latin typeface="Arial" charset="0"/>
              </a:rPr>
              <a:t>Develop Profiles and Roadmaps to prioritize improvement activities</a:t>
            </a:r>
          </a:p>
        </p:txBody>
      </p:sp>
    </p:spTree>
    <p:extLst>
      <p:ext uri="{BB962C8B-B14F-4D97-AF65-F5344CB8AC3E}">
        <p14:creationId xmlns:p14="http://schemas.microsoft.com/office/powerpoint/2010/main" val="1597974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914" y="248745"/>
            <a:ext cx="9144000" cy="762000"/>
          </a:xfrm>
        </p:spPr>
        <p:txBody>
          <a:bodyPr/>
          <a:lstStyle/>
          <a:p>
            <a:pPr algn="ctr"/>
            <a:r>
              <a:rPr lang="en-US" sz="3000" dirty="0"/>
              <a:t>Supporting Risk Management with Framework</a:t>
            </a:r>
            <a:endParaRPr lang="en-US" sz="3000" dirty="0">
              <a:solidFill>
                <a:srgbClr val="0000FF"/>
              </a:solidFill>
            </a:endParaRPr>
          </a:p>
        </p:txBody>
      </p:sp>
      <p:pic>
        <p:nvPicPr>
          <p:cNvPr id="5" name="Picture 4" descr="Framework Communication Hourglass.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937" y="1243424"/>
            <a:ext cx="8168126" cy="547805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962363" y="6356352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C90B5FB4-1AE6-4CC4-B374-7CA8E591647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443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649" y="412376"/>
            <a:ext cx="8458200" cy="762000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3200" dirty="0"/>
              <a:t>Why Use the Cybersecurity Framework?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3678" y="1508706"/>
            <a:ext cx="9044354" cy="3579804"/>
          </a:xfrm>
        </p:spPr>
        <p:txBody>
          <a:bodyPr vert="horz" lIns="91440" tIns="45720" rIns="91440" bIns="45720" rtlCol="0">
            <a:noAutofit/>
          </a:bodyPr>
          <a:lstStyle/>
          <a:p>
            <a:pPr marL="57150" lvl="1" indent="0">
              <a:buNone/>
              <a:defRPr/>
            </a:pP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It’s a framework, not a prescriptive standard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57150" lvl="1" indent="0">
              <a:buNone/>
              <a:defRPr/>
            </a:pPr>
            <a:endParaRPr lang="en-US" sz="2400" dirty="0">
              <a:solidFill>
                <a:srgbClr val="595959"/>
              </a:solidFill>
              <a:latin typeface="Arial" charset="0"/>
            </a:endParaRPr>
          </a:p>
          <a:p>
            <a:pPr lvl="1">
              <a:buFont typeface="Arial"/>
              <a:buChar char="•"/>
              <a:defRPr/>
            </a:pPr>
            <a:r>
              <a:rPr lang="en-US" sz="2400" dirty="0">
                <a:solidFill>
                  <a:srgbClr val="595959"/>
                </a:solidFill>
                <a:latin typeface="Arial" charset="0"/>
              </a:rPr>
              <a:t>Common Language</a:t>
            </a:r>
          </a:p>
          <a:p>
            <a:pPr lvl="1">
              <a:buFont typeface="Arial"/>
              <a:buChar char="•"/>
              <a:defRPr/>
            </a:pPr>
            <a:r>
              <a:rPr lang="en-US" sz="2400" dirty="0">
                <a:solidFill>
                  <a:srgbClr val="595959"/>
                </a:solidFill>
                <a:latin typeface="Arial" charset="0"/>
              </a:rPr>
              <a:t>Adaptable</a:t>
            </a:r>
          </a:p>
          <a:p>
            <a:pPr lvl="1">
              <a:buFont typeface="Arial"/>
              <a:buChar char="•"/>
              <a:defRPr/>
            </a:pPr>
            <a:r>
              <a:rPr lang="en-US" sz="2400" dirty="0">
                <a:solidFill>
                  <a:srgbClr val="595959"/>
                </a:solidFill>
                <a:latin typeface="Arial" charset="0"/>
              </a:rPr>
              <a:t>Collaboration Opportunities</a:t>
            </a:r>
          </a:p>
          <a:p>
            <a:pPr lvl="1">
              <a:buFont typeface="Arial"/>
              <a:buChar char="•"/>
              <a:defRPr/>
            </a:pPr>
            <a:r>
              <a:rPr lang="en-US" sz="2400" dirty="0">
                <a:solidFill>
                  <a:srgbClr val="595959"/>
                </a:solidFill>
                <a:latin typeface="Arial" charset="0"/>
              </a:rPr>
              <a:t>Ability to Demonstrate Due Care</a:t>
            </a:r>
          </a:p>
          <a:p>
            <a:pPr lvl="1">
              <a:buFont typeface="Arial"/>
              <a:buChar char="•"/>
              <a:defRPr/>
            </a:pPr>
            <a:r>
              <a:rPr lang="en-US" sz="2400" dirty="0">
                <a:solidFill>
                  <a:srgbClr val="595959"/>
                </a:solidFill>
                <a:latin typeface="Arial" charset="0"/>
              </a:rPr>
              <a:t>Easily Maintain Compliance</a:t>
            </a:r>
          </a:p>
          <a:p>
            <a:pPr lvl="1">
              <a:buFont typeface="Arial"/>
              <a:buChar char="•"/>
              <a:defRPr/>
            </a:pPr>
            <a:r>
              <a:rPr lang="en-US" sz="2400" dirty="0">
                <a:solidFill>
                  <a:srgbClr val="595959"/>
                </a:solidFill>
                <a:latin typeface="Arial" charset="0"/>
              </a:rPr>
              <a:t>Secure Supply Chain</a:t>
            </a:r>
          </a:p>
          <a:p>
            <a:pPr lvl="1">
              <a:buFont typeface="Arial"/>
              <a:buChar char="•"/>
              <a:defRPr/>
            </a:pPr>
            <a:r>
              <a:rPr lang="en-US" sz="2400" dirty="0">
                <a:solidFill>
                  <a:srgbClr val="595959"/>
                </a:solidFill>
                <a:latin typeface="Arial" charset="0"/>
              </a:rPr>
              <a:t>Cost Efficiency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99695BD-A2CB-4B07-97CD-290EDE545B00}"/>
              </a:ext>
            </a:extLst>
          </p:cNvPr>
          <p:cNvGrpSpPr/>
          <p:nvPr/>
        </p:nvGrpSpPr>
        <p:grpSpPr>
          <a:xfrm>
            <a:off x="3042151" y="5729755"/>
            <a:ext cx="6107698" cy="769441"/>
            <a:chOff x="3042151" y="5729755"/>
            <a:chExt cx="6107698" cy="769441"/>
          </a:xfrm>
        </p:grpSpPr>
        <p:sp>
          <p:nvSpPr>
            <p:cNvPr id="7" name="TextBox 6" descr="Compliance does not always lead to Security."/>
            <p:cNvSpPr txBox="1"/>
            <p:nvPr/>
          </p:nvSpPr>
          <p:spPr>
            <a:xfrm>
              <a:off x="3042151" y="5729755"/>
              <a:ext cx="610769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MT" pitchFamily="34" charset="0"/>
                </a:rPr>
                <a:t>Compliance      Secure</a:t>
              </a:r>
            </a:p>
          </p:txBody>
        </p:sp>
        <p:pic>
          <p:nvPicPr>
            <p:cNvPr id="8" name="Picture 2" descr="http://www.clearedgemarketing.com/wp-content/uploads/2013/07/f1-not-equal-sign.jp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451055" y="5889596"/>
              <a:ext cx="609600" cy="609600"/>
            </a:xfrm>
            <a:prstGeom prst="rect">
              <a:avLst/>
            </a:prstGeom>
            <a:noFill/>
          </p:spPr>
        </p:pic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BB0D-BF5C-4276-AED1-E2D6BB3BA00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391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6753203" y="1268814"/>
            <a:ext cx="5155048" cy="4320372"/>
          </a:xfrm>
        </p:spPr>
        <p:txBody>
          <a:bodyPr>
            <a:noAutofit/>
          </a:bodyPr>
          <a:lstStyle/>
          <a:p>
            <a:pPr marL="0" indent="0"/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For guidance on implementing the Framework see the Resources page: </a:t>
            </a:r>
            <a:endParaRPr lang="en-US" sz="2500" b="0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/>
            <a:r>
              <a:rPr lang="en-US" sz="2500" b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hlinkClick r:id="rId3"/>
              </a:rPr>
              <a:t>www.nist.gov/cyberframework/framework-resources-0</a:t>
            </a:r>
            <a:endParaRPr lang="en-US" sz="2500" b="0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/>
            <a:endParaRPr lang="en-US" sz="2500" b="0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/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Framework Success Stories highlight real world implementation:</a:t>
            </a:r>
            <a:r>
              <a:rPr lang="en-US" sz="2500" b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500" b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hlinkClick r:id="rId4"/>
              </a:rPr>
              <a:t>cyberframework@nist.gov</a:t>
            </a:r>
            <a:r>
              <a:rPr lang="en-US" sz="2500" b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>
          <a:xfrm>
            <a:off x="722165" y="374126"/>
            <a:ext cx="8262540" cy="762000"/>
          </a:xfrm>
        </p:spPr>
        <p:txBody>
          <a:bodyPr>
            <a:noAutofit/>
          </a:bodyPr>
          <a:lstStyle/>
          <a:p>
            <a:pPr algn="l"/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Resources</a:t>
            </a:r>
            <a:b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</a:b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Where to Learn More and Stay Current</a:t>
            </a:r>
          </a:p>
        </p:txBody>
      </p:sp>
      <p:pic>
        <p:nvPicPr>
          <p:cNvPr id="4" name="Picture 3" descr="NIST-logo-1.jpg">
            <a:extLst>
              <a:ext uri="{FF2B5EF4-FFF2-40B4-BE49-F238E27FC236}">
                <a16:creationId xmlns:a16="http://schemas.microsoft.com/office/drawing/2014/main" id="{C9C2EB5A-4670-42D8-94A5-8F13C6034F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492" y="6061426"/>
            <a:ext cx="1653980" cy="757799"/>
          </a:xfrm>
          <a:prstGeom prst="rect">
            <a:avLst/>
          </a:prstGeom>
        </p:spPr>
      </p:pic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D8BA17FC-8C84-4545-8ACA-3438E4354BC5}"/>
              </a:ext>
            </a:extLst>
          </p:cNvPr>
          <p:cNvSpPr txBox="1">
            <a:spLocks/>
          </p:cNvSpPr>
          <p:nvPr/>
        </p:nvSpPr>
        <p:spPr>
          <a:xfrm>
            <a:off x="9859108" y="643530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fld id="{C90B5FB4-1AE6-4CC4-B374-7CA8E5916470}" type="slidenum">
              <a:rPr lang="en-US">
                <a:solidFill>
                  <a:prstClr val="black">
                    <a:tint val="75000"/>
                  </a:prstClr>
                </a:solidFill>
              </a:rPr>
              <a:pPr defTabSz="914400"/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Framework Resources&#10;&#10;www.nist.gov/cyberframework/framework-resources-0">
            <a:extLst>
              <a:ext uri="{FF2B5EF4-FFF2-40B4-BE49-F238E27FC236}">
                <a16:creationId xmlns:a16="http://schemas.microsoft.com/office/drawing/2014/main" id="{4E44025C-3C61-47E7-B6FF-69A466D3F3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450" y="1647638"/>
            <a:ext cx="5864735" cy="43203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8627732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53300</TotalTime>
  <Words>695</Words>
  <Application>Microsoft Office PowerPoint</Application>
  <PresentationFormat>Widescreen</PresentationFormat>
  <Paragraphs>89</Paragraphs>
  <Slides>8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Adobe Fan Heiti Std B</vt:lpstr>
      <vt:lpstr>Arial</vt:lpstr>
      <vt:lpstr>Calibri</vt:lpstr>
      <vt:lpstr>Gill Sans MT</vt:lpstr>
      <vt:lpstr>Wingdings</vt:lpstr>
      <vt:lpstr>Content slides</vt:lpstr>
      <vt:lpstr>Custom Design</vt:lpstr>
      <vt:lpstr>Summary: The following slides may be leveraged to present how the Framework can be used, who can use it, and some of the benefits associated with its use.  Audience: These slides are intended for an audience who is new to the Framework with limited knowledge of its use.  Learning Objectives: Recognize the various uses of the Framework Understand the applicability of the Framework Appreciate the benefits of implementation that have been observed by industry</vt:lpstr>
      <vt:lpstr>PowerPoint Presentation</vt:lpstr>
      <vt:lpstr>Uses of the Cybersecurity Framework</vt:lpstr>
      <vt:lpstr>Who should use the Framework?</vt:lpstr>
      <vt:lpstr>Common Patterns of Use</vt:lpstr>
      <vt:lpstr>Supporting Risk Management with Framework</vt:lpstr>
      <vt:lpstr>Why Use the Cybersecurity Framework?</vt:lpstr>
      <vt:lpstr>Resources Where to Learn More and Stay Current</vt:lpstr>
    </vt:vector>
  </TitlesOfParts>
  <Manager/>
  <Company>NIST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Uses and Benefits of the Cybersecurity Framework</dc:title>
  <dc:subject>Uses and Benefits of the Cybersecurity Framework</dc:subject>
  <dc:creator>NIST - Dylan Thomas</dc:creator>
  <cp:keywords/>
  <dc:description/>
  <cp:lastModifiedBy>Dylan Thomas</cp:lastModifiedBy>
  <cp:revision>1628</cp:revision>
  <cp:lastPrinted>2015-11-11T16:36:42Z</cp:lastPrinted>
  <dcterms:created xsi:type="dcterms:W3CDTF">2014-03-07T12:28:40Z</dcterms:created>
  <dcterms:modified xsi:type="dcterms:W3CDTF">2018-08-10T15:45:27Z</dcterms:modified>
  <cp:category/>
</cp:coreProperties>
</file>