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63" r:id="rId2"/>
    <p:sldId id="306" r:id="rId3"/>
    <p:sldId id="310" r:id="rId4"/>
    <p:sldId id="307" r:id="rId5"/>
    <p:sldId id="327" r:id="rId6"/>
    <p:sldId id="319" r:id="rId7"/>
    <p:sldId id="328" r:id="rId8"/>
    <p:sldId id="329" r:id="rId9"/>
    <p:sldId id="330" r:id="rId10"/>
    <p:sldId id="331" r:id="rId11"/>
    <p:sldId id="332" r:id="rId12"/>
    <p:sldId id="333" r:id="rId13"/>
    <p:sldId id="308" r:id="rId14"/>
    <p:sldId id="334" r:id="rId15"/>
    <p:sldId id="322" r:id="rId16"/>
    <p:sldId id="312" r:id="rId17"/>
    <p:sldId id="326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nerstone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바른고딕" panose="020B0600000101010101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520AAC0-EA7B-43E4-BB34-AB61C521295E}">
          <p14:sldIdLst>
            <p14:sldId id="263"/>
            <p14:sldId id="306"/>
            <p14:sldId id="310"/>
            <p14:sldId id="307"/>
            <p14:sldId id="327"/>
            <p14:sldId id="319"/>
            <p14:sldId id="328"/>
            <p14:sldId id="329"/>
            <p14:sldId id="330"/>
            <p14:sldId id="331"/>
            <p14:sldId id="332"/>
            <p14:sldId id="333"/>
            <p14:sldId id="308"/>
            <p14:sldId id="334"/>
            <p14:sldId id="322"/>
            <p14:sldId id="312"/>
            <p14:sldId id="326"/>
          </p14:sldIdLst>
        </p14:section>
        <p14:section name="4. APPENDIX" id="{C804AB81-FE54-4FDC-ACF2-CA5C20E1651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8"/>
    <a:srgbClr val="B8C1C8"/>
    <a:srgbClr val="AFABAB"/>
    <a:srgbClr val="C4A237"/>
    <a:srgbClr val="C5CCD2"/>
    <a:srgbClr val="1F262A"/>
    <a:srgbClr val="EEF0F2"/>
    <a:srgbClr val="EAECEE"/>
    <a:srgbClr val="4C4C4C"/>
    <a:srgbClr val="F8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79103" autoAdjust="0"/>
  </p:normalViewPr>
  <p:slideViewPr>
    <p:cSldViewPr snapToGrid="0" showGuides="1">
      <p:cViewPr varScale="1">
        <p:scale>
          <a:sx n="82" d="100"/>
          <a:sy n="82" d="100"/>
        </p:scale>
        <p:origin x="1542" y="72"/>
      </p:cViewPr>
      <p:guideLst>
        <p:guide orient="horz" pos="206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81EC-3088-43E2-A4E7-AFFD0CF44C8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47938-45FF-4FC5-B26B-724241D9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2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7938-45FF-4FC5-B26B-724241D9B9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5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2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0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2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2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1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1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 sz="28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1715" y="6416527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ko-KR" altLang="en-US" sz="1000" smtClean="0">
                <a:latin typeface="Cornerstone" pitchFamily="2" charset="-127"/>
                <a:ea typeface="Cornerstone" pitchFamily="2" charset="-127"/>
                <a:cs typeface="Cornerstone" pitchFamily="2" charset="-127"/>
              </a:defRPr>
            </a:lvl1pPr>
          </a:lstStyle>
          <a:p>
            <a:fld id="{E7513CBD-22CD-4C82-B8C7-2A4215280B6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Rectangle 3"/>
          <p:cNvSpPr/>
          <p:nvPr userDrawn="1"/>
        </p:nvSpPr>
        <p:spPr>
          <a:xfrm>
            <a:off x="0" y="0"/>
            <a:ext cx="9144000" cy="93345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Isosceles Triangle 4"/>
          <p:cNvSpPr/>
          <p:nvPr userDrawn="1"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Isosceles Triangle 4"/>
          <p:cNvSpPr/>
          <p:nvPr userDrawn="1"/>
        </p:nvSpPr>
        <p:spPr>
          <a:xfrm rot="10800000" flipV="1">
            <a:off x="8639175" y="6452387"/>
            <a:ext cx="254000" cy="264751"/>
          </a:xfrm>
          <a:prstGeom prst="triangle">
            <a:avLst>
              <a:gd name="adj" fmla="val 0"/>
            </a:avLst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55448" y="101042"/>
            <a:ext cx="100583" cy="676199"/>
          </a:xfrm>
          <a:prstGeom prst="rect">
            <a:avLst/>
          </a:prstGeom>
          <a:solidFill>
            <a:srgbClr val="C4A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75" y="119330"/>
            <a:ext cx="7722378" cy="366803"/>
          </a:xfrm>
          <a:prstGeom prst="rect">
            <a:avLst/>
          </a:prstGeom>
        </p:spPr>
        <p:txBody>
          <a:bodyPr/>
          <a:lstStyle/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800" kern="1200" dirty="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janiobachmann/bank-marketing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_rep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mart, City, Communication, Network, Skyline, Night">
            <a:extLst>
              <a:ext uri="{FF2B5EF4-FFF2-40B4-BE49-F238E27FC236}">
                <a16:creationId xmlns:a16="http://schemas.microsoft.com/office/drawing/2014/main" xmlns="" id="{4F16FA34-FC91-4BF1-B571-92E754A0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" y="12461"/>
            <a:ext cx="9144000" cy="68455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0042" y="366944"/>
            <a:ext cx="531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Bank Marketing Dataset</a:t>
            </a:r>
            <a:b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(Predicting Term Deposit </a:t>
            </a:r>
            <a:r>
              <a:rPr lang="en-US" altLang="ko-KR" sz="32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Subscriptions</a:t>
            </a: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-1394" y="-7548"/>
            <a:ext cx="4573394" cy="29008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20809" y="2893294"/>
            <a:ext cx="0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그룹 2060"/>
          <p:cNvGrpSpPr/>
          <p:nvPr/>
        </p:nvGrpSpPr>
        <p:grpSpPr>
          <a:xfrm>
            <a:off x="5467881" y="1984425"/>
            <a:ext cx="3074763" cy="461665"/>
            <a:chOff x="5258586" y="4362618"/>
            <a:chExt cx="3074763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258586" y="4362618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도입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106885" y="4409081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062" name="그룹 2061"/>
          <p:cNvGrpSpPr/>
          <p:nvPr/>
        </p:nvGrpSpPr>
        <p:grpSpPr>
          <a:xfrm>
            <a:off x="4781295" y="2426103"/>
            <a:ext cx="3761349" cy="461665"/>
            <a:chOff x="4572000" y="4804296"/>
            <a:chExt cx="3761349" cy="461665"/>
          </a:xfrm>
        </p:grpSpPr>
        <p:sp>
          <p:nvSpPr>
            <p:cNvPr id="31" name="타원 30"/>
            <p:cNvSpPr/>
            <p:nvPr/>
          </p:nvSpPr>
          <p:spPr>
            <a:xfrm>
              <a:off x="8106885" y="4848913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4804296"/>
              <a:ext cx="3435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데이터 소개 및 처리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3" name="그룹 2062"/>
          <p:cNvGrpSpPr/>
          <p:nvPr/>
        </p:nvGrpSpPr>
        <p:grpSpPr>
          <a:xfrm>
            <a:off x="5467881" y="2867781"/>
            <a:ext cx="3074763" cy="461665"/>
            <a:chOff x="5258586" y="5245974"/>
            <a:chExt cx="3074763" cy="461665"/>
          </a:xfrm>
        </p:grpSpPr>
        <p:sp>
          <p:nvSpPr>
            <p:cNvPr id="32" name="타원 31"/>
            <p:cNvSpPr/>
            <p:nvPr/>
          </p:nvSpPr>
          <p:spPr>
            <a:xfrm>
              <a:off x="8106885" y="5288745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8586" y="5245974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결과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4" name="그룹 2063"/>
          <p:cNvGrpSpPr/>
          <p:nvPr/>
        </p:nvGrpSpPr>
        <p:grpSpPr>
          <a:xfrm>
            <a:off x="5467881" y="3309459"/>
            <a:ext cx="3074763" cy="461665"/>
            <a:chOff x="5258586" y="5687652"/>
            <a:chExt cx="3074763" cy="461665"/>
          </a:xfrm>
        </p:grpSpPr>
        <p:sp>
          <p:nvSpPr>
            <p:cNvPr id="33" name="타원 32"/>
            <p:cNvSpPr/>
            <p:nvPr/>
          </p:nvSpPr>
          <p:spPr>
            <a:xfrm>
              <a:off x="8106885" y="5728578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8586" y="5687652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IV.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요약 및 결론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4572000" y="2893297"/>
            <a:ext cx="45860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686239" y="2893294"/>
            <a:ext cx="2885761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5DCA423-E13F-4241-920E-2800CBF3E612}"/>
              </a:ext>
            </a:extLst>
          </p:cNvPr>
          <p:cNvSpPr/>
          <p:nvPr/>
        </p:nvSpPr>
        <p:spPr>
          <a:xfrm>
            <a:off x="-222037" y="-7551"/>
            <a:ext cx="9366038" cy="745808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522392" y="2216297"/>
            <a:ext cx="2834106" cy="1454200"/>
          </a:xfrm>
        </p:spPr>
        <p:txBody>
          <a:bodyPr/>
          <a:lstStyle/>
          <a:p>
            <a:pPr algn="r"/>
            <a:r>
              <a:rPr lang="en-US" altLang="ko-KR" b="1" dirty="0" smtClean="0">
                <a:solidFill>
                  <a:srgbClr val="F6F7F8"/>
                </a:solidFill>
              </a:rPr>
              <a:t>4</a:t>
            </a:r>
            <a:r>
              <a:rPr lang="ko-KR" altLang="en-US" b="1" dirty="0" smtClean="0">
                <a:solidFill>
                  <a:srgbClr val="F6F7F8"/>
                </a:solidFill>
              </a:rPr>
              <a:t>조 김채윤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문희원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</a:p>
          <a:p>
            <a:pPr algn="r"/>
            <a:r>
              <a:rPr lang="ko-KR" altLang="en-US" b="1" dirty="0" smtClean="0">
                <a:solidFill>
                  <a:srgbClr val="F6F7F8"/>
                </a:solidFill>
              </a:rPr>
              <a:t>이동규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이주환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</a:p>
          <a:p>
            <a:pPr algn="r"/>
            <a:r>
              <a:rPr lang="ko-KR" altLang="en-US" b="1" dirty="0" smtClean="0">
                <a:solidFill>
                  <a:srgbClr val="F6F7F8"/>
                </a:solidFill>
              </a:rPr>
              <a:t>이중기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장준규</a:t>
            </a:r>
            <a:endParaRPr lang="ko-KR" altLang="en-US" b="1" dirty="0">
              <a:solidFill>
                <a:srgbClr val="F6F7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662974" y="446342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상관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관계로부터 열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추출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02C82F9-E9B6-4523-9FE2-953BEC80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39" y="1650323"/>
            <a:ext cx="4465836" cy="409072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86F6192-27DC-4F6C-BEC6-66E305FD59B0}"/>
              </a:ext>
            </a:extLst>
          </p:cNvPr>
          <p:cNvGrpSpPr/>
          <p:nvPr/>
        </p:nvGrpSpPr>
        <p:grpSpPr>
          <a:xfrm>
            <a:off x="342374" y="1696043"/>
            <a:ext cx="3974983" cy="3999280"/>
            <a:chOff x="154684" y="2065854"/>
            <a:chExt cx="3679251" cy="365779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A89FE1E7-2827-4091-9D51-80666DB0B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731" t="58500" r="17777" b="475"/>
            <a:stretch/>
          </p:blipFill>
          <p:spPr>
            <a:xfrm>
              <a:off x="880370" y="2065855"/>
              <a:ext cx="2953565" cy="36577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2B93C7CA-EC5A-4A77-B55C-5568F450B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6" t="58765" r="87593" b="10788"/>
            <a:stretch/>
          </p:blipFill>
          <p:spPr>
            <a:xfrm>
              <a:off x="154684" y="2065854"/>
              <a:ext cx="725686" cy="273424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062662B-B861-4202-93BB-FBF8B1207DA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6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288226" y="446342"/>
            <a:ext cx="470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활용해 특징 중요도 추출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A179FA-431E-42D7-A588-BDE5BD11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872675"/>
            <a:ext cx="3662492" cy="3640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48421AB-83C6-4DDB-8DE7-3CA106EA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89" y="1872675"/>
            <a:ext cx="4444786" cy="4194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227C955-43A3-4AD7-B485-C423CE45100D}"/>
              </a:ext>
            </a:extLst>
          </p:cNvPr>
          <p:cNvSpPr/>
          <p:nvPr/>
        </p:nvSpPr>
        <p:spPr>
          <a:xfrm>
            <a:off x="485445" y="5667273"/>
            <a:ext cx="396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https://www.kaggle.com/janiobachmann/bank-marketing-campaign-opening-a-term-deposit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E996081-2B88-4AD3-BE53-6D921E7A0302}"/>
              </a:ext>
            </a:extLst>
          </p:cNvPr>
          <p:cNvSpPr txBox="1"/>
          <p:nvPr/>
        </p:nvSpPr>
        <p:spPr>
          <a:xfrm>
            <a:off x="862620" y="1318594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4BF49E-8C63-4FD9-98C3-D7618AA1A3FE}"/>
              </a:ext>
            </a:extLst>
          </p:cNvPr>
          <p:cNvSpPr txBox="1"/>
          <p:nvPr/>
        </p:nvSpPr>
        <p:spPr>
          <a:xfrm>
            <a:off x="4948234" y="1297411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Boosting Classifier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AC05ABF-60AB-4583-84F2-5AF161CE3AB6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2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140716" y="424192"/>
            <a:ext cx="4570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400" kern="100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 결과</a:t>
            </a:r>
            <a:endParaRPr lang="en-US" altLang="ko-KR" sz="2400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  <a:cs typeface="Cornerstone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F26CC22-41C7-45AE-BCBE-961C88C28A01}"/>
              </a:ext>
            </a:extLst>
          </p:cNvPr>
          <p:cNvGrpSpPr/>
          <p:nvPr/>
        </p:nvGrpSpPr>
        <p:grpSpPr>
          <a:xfrm>
            <a:off x="303873" y="1287650"/>
            <a:ext cx="2737497" cy="4657791"/>
            <a:chOff x="462903" y="791058"/>
            <a:chExt cx="3850820" cy="580946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5DB0C81B-F9AA-4D3B-8179-5EAD0A3AB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03" y="1567612"/>
              <a:ext cx="3850820" cy="437783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63E49741-981C-4FB7-9729-FD38F150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26" y="6041750"/>
              <a:ext cx="3542477" cy="55877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430B412-8945-45C9-82F9-215C3784D0B1}"/>
                </a:ext>
              </a:extLst>
            </p:cNvPr>
            <p:cNvSpPr/>
            <p:nvPr/>
          </p:nvSpPr>
          <p:spPr>
            <a:xfrm>
              <a:off x="851340" y="791058"/>
              <a:ext cx="2952159" cy="537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0.2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이상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AA46BD9-5265-4F25-8909-C76FF7E4AAE9}"/>
              </a:ext>
            </a:extLst>
          </p:cNvPr>
          <p:cNvGrpSpPr/>
          <p:nvPr/>
        </p:nvGrpSpPr>
        <p:grpSpPr>
          <a:xfrm>
            <a:off x="2973395" y="1294916"/>
            <a:ext cx="3000545" cy="4650525"/>
            <a:chOff x="4382738" y="925611"/>
            <a:chExt cx="4289014" cy="561317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1223E0ED-2F93-4C2F-A041-A565F024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019" y="1538890"/>
              <a:ext cx="3753773" cy="437783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CD589306-3D37-47A5-A008-C1704284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990" y="5980012"/>
              <a:ext cx="3217832" cy="55877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9FFEE4C-38ED-43E7-8A9F-CFB6078DD127}"/>
                </a:ext>
              </a:extLst>
            </p:cNvPr>
            <p:cNvSpPr txBox="1"/>
            <p:nvPr/>
          </p:nvSpPr>
          <p:spPr>
            <a:xfrm>
              <a:off x="4382738" y="925611"/>
              <a:ext cx="4289014" cy="52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상관도가 큰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상위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개 열</a:t>
              </a:r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81871424-2CB6-466F-BEDC-DE2EA0AE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79806"/>
              </p:ext>
            </p:extLst>
          </p:nvPr>
        </p:nvGraphicFramePr>
        <p:xfrm>
          <a:off x="6105343" y="1992153"/>
          <a:ext cx="2734784" cy="3614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8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Trian</a:t>
                      </a:r>
                      <a:r>
                        <a:rPr lang="en-US" altLang="ko-KR" sz="18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: Test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7:3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Batch</a:t>
                      </a:r>
                      <a:r>
                        <a:rPr lang="en-US" altLang="ko-KR" sz="18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size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은닉층의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활성화함수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elu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73C3A90-C3BB-497B-963B-9FAB4F2433DB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1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III.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결과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3AE525-C780-4A2D-AC68-AFAB6D9AEC09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438989" y="414590"/>
            <a:ext cx="3733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0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결과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E3DF32F-C89A-4206-9B00-47273CA9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0" y="1229290"/>
            <a:ext cx="3576946" cy="3316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4CA328A-C266-45A4-8047-3C27B1751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98" y="4427662"/>
            <a:ext cx="3214254" cy="5723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3429E8D-B9A6-42DA-A761-67A3469D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99" y="1229290"/>
            <a:ext cx="3557576" cy="34845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EDFB645-5919-420A-9E51-0F7ABBEE8D78}"/>
              </a:ext>
            </a:extLst>
          </p:cNvPr>
          <p:cNvSpPr/>
          <p:nvPr/>
        </p:nvSpPr>
        <p:spPr>
          <a:xfrm>
            <a:off x="278575" y="5979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결과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5AEC7E75-EBC4-4C79-946A-6EAEC4FC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27"/>
              </p:ext>
            </p:extLst>
          </p:nvPr>
        </p:nvGraphicFramePr>
        <p:xfrm>
          <a:off x="1429330" y="5058136"/>
          <a:ext cx="66541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21">
                  <a:extLst>
                    <a:ext uri="{9D8B030D-6E8A-4147-A177-3AD203B41FA5}">
                      <a16:colId xmlns:a16="http://schemas.microsoft.com/office/drawing/2014/main" xmlns="" val="1475590116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xmlns="" val="3232618806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xmlns="" val="277583220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xmlns="" val="1428608963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xmlns="" val="3286783295"/>
                    </a:ext>
                  </a:extLst>
                </a:gridCol>
              </a:tblGrid>
              <a:tr h="2411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Support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951925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1792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4389239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1557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2187042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1227601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9855317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Weighted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61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IV. </a:t>
            </a:r>
            <a:r>
              <a:rPr lang="ko-KR" altLang="en-US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요약 및 결론</a:t>
            </a:r>
            <a:endParaRPr lang="en-US" altLang="ko-KR" sz="4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501EA7-41C9-44F6-B9A3-DC699C1E6290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66D80E-7BA1-4EF8-993A-E6BCB17FDE89}"/>
              </a:ext>
            </a:extLst>
          </p:cNvPr>
          <p:cNvSpPr/>
          <p:nvPr/>
        </p:nvSpPr>
        <p:spPr>
          <a:xfrm>
            <a:off x="292207" y="97155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IV.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요약 및 결론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50B3D2A-EB98-45AE-8172-54A50A3FCBF3}"/>
              </a:ext>
            </a:extLst>
          </p:cNvPr>
          <p:cNvSpPr/>
          <p:nvPr/>
        </p:nvSpPr>
        <p:spPr>
          <a:xfrm>
            <a:off x="548693" y="433958"/>
            <a:ext cx="150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요약 및 결론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B42BEDA-F8A0-4790-8BA6-59D0962F7F71}"/>
              </a:ext>
            </a:extLst>
          </p:cNvPr>
          <p:cNvSpPr/>
          <p:nvPr/>
        </p:nvSpPr>
        <p:spPr>
          <a:xfrm>
            <a:off x="1320615" y="1386105"/>
            <a:ext cx="5791200" cy="537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 분석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153CA4C-AC01-4955-8842-C05DE4F9ED21}"/>
              </a:ext>
            </a:extLst>
          </p:cNvPr>
          <p:cNvSpPr/>
          <p:nvPr/>
        </p:nvSpPr>
        <p:spPr>
          <a:xfrm>
            <a:off x="1295589" y="4878142"/>
            <a:ext cx="7454871" cy="593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머신러닝</a:t>
            </a:r>
            <a:r>
              <a:rPr lang="en-US" altLang="ko-KR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딥러닝에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적합한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문제는 무엇일까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09294CC-FC29-460F-BD0E-458C61CD7330}"/>
              </a:ext>
            </a:extLst>
          </p:cNvPr>
          <p:cNvCxnSpPr>
            <a:cxnSpLocks/>
          </p:cNvCxnSpPr>
          <p:nvPr/>
        </p:nvCxnSpPr>
        <p:spPr>
          <a:xfrm flipH="1">
            <a:off x="672911" y="1667035"/>
            <a:ext cx="622679" cy="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3D73A58-1B45-4AC1-866A-1A8BE2087B4E}"/>
              </a:ext>
            </a:extLst>
          </p:cNvPr>
          <p:cNvCxnSpPr>
            <a:cxnSpLocks/>
          </p:cNvCxnSpPr>
          <p:nvPr/>
        </p:nvCxnSpPr>
        <p:spPr>
          <a:xfrm flipH="1">
            <a:off x="634895" y="3299441"/>
            <a:ext cx="634109" cy="9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64AEAFDA-0952-4870-A9FD-F86EABFD7A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1483" y="5175016"/>
            <a:ext cx="634106" cy="159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3E9963B-1884-46C8-BAC0-E118BF54966D}"/>
              </a:ext>
            </a:extLst>
          </p:cNvPr>
          <p:cNvCxnSpPr>
            <a:cxnSpLocks/>
          </p:cNvCxnSpPr>
          <p:nvPr/>
        </p:nvCxnSpPr>
        <p:spPr>
          <a:xfrm>
            <a:off x="672908" y="1667035"/>
            <a:ext cx="2" cy="3501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F8501AE-7E09-4F84-B4B6-F7F291CAEF29}"/>
              </a:ext>
            </a:extLst>
          </p:cNvPr>
          <p:cNvSpPr/>
          <p:nvPr/>
        </p:nvSpPr>
        <p:spPr>
          <a:xfrm>
            <a:off x="1320615" y="2265290"/>
            <a:ext cx="7280166" cy="32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상관도가 높은 열 이외에 다른 열이 추가하여 계산을 했음에도  정확도에 치명적인 영향은 없었다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BD92781-D6AC-4CCF-8E4B-1ADA84392D1E}"/>
              </a:ext>
            </a:extLst>
          </p:cNvPr>
          <p:cNvSpPr/>
          <p:nvPr/>
        </p:nvSpPr>
        <p:spPr>
          <a:xfrm>
            <a:off x="1214779" y="234594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714C14F-EC52-465F-A7ED-5914D6F2B68D}"/>
              </a:ext>
            </a:extLst>
          </p:cNvPr>
          <p:cNvSpPr/>
          <p:nvPr/>
        </p:nvSpPr>
        <p:spPr>
          <a:xfrm>
            <a:off x="1295589" y="3040039"/>
            <a:ext cx="5791200" cy="51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500" b="1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986B1A0-1F62-454E-AD64-B30DE9F5B692}"/>
              </a:ext>
            </a:extLst>
          </p:cNvPr>
          <p:cNvSpPr/>
          <p:nvPr/>
        </p:nvSpPr>
        <p:spPr>
          <a:xfrm>
            <a:off x="1269003" y="3912256"/>
            <a:ext cx="7624171" cy="46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 모델에 사용되는 </a:t>
            </a:r>
            <a:r>
              <a:rPr lang="ko-KR" altLang="en-US" sz="22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2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r>
              <a:rPr lang="en-US" altLang="ko-KR" sz="2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2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hyper</a:t>
            </a:r>
            <a:r>
              <a:rPr lang="en-US" altLang="ko-KR" sz="2200" dirty="0" smtClean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r>
              <a:rPr lang="en-US" altLang="ko-KR" sz="22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</a:t>
            </a:r>
            <a:r>
              <a:rPr lang="en-US" altLang="ko-KR" sz="2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적절히 선택하는 것은 중요하지만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2200" b="1" dirty="0" err="1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(data processing)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더 중요한 요소라고 생각한다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2CCBDE8-B412-4A1C-8319-F3F43D077B25}"/>
              </a:ext>
            </a:extLst>
          </p:cNvPr>
          <p:cNvSpPr/>
          <p:nvPr/>
        </p:nvSpPr>
        <p:spPr>
          <a:xfrm>
            <a:off x="1320615" y="5713661"/>
            <a:ext cx="6897410" cy="390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우리가 알고자 하는 현상 혹은 문제를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적절히 정의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것이 중요하다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454FC37-9D6B-4452-A463-3C1493A71586}"/>
              </a:ext>
            </a:extLst>
          </p:cNvPr>
          <p:cNvSpPr/>
          <p:nvPr/>
        </p:nvSpPr>
        <p:spPr>
          <a:xfrm>
            <a:off x="1163168" y="380006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60614EF-1F37-4D14-88DA-CEC20D1C48B5}"/>
              </a:ext>
            </a:extLst>
          </p:cNvPr>
          <p:cNvSpPr/>
          <p:nvPr/>
        </p:nvSpPr>
        <p:spPr>
          <a:xfrm>
            <a:off x="1184879" y="5658098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0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감사합니다</a:t>
            </a:r>
            <a:endParaRPr lang="en-US" altLang="ko-KR" sz="4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6FAC7C-7868-46BD-A2CB-A3C931B9CC62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49">
            <a:extLst>
              <a:ext uri="{FF2B5EF4-FFF2-40B4-BE49-F238E27FC236}">
                <a16:creationId xmlns:a16="http://schemas.microsoft.com/office/drawing/2014/main" xmlns="" id="{335A67AE-62F9-4864-9734-8691A5F0BAE3}"/>
              </a:ext>
            </a:extLst>
          </p:cNvPr>
          <p:cNvSpPr/>
          <p:nvPr/>
        </p:nvSpPr>
        <p:spPr>
          <a:xfrm flipV="1">
            <a:off x="3386" y="1665922"/>
            <a:ext cx="9140614" cy="5192078"/>
          </a:xfrm>
          <a:custGeom>
            <a:avLst/>
            <a:gdLst>
              <a:gd name="connsiteX0" fmla="*/ 9127913 w 9127913"/>
              <a:gd name="connsiteY0" fmla="*/ 5192078 h 5192078"/>
              <a:gd name="connsiteX1" fmla="*/ 9127913 w 9127913"/>
              <a:gd name="connsiteY1" fmla="*/ 1841803 h 5192078"/>
              <a:gd name="connsiteX2" fmla="*/ 8957181 w 9127913"/>
              <a:gd name="connsiteY2" fmla="*/ 1671081 h 5192078"/>
              <a:gd name="connsiteX3" fmla="*/ 7285878 w 9127913"/>
              <a:gd name="connsiteY3" fmla="*/ 572825 h 5192078"/>
              <a:gd name="connsiteX4" fmla="*/ 1799919 w 9127913"/>
              <a:gd name="connsiteY4" fmla="*/ 584517 h 5192078"/>
              <a:gd name="connsiteX5" fmla="*/ 133292 w 9127913"/>
              <a:gd name="connsiteY5" fmla="*/ 1691197 h 5192078"/>
              <a:gd name="connsiteX6" fmla="*/ 0 w 9127913"/>
              <a:gd name="connsiteY6" fmla="*/ 1825891 h 5192078"/>
              <a:gd name="connsiteX7" fmla="*/ 0 w 9127913"/>
              <a:gd name="connsiteY7" fmla="*/ 4971246 h 5192078"/>
              <a:gd name="connsiteX8" fmla="*/ 20996 w 9127913"/>
              <a:gd name="connsiteY8" fmla="*/ 4796527 h 5192078"/>
              <a:gd name="connsiteX9" fmla="*/ 2543649 w 9127913"/>
              <a:gd name="connsiteY9" fmla="*/ 1862451 h 5192078"/>
              <a:gd name="connsiteX10" fmla="*/ 6548857 w 9127913"/>
              <a:gd name="connsiteY10" fmla="*/ 1854508 h 5192078"/>
              <a:gd name="connsiteX11" fmla="*/ 9121679 w 9127913"/>
              <a:gd name="connsiteY11" fmla="*/ 5044987 h 51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27913" h="5192078">
                <a:moveTo>
                  <a:pt x="9127913" y="5192078"/>
                </a:moveTo>
                <a:lnTo>
                  <a:pt x="9127913" y="1841803"/>
                </a:lnTo>
                <a:lnTo>
                  <a:pt x="8957181" y="1671081"/>
                </a:lnTo>
                <a:cubicBezTo>
                  <a:pt x="8484329" y="1229624"/>
                  <a:pt x="7921829" y="855813"/>
                  <a:pt x="7285878" y="572825"/>
                </a:cubicBezTo>
                <a:cubicBezTo>
                  <a:pt x="5560268" y="-195043"/>
                  <a:pt x="3521279" y="-190697"/>
                  <a:pt x="1799919" y="584517"/>
                </a:cubicBezTo>
                <a:cubicBezTo>
                  <a:pt x="1164892" y="870502"/>
                  <a:pt x="603982" y="1247168"/>
                  <a:pt x="133292" y="1691197"/>
                </a:cubicBezTo>
                <a:lnTo>
                  <a:pt x="0" y="1825891"/>
                </a:lnTo>
                <a:lnTo>
                  <a:pt x="0" y="4971246"/>
                </a:lnTo>
                <a:lnTo>
                  <a:pt x="20996" y="4796527"/>
                </a:lnTo>
                <a:cubicBezTo>
                  <a:pt x="226115" y="3538206"/>
                  <a:pt x="1162044" y="2431176"/>
                  <a:pt x="2543649" y="1862451"/>
                </a:cubicBezTo>
                <a:cubicBezTo>
                  <a:pt x="3806422" y="1342642"/>
                  <a:pt x="5283183" y="1339714"/>
                  <a:pt x="6548857" y="1854508"/>
                </a:cubicBezTo>
                <a:cubicBezTo>
                  <a:pt x="8030509" y="2457148"/>
                  <a:pt x="9005583" y="3678157"/>
                  <a:pt x="9121679" y="50449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66D80E-7BA1-4EF8-993A-E6BCB17FDE89}"/>
              </a:ext>
            </a:extLst>
          </p:cNvPr>
          <p:cNvSpPr/>
          <p:nvPr/>
        </p:nvSpPr>
        <p:spPr>
          <a:xfrm>
            <a:off x="433259" y="14101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1C7006D-E604-4547-B787-E84F4B752F28}"/>
              </a:ext>
            </a:extLst>
          </p:cNvPr>
          <p:cNvSpPr/>
          <p:nvPr/>
        </p:nvSpPr>
        <p:spPr>
          <a:xfrm>
            <a:off x="387509" y="1370916"/>
            <a:ext cx="45568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Telemarketing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direct marketing to advertise or sell of goods or services by phone.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strategies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next marketing campaign. How can the financial institution have a greater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marketing campaigns? 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(DM) approach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success of telemarketing calls for selling bank long-term deposits.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60C0581-5B52-4441-B7B7-5EB39907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73" y="1913574"/>
            <a:ext cx="3378702" cy="2251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8D5001E-8F5F-41F6-9609-8FD4CE7ECB76}"/>
              </a:ext>
            </a:extLst>
          </p:cNvPr>
          <p:cNvSpPr/>
          <p:nvPr/>
        </p:nvSpPr>
        <p:spPr>
          <a:xfrm>
            <a:off x="5328451" y="4772879"/>
            <a:ext cx="3052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Data Site: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https://www.kaggle.com/janiobachmann/bank-marketing-dataset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II.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데이터 소개 및 처리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399717-BB8D-4A07-8EC2-ACA319ECE5E5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278575" y="426081"/>
            <a:ext cx="2582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프로파일링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내용 개체 틀 4">
            <a:hlinkClick r:id="rId3" action="ppaction://hlinkfile"/>
            <a:extLst>
              <a:ext uri="{FF2B5EF4-FFF2-40B4-BE49-F238E27FC236}">
                <a16:creationId xmlns:a16="http://schemas.microsoft.com/office/drawing/2014/main" xmlns="" id="{6B6AECF7-6562-409D-B21A-2D516F3F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4" y="1384805"/>
            <a:ext cx="8252791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22441B8-36FD-482A-9F7D-FD1B9D184B1F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66D80E-7BA1-4EF8-993A-E6BCB17FDE89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278575" y="44791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xmlns="" id="{242FD674-12E3-44AA-BE91-1854B37C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2"/>
          <a:stretch/>
        </p:blipFill>
        <p:spPr>
          <a:xfrm>
            <a:off x="583336" y="4551245"/>
            <a:ext cx="8055839" cy="173525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B2F00479-ADDF-4930-A18E-5A191658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04189"/>
              </p:ext>
            </p:extLst>
          </p:nvPr>
        </p:nvGraphicFramePr>
        <p:xfrm>
          <a:off x="583336" y="1369269"/>
          <a:ext cx="8055839" cy="270920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32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0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2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571751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Default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파산여부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Month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Duration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통화 지속 시간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Campaign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캠페인 기간 연락횟수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Previous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이전 캠페인에서 이 고객에게 연락한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마지막 연락으로부터의 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Poutcome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이전 캠페인에서의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555611" y="430953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분포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xmlns="" id="{90BDBD26-A86C-4636-9F3A-BF2D65D8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81" y="1710018"/>
            <a:ext cx="3545993" cy="3006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4EB9352-0C9F-4266-99FD-116944C2EE7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546E213-FF31-4758-967C-0C22864B2084}"/>
              </a:ext>
            </a:extLst>
          </p:cNvPr>
          <p:cNvGrpSpPr/>
          <p:nvPr/>
        </p:nvGrpSpPr>
        <p:grpSpPr>
          <a:xfrm>
            <a:off x="278575" y="1710018"/>
            <a:ext cx="4779562" cy="4204645"/>
            <a:chOff x="278575" y="1617639"/>
            <a:chExt cx="4293425" cy="362271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3DCD10D-2A6C-43C9-88F6-CE5755B77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708"/>
            <a:stretch/>
          </p:blipFill>
          <p:spPr>
            <a:xfrm>
              <a:off x="278575" y="1617639"/>
              <a:ext cx="2834005" cy="362271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F5CB03B5-EF97-4500-BCE9-BAEB6D066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08"/>
            <a:stretch/>
          </p:blipFill>
          <p:spPr>
            <a:xfrm>
              <a:off x="1737994" y="1617639"/>
              <a:ext cx="2834006" cy="3622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291500" y="42517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처리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4FBCA9A-3424-488A-9538-624313BF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4" y="1994004"/>
            <a:ext cx="6445279" cy="107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ADFC897-9D01-4FDD-82DF-2FD2C17C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69" y="5534709"/>
            <a:ext cx="6135478" cy="619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CEFC2AE-2770-4133-B5F4-F2C5978BF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06" y="3850617"/>
            <a:ext cx="4085613" cy="710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FF2F7A-F3A8-4B2E-992B-2E64B6F9C963}"/>
              </a:ext>
            </a:extLst>
          </p:cNvPr>
          <p:cNvSpPr txBox="1"/>
          <p:nvPr/>
        </p:nvSpPr>
        <p:spPr>
          <a:xfrm>
            <a:off x="1339305" y="1318186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Cleaning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9015F34-A38F-49F9-A7A9-DFB4B903D2CD}"/>
              </a:ext>
            </a:extLst>
          </p:cNvPr>
          <p:cNvCxnSpPr>
            <a:cxnSpLocks/>
          </p:cNvCxnSpPr>
          <p:nvPr/>
        </p:nvCxnSpPr>
        <p:spPr>
          <a:xfrm flipH="1">
            <a:off x="363095" y="1637767"/>
            <a:ext cx="7249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6B00CC33-6F71-4CD9-AAE9-7C3261AC3B1D}"/>
              </a:ext>
            </a:extLst>
          </p:cNvPr>
          <p:cNvCxnSpPr>
            <a:cxnSpLocks/>
          </p:cNvCxnSpPr>
          <p:nvPr/>
        </p:nvCxnSpPr>
        <p:spPr>
          <a:xfrm flipH="1">
            <a:off x="328606" y="1637767"/>
            <a:ext cx="34486" cy="35675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B36C2BB-F78C-4665-9EEA-3490E8A78985}"/>
              </a:ext>
            </a:extLst>
          </p:cNvPr>
          <p:cNvSpPr/>
          <p:nvPr/>
        </p:nvSpPr>
        <p:spPr>
          <a:xfrm>
            <a:off x="1137911" y="1580712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0285C1-E79A-41DE-B4AB-706BE88BAFDC}"/>
              </a:ext>
            </a:extLst>
          </p:cNvPr>
          <p:cNvCxnSpPr>
            <a:cxnSpLocks/>
          </p:cNvCxnSpPr>
          <p:nvPr/>
        </p:nvCxnSpPr>
        <p:spPr>
          <a:xfrm>
            <a:off x="328603" y="3446554"/>
            <a:ext cx="759417" cy="90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42E7E90-8D03-4512-8903-A0A0E680FD03}"/>
              </a:ext>
            </a:extLst>
          </p:cNvPr>
          <p:cNvSpPr/>
          <p:nvPr/>
        </p:nvSpPr>
        <p:spPr>
          <a:xfrm>
            <a:off x="1131507" y="3368496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B2C096E-85AF-4CD4-9703-A00E59A17582}"/>
              </a:ext>
            </a:extLst>
          </p:cNvPr>
          <p:cNvGrpSpPr/>
          <p:nvPr/>
        </p:nvGrpSpPr>
        <p:grpSpPr>
          <a:xfrm>
            <a:off x="363092" y="5053743"/>
            <a:ext cx="924532" cy="151568"/>
            <a:chOff x="363093" y="4812743"/>
            <a:chExt cx="1552528" cy="94861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C9BCEADA-6A18-42FC-9037-BE5370D55414}"/>
                </a:ext>
              </a:extLst>
            </p:cNvPr>
            <p:cNvCxnSpPr>
              <a:cxnSpLocks/>
            </p:cNvCxnSpPr>
            <p:nvPr/>
          </p:nvCxnSpPr>
          <p:spPr>
            <a:xfrm>
              <a:off x="363093" y="4863982"/>
              <a:ext cx="147446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DDD585E7-ECBF-4B3D-8990-8902720B03E0}"/>
                </a:ext>
              </a:extLst>
            </p:cNvPr>
            <p:cNvSpPr/>
            <p:nvPr/>
          </p:nvSpPr>
          <p:spPr>
            <a:xfrm>
              <a:off x="1664214" y="4812743"/>
              <a:ext cx="251407" cy="9486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9F09F80-3EEF-49FD-BB77-D72DA7F35539}"/>
              </a:ext>
            </a:extLst>
          </p:cNvPr>
          <p:cNvSpPr txBox="1"/>
          <p:nvPr/>
        </p:nvSpPr>
        <p:spPr>
          <a:xfrm>
            <a:off x="1331111" y="3163085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Standardization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8D2FDB-A2A6-476D-9341-44DD6670E98E}"/>
              </a:ext>
            </a:extLst>
          </p:cNvPr>
          <p:cNvSpPr txBox="1"/>
          <p:nvPr/>
        </p:nvSpPr>
        <p:spPr>
          <a:xfrm>
            <a:off x="1339305" y="4802493"/>
            <a:ext cx="6393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Applying </a:t>
            </a:r>
            <a:r>
              <a:rPr lang="en-US" altLang="ko-KR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OneHotEncoder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21C366C-C487-4200-9CDD-C8654D054A3D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xmlns="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890529-F4AD-47A0-A795-E16DA715EE6A}"/>
              </a:ext>
            </a:extLst>
          </p:cNvPr>
          <p:cNvSpPr/>
          <p:nvPr/>
        </p:nvSpPr>
        <p:spPr>
          <a:xfrm>
            <a:off x="402466" y="424525"/>
            <a:ext cx="227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피어슨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상관 관계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B0E6AB4-2444-4C94-9299-8CE4086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0" y="1287650"/>
            <a:ext cx="5593862" cy="51478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F80D3AB-99B9-43E6-8265-46D1619EEE9C}"/>
              </a:ext>
            </a:extLst>
          </p:cNvPr>
          <p:cNvSpPr/>
          <p:nvPr/>
        </p:nvSpPr>
        <p:spPr>
          <a:xfrm>
            <a:off x="5904514" y="2066018"/>
            <a:ext cx="3100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상관계수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가깝다는 것은 두 변수 간의 강한 양의 상관관계가 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 수록 두 변수 사이의 관계가 없다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DA726F-54F4-4C41-A2B1-86C622180745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1054</Words>
  <Application>Microsoft Office PowerPoint</Application>
  <PresentationFormat>화면 슬라이드 쇼(4:3)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KoPub돋움체 Bold</vt:lpstr>
      <vt:lpstr>Calibri</vt:lpstr>
      <vt:lpstr>KoPub돋움체 Medium</vt:lpstr>
      <vt:lpstr>Times New Roman</vt:lpstr>
      <vt:lpstr>Cornerstone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상아오</dc:creator>
  <cp:lastModifiedBy>student</cp:lastModifiedBy>
  <cp:revision>89</cp:revision>
  <dcterms:created xsi:type="dcterms:W3CDTF">2018-04-01T03:51:28Z</dcterms:created>
  <dcterms:modified xsi:type="dcterms:W3CDTF">2020-01-03T06:36:24Z</dcterms:modified>
  <cp:contentStatus/>
</cp:coreProperties>
</file>