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8" r:id="rId2"/>
    <p:sldId id="292" r:id="rId3"/>
    <p:sldId id="260" r:id="rId4"/>
    <p:sldId id="261" r:id="rId5"/>
    <p:sldId id="265" r:id="rId6"/>
    <p:sldId id="294" r:id="rId7"/>
    <p:sldId id="266" r:id="rId8"/>
    <p:sldId id="268" r:id="rId9"/>
    <p:sldId id="269" r:id="rId10"/>
    <p:sldId id="270" r:id="rId11"/>
    <p:sldId id="272" r:id="rId12"/>
    <p:sldId id="267" r:id="rId13"/>
    <p:sldId id="271" r:id="rId14"/>
    <p:sldId id="281" r:id="rId15"/>
    <p:sldId id="285" r:id="rId16"/>
    <p:sldId id="286" r:id="rId17"/>
    <p:sldId id="287" r:id="rId18"/>
    <p:sldId id="288" r:id="rId19"/>
    <p:sldId id="289" r:id="rId20"/>
    <p:sldId id="284" r:id="rId21"/>
    <p:sldId id="282" r:id="rId22"/>
    <p:sldId id="274" r:id="rId23"/>
    <p:sldId id="275" r:id="rId24"/>
    <p:sldId id="276" r:id="rId25"/>
    <p:sldId id="277" r:id="rId26"/>
    <p:sldId id="278" r:id="rId27"/>
    <p:sldId id="279" r:id="rId28"/>
    <p:sldId id="290" r:id="rId29"/>
    <p:sldId id="273" r:id="rId30"/>
    <p:sldId id="263" r:id="rId31"/>
    <p:sldId id="28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FFD1D1"/>
    <a:srgbClr val="DB2F21"/>
    <a:srgbClr val="8D1F22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051" autoAdjust="0"/>
  </p:normalViewPr>
  <p:slideViewPr>
    <p:cSldViewPr snapToGrid="0">
      <p:cViewPr varScale="1">
        <p:scale>
          <a:sx n="107" d="100"/>
          <a:sy n="107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AC595-55F9-4866-A46D-2635056CB08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DF4F0-3BFF-433F-A82D-2741F9570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25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DF4F0-3BFF-433F-A82D-2741F95708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1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DF4F0-3BFF-433F-A82D-2741F957086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6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AA30-42FF-47C0-8A65-224DA825472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AF38-1265-458A-9883-94132F633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6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AA30-42FF-47C0-8A65-224DA825472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AF38-1265-458A-9883-94132F633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7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AA30-42FF-47C0-8A65-224DA825472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AF38-1265-458A-9883-94132F633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78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AA30-42FF-47C0-8A65-224DA825472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AF38-1265-458A-9883-94132F633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0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AA30-42FF-47C0-8A65-224DA825472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AF38-1265-458A-9883-94132F633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6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AA30-42FF-47C0-8A65-224DA825472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AF38-1265-458A-9883-94132F633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31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AA30-42FF-47C0-8A65-224DA825472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AF38-1265-458A-9883-94132F633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9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AA30-42FF-47C0-8A65-224DA825472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AF38-1265-458A-9883-94132F633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5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AA30-42FF-47C0-8A65-224DA825472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AF38-1265-458A-9883-94132F633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1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AA30-42FF-47C0-8A65-224DA825472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AF38-1265-458A-9883-94132F633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6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AA30-42FF-47C0-8A65-224DA825472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AF38-1265-458A-9883-94132F633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25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3AA30-42FF-47C0-8A65-224DA825472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EAF38-1265-458A-9883-94132F633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52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17079" y="837185"/>
            <a:ext cx="10357842" cy="2227757"/>
            <a:chOff x="517383" y="-27375"/>
            <a:chExt cx="7769393" cy="1670431"/>
          </a:xfrm>
        </p:grpSpPr>
        <p:pic>
          <p:nvPicPr>
            <p:cNvPr id="10" name="Picture 6" descr="관련 이미지"/>
            <p:cNvPicPr>
              <a:picLocks noChangeAspect="1" noChangeArrowheads="1"/>
            </p:cNvPicPr>
            <p:nvPr/>
          </p:nvPicPr>
          <p:blipFill>
            <a:blip r:embed="rId2">
              <a:lum bright="100000"/>
            </a:blip>
            <a:srcRect/>
            <a:stretch>
              <a:fillRect/>
            </a:stretch>
          </p:blipFill>
          <p:spPr bwMode="auto">
            <a:xfrm>
              <a:off x="3084705" y="-27375"/>
              <a:ext cx="2974589" cy="1670431"/>
            </a:xfrm>
            <a:prstGeom prst="rect">
              <a:avLst/>
            </a:prstGeom>
            <a:noFill/>
          </p:spPr>
        </p:pic>
        <p:cxnSp>
          <p:nvCxnSpPr>
            <p:cNvPr id="11" name="직선 연결선 10"/>
            <p:cNvCxnSpPr/>
            <p:nvPr/>
          </p:nvCxnSpPr>
          <p:spPr>
            <a:xfrm>
              <a:off x="5143504" y="857238"/>
              <a:ext cx="3143272" cy="1588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17383" y="857238"/>
              <a:ext cx="3143272" cy="1588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917079" y="3789103"/>
            <a:ext cx="10357842" cy="2227757"/>
            <a:chOff x="517383" y="-27375"/>
            <a:chExt cx="7769393" cy="1670431"/>
          </a:xfrm>
        </p:grpSpPr>
        <p:pic>
          <p:nvPicPr>
            <p:cNvPr id="15" name="Picture 6" descr="관련 이미지"/>
            <p:cNvPicPr>
              <a:picLocks noChangeAspect="1" noChangeArrowheads="1"/>
            </p:cNvPicPr>
            <p:nvPr/>
          </p:nvPicPr>
          <p:blipFill>
            <a:blip r:embed="rId2">
              <a:lum bright="100000"/>
            </a:blip>
            <a:srcRect/>
            <a:stretch>
              <a:fillRect/>
            </a:stretch>
          </p:blipFill>
          <p:spPr bwMode="auto">
            <a:xfrm>
              <a:off x="3084705" y="-27375"/>
              <a:ext cx="2974589" cy="1670431"/>
            </a:xfrm>
            <a:prstGeom prst="rect">
              <a:avLst/>
            </a:prstGeom>
            <a:noFill/>
          </p:spPr>
        </p:pic>
        <p:cxnSp>
          <p:nvCxnSpPr>
            <p:cNvPr id="16" name="직선 연결선 15"/>
            <p:cNvCxnSpPr/>
            <p:nvPr/>
          </p:nvCxnSpPr>
          <p:spPr>
            <a:xfrm>
              <a:off x="5143504" y="857238"/>
              <a:ext cx="3143272" cy="1588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17383" y="857238"/>
              <a:ext cx="3143272" cy="1588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565458" y="2431901"/>
            <a:ext cx="87254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Data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활용</a:t>
            </a:r>
            <a:endParaRPr lang="en-US" altLang="ko-KR" sz="28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심장병 예측 </a:t>
            </a:r>
            <a:r>
              <a:rPr lang="ko-KR" altLang="en-US" sz="3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en-US" altLang="ko-KR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&amp;</a:t>
            </a:r>
            <a:r>
              <a:rPr lang="ko-KR" altLang="en-US" sz="3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딥러닝</a:t>
            </a:r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모델 분석</a:t>
            </a:r>
            <a:r>
              <a:rPr lang="en-US" altLang="ko-KR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endParaRPr lang="en-US" altLang="ko-KR" sz="28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어떤 요인이 심장병에 영향을 미칠까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800" dirty="0">
              <a:solidFill>
                <a:srgbClr val="DB2F2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4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6713042" y="1865869"/>
            <a:ext cx="2258842" cy="369332"/>
            <a:chOff x="6410036" y="2387631"/>
            <a:chExt cx="2258842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6839531" y="2387631"/>
              <a:ext cx="1829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t</a:t>
              </a:r>
              <a:r>
                <a:rPr lang="en-US" altLang="ko-KR" b="1" dirty="0" err="1" smtClean="0"/>
                <a:t>hal</a:t>
              </a:r>
              <a:r>
                <a:rPr lang="en-US" altLang="ko-KR" b="1" dirty="0" smtClean="0"/>
                <a:t> </a:t>
              </a:r>
              <a:r>
                <a:rPr lang="en-US" altLang="ko-KR" dirty="0" smtClean="0"/>
                <a:t>(</a:t>
              </a:r>
              <a:r>
                <a:rPr lang="ko-KR" altLang="en-US" dirty="0"/>
                <a:t>혈액 </a:t>
              </a:r>
              <a:r>
                <a:rPr lang="ko-KR" altLang="en-US" dirty="0" smtClean="0"/>
                <a:t>질환</a:t>
              </a:r>
              <a:r>
                <a:rPr lang="en-US" altLang="ko-KR" dirty="0" smtClean="0"/>
                <a:t>)</a:t>
              </a:r>
              <a:endParaRPr lang="ko-KR" altLang="en-US" b="1" dirty="0"/>
            </a:p>
          </p:txBody>
        </p:sp>
        <p:sp>
          <p:nvSpPr>
            <p:cNvPr id="26" name="갈매기형 수장 25"/>
            <p:cNvSpPr/>
            <p:nvPr/>
          </p:nvSpPr>
          <p:spPr>
            <a:xfrm>
              <a:off x="6410036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갈매기형 수장 26"/>
            <p:cNvSpPr/>
            <p:nvPr/>
          </p:nvSpPr>
          <p:spPr>
            <a:xfrm>
              <a:off x="6599383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149927" y="1865869"/>
            <a:ext cx="4194115" cy="369332"/>
            <a:chOff x="6410036" y="2387631"/>
            <a:chExt cx="4194115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6839531" y="2387631"/>
              <a:ext cx="376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c</a:t>
              </a:r>
              <a:r>
                <a:rPr lang="en-US" altLang="ko-KR" b="1" dirty="0" err="1" smtClean="0"/>
                <a:t>a</a:t>
              </a:r>
              <a:r>
                <a:rPr lang="en-US" altLang="ko-KR" b="1" dirty="0" smtClean="0"/>
                <a:t> </a:t>
              </a:r>
              <a:r>
                <a:rPr lang="en-US" altLang="ko-KR" dirty="0" smtClean="0"/>
                <a:t>(</a:t>
              </a:r>
              <a:r>
                <a:rPr lang="en-US" altLang="ko-KR" dirty="0"/>
                <a:t>The number of major vessels </a:t>
              </a:r>
              <a:r>
                <a:rPr lang="en-US" altLang="ko-KR" dirty="0" smtClean="0"/>
                <a:t>)</a:t>
              </a:r>
              <a:endParaRPr lang="ko-KR" altLang="en-US" b="1" dirty="0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6410036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갈매기형 수장 32"/>
            <p:cNvSpPr/>
            <p:nvPr/>
          </p:nvSpPr>
          <p:spPr>
            <a:xfrm>
              <a:off x="6599383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74" y="2241100"/>
            <a:ext cx="3427458" cy="41790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333" y="2235201"/>
            <a:ext cx="3395529" cy="405645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51142" y="1005953"/>
            <a:ext cx="22445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2-2 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범주형 그래프</a:t>
            </a:r>
            <a:endParaRPr lang="en-US" altLang="ko-KR" sz="2000"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9903" y="348771"/>
            <a:ext cx="4431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800" b="1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소개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및 시각화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37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149927" y="1865869"/>
            <a:ext cx="1694585" cy="369332"/>
            <a:chOff x="6410036" y="2387631"/>
            <a:chExt cx="1694585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839531" y="2387631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age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연령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7" name="갈매기형 수장 16"/>
            <p:cNvSpPr/>
            <p:nvPr/>
          </p:nvSpPr>
          <p:spPr>
            <a:xfrm>
              <a:off x="6410036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갈매기형 수장 17"/>
            <p:cNvSpPr/>
            <p:nvPr/>
          </p:nvSpPr>
          <p:spPr>
            <a:xfrm>
              <a:off x="6599383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180" y="2390247"/>
            <a:ext cx="7481639" cy="377817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051142" y="1005953"/>
            <a:ext cx="22445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2-3 </a:t>
            </a:r>
            <a:r>
              <a:rPr lang="ko-KR" altLang="en-US" sz="2000" spc="-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연속형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그래프</a:t>
            </a:r>
            <a:endParaRPr lang="en-US" altLang="ko-KR" sz="2000"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9903" y="348771"/>
            <a:ext cx="4431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800" b="1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소개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및 시각화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7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1126836" y="1706139"/>
            <a:ext cx="2729499" cy="369332"/>
            <a:chOff x="6473452" y="2363449"/>
            <a:chExt cx="2286819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6825674" y="2363449"/>
              <a:ext cx="1934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ctr"/>
              <a:r>
                <a:rPr lang="en-US" altLang="ko-KR" b="1" dirty="0" err="1"/>
                <a:t>t</a:t>
              </a:r>
              <a:r>
                <a:rPr lang="en-US" altLang="ko-KR" b="1" dirty="0" err="1" smtClean="0"/>
                <a:t>restbps</a:t>
              </a:r>
              <a:r>
                <a:rPr lang="en-US" altLang="ko-KR" b="1" dirty="0" smtClean="0"/>
                <a:t> </a:t>
              </a:r>
              <a:r>
                <a:rPr lang="en-US" altLang="ko-KR" dirty="0" smtClean="0"/>
                <a:t>(</a:t>
              </a:r>
              <a:r>
                <a:rPr lang="ko-KR" altLang="en-US" dirty="0"/>
                <a:t>휴식 </a:t>
              </a:r>
              <a:r>
                <a:rPr lang="ko-KR" altLang="en-US" dirty="0" smtClean="0"/>
                <a:t>혈압</a:t>
              </a:r>
              <a:r>
                <a:rPr lang="en-US" altLang="ko-KR" dirty="0" smtClean="0"/>
                <a:t>)</a:t>
              </a:r>
            </a:p>
          </p:txBody>
        </p:sp>
        <p:sp>
          <p:nvSpPr>
            <p:cNvPr id="21" name="갈매기형 수장 20"/>
            <p:cNvSpPr/>
            <p:nvPr/>
          </p:nvSpPr>
          <p:spPr>
            <a:xfrm>
              <a:off x="6473452" y="2419867"/>
              <a:ext cx="162875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6599383" y="2419867"/>
              <a:ext cx="162422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055370" y="4019267"/>
            <a:ext cx="1743246" cy="369332"/>
            <a:chOff x="6410036" y="2363449"/>
            <a:chExt cx="17432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6825674" y="2363449"/>
              <a:ext cx="132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ctr"/>
              <a:r>
                <a:rPr lang="en-US" altLang="ko-KR" b="1" dirty="0" err="1"/>
                <a:t>c</a:t>
              </a:r>
              <a:r>
                <a:rPr lang="en-US" altLang="ko-KR" b="1" dirty="0" err="1" smtClean="0"/>
                <a:t>hol</a:t>
              </a:r>
              <a:r>
                <a:rPr lang="en-US" altLang="ko-KR" b="1" dirty="0" smtClean="0"/>
                <a:t>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혈청</a:t>
              </a:r>
              <a:r>
                <a:rPr lang="en-US" altLang="ko-KR" dirty="0" smtClean="0"/>
                <a:t>)</a:t>
              </a:r>
              <a:endParaRPr lang="en-US" altLang="ko-KR" dirty="0"/>
            </a:p>
          </p:txBody>
        </p:sp>
        <p:sp>
          <p:nvSpPr>
            <p:cNvPr id="30" name="갈매기형 수장 29"/>
            <p:cNvSpPr/>
            <p:nvPr/>
          </p:nvSpPr>
          <p:spPr>
            <a:xfrm>
              <a:off x="6410036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갈매기형 수장 30"/>
            <p:cNvSpPr/>
            <p:nvPr/>
          </p:nvSpPr>
          <p:spPr>
            <a:xfrm>
              <a:off x="6599383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413" y="2137935"/>
            <a:ext cx="7269838" cy="18813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413" y="4380545"/>
            <a:ext cx="7380283" cy="179436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051142" y="1005953"/>
            <a:ext cx="22445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2-3 </a:t>
            </a:r>
            <a:r>
              <a:rPr lang="ko-KR" altLang="en-US" sz="2000" spc="-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연속형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그래프</a:t>
            </a:r>
            <a:endParaRPr lang="en-US" altLang="ko-KR" sz="2000"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9903" y="348771"/>
            <a:ext cx="4431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800" b="1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소개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및 시각화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75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104330" y="1648482"/>
            <a:ext cx="3452514" cy="369332"/>
            <a:chOff x="6410036" y="2387631"/>
            <a:chExt cx="3140197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839531" y="2387631"/>
              <a:ext cx="2710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t</a:t>
              </a:r>
              <a:r>
                <a:rPr lang="en-US" altLang="ko-KR" b="1" dirty="0" err="1" smtClean="0"/>
                <a:t>halach</a:t>
              </a:r>
              <a:r>
                <a:rPr lang="en-US" altLang="ko-KR" b="1" dirty="0" smtClean="0"/>
                <a:t> </a:t>
              </a:r>
              <a:r>
                <a:rPr lang="en-US" altLang="ko-KR" dirty="0" smtClean="0"/>
                <a:t>(</a:t>
              </a:r>
              <a:r>
                <a:rPr lang="ko-KR" altLang="en-US" dirty="0"/>
                <a:t>최대 </a:t>
              </a:r>
              <a:r>
                <a:rPr lang="ko-KR" altLang="en-US" dirty="0" err="1"/>
                <a:t>심박수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달성</a:t>
              </a:r>
              <a:r>
                <a:rPr lang="en-US" altLang="ko-KR" dirty="0" smtClean="0"/>
                <a:t>)</a:t>
              </a:r>
            </a:p>
          </p:txBody>
        </p:sp>
        <p:sp>
          <p:nvSpPr>
            <p:cNvPr id="17" name="갈매기형 수장 16"/>
            <p:cNvSpPr/>
            <p:nvPr/>
          </p:nvSpPr>
          <p:spPr>
            <a:xfrm>
              <a:off x="6410036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갈매기형 수장 17"/>
            <p:cNvSpPr/>
            <p:nvPr/>
          </p:nvSpPr>
          <p:spPr>
            <a:xfrm>
              <a:off x="6599383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104332" y="3775705"/>
            <a:ext cx="6815439" cy="369332"/>
            <a:chOff x="6410036" y="2363449"/>
            <a:chExt cx="5728781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6825674" y="2363449"/>
              <a:ext cx="5313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ctr"/>
              <a:r>
                <a:rPr lang="en-US" altLang="ko-KR" b="1" dirty="0" err="1"/>
                <a:t>o</a:t>
              </a:r>
              <a:r>
                <a:rPr lang="en-US" altLang="ko-KR" b="1" dirty="0" err="1" smtClean="0"/>
                <a:t>ldpeak</a:t>
              </a:r>
              <a:r>
                <a:rPr lang="en-US" altLang="ko-KR" dirty="0" smtClean="0"/>
                <a:t> (</a:t>
              </a:r>
              <a:r>
                <a:rPr lang="ko-KR" altLang="en-US" dirty="0"/>
                <a:t>휴식과 관련하여 운동에 의해 유발 된 </a:t>
              </a:r>
              <a:r>
                <a:rPr lang="en-US" altLang="ko-KR" dirty="0"/>
                <a:t>ST </a:t>
              </a:r>
              <a:r>
                <a:rPr lang="ko-KR" altLang="en-US" dirty="0" smtClean="0"/>
                <a:t>우울증</a:t>
              </a:r>
              <a:r>
                <a:rPr lang="en-US" altLang="ko-KR" dirty="0" smtClean="0"/>
                <a:t>)</a:t>
              </a:r>
              <a:endParaRPr lang="en-US" altLang="ko-KR" dirty="0"/>
            </a:p>
          </p:txBody>
        </p:sp>
        <p:sp>
          <p:nvSpPr>
            <p:cNvPr id="21" name="갈매기형 수장 20"/>
            <p:cNvSpPr/>
            <p:nvPr/>
          </p:nvSpPr>
          <p:spPr>
            <a:xfrm>
              <a:off x="6410036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6599383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77" y="2049635"/>
            <a:ext cx="6828519" cy="16203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462" y="4335398"/>
            <a:ext cx="6849039" cy="1726002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051142" y="1005953"/>
            <a:ext cx="22445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2-3 </a:t>
            </a:r>
            <a:r>
              <a:rPr lang="ko-KR" altLang="en-US" sz="2000" spc="-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연속형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그래프</a:t>
            </a:r>
            <a:endParaRPr lang="en-US" altLang="ko-KR" sz="2000"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9903" y="348771"/>
            <a:ext cx="4431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800" b="1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소개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및 시각화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7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03" y="348771"/>
            <a:ext cx="851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800" b="1" dirty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800" b="1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 과정 </a:t>
            </a:r>
            <a:r>
              <a:rPr lang="en-US" altLang="ko-KR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적용한 전처리 방법 </a:t>
            </a:r>
            <a:r>
              <a:rPr lang="en-US" altLang="ko-KR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이유</a:t>
            </a:r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800" b="1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6551" y="1025724"/>
            <a:ext cx="41456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-1 </a:t>
            </a:r>
            <a:r>
              <a:rPr lang="ko-KR" altLang="en-US" sz="2000" spc="-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연속형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sz="2000" spc="-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범주형으로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바꿔주기</a:t>
            </a:r>
            <a:endParaRPr lang="en-US" altLang="ko-KR" sz="2000" spc="-100" dirty="0">
              <a:solidFill>
                <a:srgbClr val="DB2F2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588" y="1768452"/>
            <a:ext cx="6004781" cy="421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1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03" y="348771"/>
            <a:ext cx="851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800" b="1" dirty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800" b="1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 과정 </a:t>
            </a:r>
            <a:r>
              <a:rPr lang="en-US" altLang="ko-KR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적용한 전처리 방법 </a:t>
            </a:r>
            <a:r>
              <a:rPr lang="en-US" altLang="ko-KR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이유</a:t>
            </a:r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800" b="1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6551" y="1025724"/>
            <a:ext cx="41456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-1 </a:t>
            </a:r>
            <a:r>
              <a:rPr lang="ko-KR" altLang="en-US" sz="2000" spc="-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연속형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sz="2000" spc="-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범주형으로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바꿔주기</a:t>
            </a:r>
            <a:endParaRPr lang="en-US" altLang="ko-KR" sz="2000" spc="-100" dirty="0">
              <a:solidFill>
                <a:srgbClr val="DB2F2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19" y="2351592"/>
            <a:ext cx="4145687" cy="34319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676" y="2351592"/>
            <a:ext cx="4515305" cy="3627681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133028" y="1759071"/>
            <a:ext cx="1680728" cy="369332"/>
            <a:chOff x="6410036" y="2363449"/>
            <a:chExt cx="1680728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825674" y="2363449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ctr"/>
              <a:r>
                <a:rPr lang="en-US" altLang="ko-KR" b="1" dirty="0" smtClean="0"/>
                <a:t>age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연령</a:t>
              </a:r>
              <a:r>
                <a:rPr lang="en-US" altLang="ko-KR" dirty="0" smtClean="0"/>
                <a:t>)</a:t>
              </a:r>
              <a:endParaRPr lang="en-US" altLang="ko-KR" dirty="0"/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6410036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갈매기형 수장 13"/>
            <p:cNvSpPr/>
            <p:nvPr/>
          </p:nvSpPr>
          <p:spPr>
            <a:xfrm>
              <a:off x="6599383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7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03" y="348771"/>
            <a:ext cx="851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800" b="1" dirty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800" b="1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 과정 </a:t>
            </a:r>
            <a:r>
              <a:rPr lang="en-US" altLang="ko-KR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적용한 전처리 방법 </a:t>
            </a:r>
            <a:r>
              <a:rPr lang="en-US" altLang="ko-KR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이유</a:t>
            </a:r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800" b="1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6551" y="1025724"/>
            <a:ext cx="41456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-1 </a:t>
            </a:r>
            <a:r>
              <a:rPr lang="ko-KR" altLang="en-US" sz="2000" spc="-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연속형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sz="2000" spc="-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범주형으로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바꿔주기</a:t>
            </a:r>
            <a:endParaRPr lang="en-US" altLang="ko-KR" sz="2000" spc="-100" dirty="0">
              <a:solidFill>
                <a:srgbClr val="DB2F2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133028" y="1759071"/>
            <a:ext cx="2750380" cy="369332"/>
            <a:chOff x="6410036" y="2363449"/>
            <a:chExt cx="275038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825674" y="2363449"/>
              <a:ext cx="2334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fontAlgn="ctr">
                <a:defRPr b="1"/>
              </a:lvl1pPr>
            </a:lstStyle>
            <a:p>
              <a:r>
                <a:rPr lang="en-US" altLang="ko-KR" dirty="0" err="1"/>
                <a:t>t</a:t>
              </a:r>
              <a:r>
                <a:rPr lang="en-US" altLang="ko-KR" dirty="0" err="1" smtClean="0"/>
                <a:t>restbps</a:t>
              </a:r>
              <a:r>
                <a:rPr lang="en-US" altLang="ko-KR" dirty="0" smtClean="0"/>
                <a:t> (</a:t>
              </a:r>
              <a:r>
                <a:rPr lang="ko-KR" altLang="en-US" dirty="0" smtClean="0"/>
                <a:t>휴식 혈압</a:t>
              </a:r>
              <a:r>
                <a:rPr lang="en-US" altLang="ko-KR" dirty="0" smtClean="0"/>
                <a:t>)</a:t>
              </a:r>
              <a:endParaRPr lang="en-US" altLang="ko-KR" dirty="0"/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6410036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갈매기형 수장 13"/>
            <p:cNvSpPr/>
            <p:nvPr/>
          </p:nvSpPr>
          <p:spPr>
            <a:xfrm>
              <a:off x="6599383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75" y="2417671"/>
            <a:ext cx="4191000" cy="31718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472" y="2321006"/>
            <a:ext cx="4800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03" y="348771"/>
            <a:ext cx="851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800" b="1" dirty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800" b="1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 과정 </a:t>
            </a:r>
            <a:r>
              <a:rPr lang="en-US" altLang="ko-KR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적용한 전처리 방법 </a:t>
            </a:r>
            <a:r>
              <a:rPr lang="en-US" altLang="ko-KR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이유</a:t>
            </a:r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800" b="1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6551" y="1025724"/>
            <a:ext cx="41456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-1 </a:t>
            </a:r>
            <a:r>
              <a:rPr lang="ko-KR" altLang="en-US" sz="2000" spc="-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연속형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sz="2000" spc="-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범주형으로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바꿔주기</a:t>
            </a:r>
            <a:endParaRPr lang="en-US" altLang="ko-KR" sz="2000" spc="-100" dirty="0">
              <a:solidFill>
                <a:srgbClr val="DB2F2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133028" y="1759071"/>
            <a:ext cx="1743246" cy="369332"/>
            <a:chOff x="6410036" y="2363449"/>
            <a:chExt cx="174324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825674" y="2363449"/>
              <a:ext cx="132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ctr"/>
              <a:r>
                <a:rPr lang="en-US" altLang="ko-KR" b="1" dirty="0" err="1" smtClean="0"/>
                <a:t>chol</a:t>
              </a:r>
              <a:r>
                <a:rPr lang="en-US" altLang="ko-KR" b="1" dirty="0" smtClean="0"/>
                <a:t>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혈청</a:t>
              </a:r>
              <a:r>
                <a:rPr lang="en-US" altLang="ko-KR" dirty="0" smtClean="0"/>
                <a:t>)</a:t>
              </a:r>
              <a:endParaRPr lang="en-US" altLang="ko-KR" dirty="0"/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6410036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갈매기형 수장 13"/>
            <p:cNvSpPr/>
            <p:nvPr/>
          </p:nvSpPr>
          <p:spPr>
            <a:xfrm>
              <a:off x="6599383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75" y="2369307"/>
            <a:ext cx="3619500" cy="31527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9307"/>
            <a:ext cx="4572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3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03" y="348771"/>
            <a:ext cx="851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800" b="1" dirty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800" b="1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 과정 </a:t>
            </a:r>
            <a:r>
              <a:rPr lang="en-US" altLang="ko-KR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적용한 전처리 방법 </a:t>
            </a:r>
            <a:r>
              <a:rPr lang="en-US" altLang="ko-KR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이유</a:t>
            </a:r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800" b="1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6551" y="1025724"/>
            <a:ext cx="41456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-1 </a:t>
            </a:r>
            <a:r>
              <a:rPr lang="ko-KR" altLang="en-US" sz="2000" spc="-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연속형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sz="2000" spc="-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범주형으로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바꿔주기</a:t>
            </a:r>
            <a:endParaRPr lang="en-US" altLang="ko-KR" sz="2000" spc="-100" dirty="0">
              <a:solidFill>
                <a:srgbClr val="DB2F2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133028" y="1759071"/>
            <a:ext cx="3743772" cy="369332"/>
            <a:chOff x="6410036" y="2363449"/>
            <a:chExt cx="3623699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825674" y="2363449"/>
              <a:ext cx="3208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ko-KR" b="1" dirty="0" err="1"/>
                <a:t>t</a:t>
              </a:r>
              <a:r>
                <a:rPr lang="en-US" altLang="ko-KR" b="1" dirty="0" err="1" smtClean="0"/>
                <a:t>halach</a:t>
              </a:r>
              <a:r>
                <a:rPr lang="en-US" altLang="ko-KR" b="1" dirty="0" smtClean="0"/>
                <a:t> </a:t>
              </a:r>
              <a:r>
                <a:rPr lang="en-US" altLang="ko-KR" dirty="0" smtClean="0"/>
                <a:t>(</a:t>
              </a:r>
              <a:r>
                <a:rPr lang="ko-KR" altLang="en-US" dirty="0"/>
                <a:t>최대 </a:t>
              </a:r>
              <a:r>
                <a:rPr lang="ko-KR" altLang="en-US" dirty="0" err="1"/>
                <a:t>심박수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달성</a:t>
              </a:r>
              <a:r>
                <a:rPr lang="en-US" altLang="ko-KR" dirty="0" smtClean="0"/>
                <a:t>)</a:t>
              </a:r>
              <a:endParaRPr lang="en-US" altLang="ko-KR" dirty="0"/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6410036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갈매기형 수장 13"/>
            <p:cNvSpPr/>
            <p:nvPr/>
          </p:nvSpPr>
          <p:spPr>
            <a:xfrm>
              <a:off x="6599383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75" y="2417671"/>
            <a:ext cx="3943350" cy="3124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215" y="2340056"/>
            <a:ext cx="46577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7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03" y="348771"/>
            <a:ext cx="851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800" b="1" dirty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800" b="1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 과정 </a:t>
            </a:r>
            <a:r>
              <a:rPr lang="en-US" altLang="ko-KR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적용한 전처리 방법 </a:t>
            </a:r>
            <a:r>
              <a:rPr lang="en-US" altLang="ko-KR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이유</a:t>
            </a:r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800" b="1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6551" y="1025724"/>
            <a:ext cx="41456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-1 </a:t>
            </a:r>
            <a:r>
              <a:rPr lang="ko-KR" altLang="en-US" sz="2000" spc="-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연속형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sz="2000" spc="-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범주형으로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바꿔주기</a:t>
            </a:r>
            <a:endParaRPr lang="en-US" altLang="ko-KR" sz="2000" spc="-100" dirty="0">
              <a:solidFill>
                <a:srgbClr val="DB2F2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133028" y="1759071"/>
            <a:ext cx="6736599" cy="369332"/>
            <a:chOff x="6410036" y="2363449"/>
            <a:chExt cx="6736599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825674" y="2363449"/>
              <a:ext cx="6320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ctr"/>
              <a:r>
                <a:rPr lang="en-US" altLang="ko-KR" b="1" dirty="0" err="1"/>
                <a:t>o</a:t>
              </a:r>
              <a:r>
                <a:rPr lang="en-US" altLang="ko-KR" b="1" dirty="0" err="1" smtClean="0"/>
                <a:t>ldpeak</a:t>
              </a:r>
              <a:r>
                <a:rPr lang="en-US" altLang="ko-KR" b="1" dirty="0" smtClean="0"/>
                <a:t> </a:t>
              </a:r>
              <a:r>
                <a:rPr lang="en-US" altLang="ko-KR" dirty="0" smtClean="0"/>
                <a:t>(</a:t>
              </a:r>
              <a:r>
                <a:rPr lang="ko-KR" altLang="en-US" dirty="0"/>
                <a:t>휴식과 관련하여 운동에 의해 유발 된 </a:t>
              </a:r>
              <a:r>
                <a:rPr lang="en-US" altLang="ko-KR" dirty="0"/>
                <a:t>ST </a:t>
              </a:r>
              <a:r>
                <a:rPr lang="ko-KR" altLang="en-US" dirty="0" smtClean="0"/>
                <a:t>우울증</a:t>
              </a:r>
              <a:r>
                <a:rPr lang="en-US" altLang="ko-KR" dirty="0"/>
                <a:t>)</a:t>
              </a: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6410036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갈매기형 수장 13"/>
            <p:cNvSpPr/>
            <p:nvPr/>
          </p:nvSpPr>
          <p:spPr>
            <a:xfrm>
              <a:off x="6599383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19" y="2369307"/>
            <a:ext cx="4076700" cy="3219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16" y="2216907"/>
            <a:ext cx="45720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2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4953404" y="1127988"/>
            <a:ext cx="2767673" cy="1015534"/>
            <a:chOff x="3793234" y="1342846"/>
            <a:chExt cx="2076506" cy="761651"/>
          </a:xfrm>
        </p:grpSpPr>
        <p:sp>
          <p:nvSpPr>
            <p:cNvPr id="5" name="직사각형 4"/>
            <p:cNvSpPr/>
            <p:nvPr/>
          </p:nvSpPr>
          <p:spPr>
            <a:xfrm>
              <a:off x="3793234" y="1729306"/>
              <a:ext cx="1643074" cy="267978"/>
            </a:xfrm>
            <a:prstGeom prst="rect">
              <a:avLst/>
            </a:prstGeom>
            <a:solidFill>
              <a:srgbClr val="FF00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23375" y="1342846"/>
              <a:ext cx="1846365" cy="76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999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Index</a:t>
              </a:r>
              <a:endParaRPr lang="ko-KR" altLang="en-US" sz="5999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0" name="직선 연결선 9"/>
          <p:cNvCxnSpPr/>
          <p:nvPr/>
        </p:nvCxnSpPr>
        <p:spPr>
          <a:xfrm flipV="1">
            <a:off x="993228" y="2906248"/>
            <a:ext cx="10074165" cy="24575"/>
          </a:xfrm>
          <a:prstGeom prst="line">
            <a:avLst/>
          </a:prstGeom>
          <a:ln w="31750">
            <a:solidFill>
              <a:srgbClr val="F85F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697598" y="2776811"/>
            <a:ext cx="243785" cy="243785"/>
          </a:xfrm>
          <a:prstGeom prst="ellipse">
            <a:avLst/>
          </a:prstGeom>
          <a:solidFill>
            <a:schemeClr val="bg1"/>
          </a:solidFill>
          <a:ln w="82550">
            <a:solidFill>
              <a:srgbClr val="F85F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545114" y="2781003"/>
            <a:ext cx="243785" cy="243785"/>
          </a:xfrm>
          <a:prstGeom prst="ellipse">
            <a:avLst/>
          </a:prstGeom>
          <a:solidFill>
            <a:schemeClr val="bg1"/>
          </a:solidFill>
          <a:ln w="82550">
            <a:solidFill>
              <a:srgbClr val="F85F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959685" y="2784355"/>
            <a:ext cx="243785" cy="243785"/>
          </a:xfrm>
          <a:prstGeom prst="ellipse">
            <a:avLst/>
          </a:prstGeom>
          <a:solidFill>
            <a:schemeClr val="bg1"/>
          </a:solidFill>
          <a:ln w="82550">
            <a:solidFill>
              <a:srgbClr val="F85F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872264" y="2776810"/>
            <a:ext cx="243785" cy="243785"/>
          </a:xfrm>
          <a:prstGeom prst="ellipse">
            <a:avLst/>
          </a:prstGeom>
          <a:solidFill>
            <a:schemeClr val="bg1"/>
          </a:solidFill>
          <a:ln w="82550">
            <a:solidFill>
              <a:srgbClr val="F85F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6725" y="3198167"/>
            <a:ext cx="1813317" cy="707886"/>
          </a:xfrm>
          <a:prstGeom prst="rect">
            <a:avLst/>
          </a:prstGeom>
          <a:solidFill>
            <a:srgbClr val="FFAFAF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프로젝트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소개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endParaRPr lang="ko-KR" altLang="en-US" sz="20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9046" y="3185315"/>
            <a:ext cx="1646605" cy="707886"/>
          </a:xfrm>
          <a:prstGeom prst="rect">
            <a:avLst/>
          </a:prstGeom>
          <a:solidFill>
            <a:srgbClr val="FFAFAF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데이터 소개 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시각화</a:t>
            </a:r>
            <a:endParaRPr lang="ko-KR" altLang="en-US" sz="20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08329" y="3194177"/>
            <a:ext cx="1813317" cy="707886"/>
          </a:xfrm>
          <a:prstGeom prst="rect">
            <a:avLst/>
          </a:prstGeom>
          <a:solidFill>
            <a:srgbClr val="FFAFAF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데이터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전처리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20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74324" y="3194177"/>
            <a:ext cx="2249334" cy="848437"/>
          </a:xfrm>
          <a:prstGeom prst="rect">
            <a:avLst/>
          </a:prstGeom>
          <a:solidFill>
            <a:srgbClr val="FFAFAF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적용한 분석 기법 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&amp;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모델 </a:t>
            </a:r>
            <a:r>
              <a:rPr lang="ko-KR" altLang="en-US" sz="2000" b="1" dirty="0">
                <a:solidFill>
                  <a:schemeClr val="bg1"/>
                </a:solidFill>
              </a:rPr>
              <a:t>소개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471203" y="2794140"/>
            <a:ext cx="243785" cy="243785"/>
          </a:xfrm>
          <a:prstGeom prst="ellipse">
            <a:avLst/>
          </a:prstGeom>
          <a:solidFill>
            <a:schemeClr val="bg1"/>
          </a:solidFill>
          <a:ln w="82550">
            <a:solidFill>
              <a:srgbClr val="F85F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76336" y="3194177"/>
            <a:ext cx="2505814" cy="848437"/>
          </a:xfrm>
          <a:prstGeom prst="rect">
            <a:avLst/>
          </a:prstGeom>
          <a:solidFill>
            <a:srgbClr val="FFAFAF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분석 및 모델링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결과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852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03" y="348771"/>
            <a:ext cx="851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800" b="1" dirty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800" b="1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 과정 </a:t>
            </a:r>
            <a:r>
              <a:rPr lang="en-US" altLang="ko-KR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적용한 전처리 방법 </a:t>
            </a:r>
            <a:r>
              <a:rPr lang="en-US" altLang="ko-KR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800" b="1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이유</a:t>
            </a:r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800" b="1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6551" y="1025724"/>
            <a:ext cx="2803973" cy="4359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3-2 </a:t>
            </a:r>
            <a:r>
              <a:rPr lang="ko-KR" altLang="en-US" sz="2000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변수 상관관계 분석</a:t>
            </a:r>
            <a:endParaRPr lang="en-US" altLang="ko-KR" sz="2000"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96" y="1591756"/>
            <a:ext cx="4866504" cy="48267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468" y="3477257"/>
            <a:ext cx="3457575" cy="54292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7288567" y="3302492"/>
            <a:ext cx="3808520" cy="843379"/>
          </a:xfrm>
          <a:prstGeom prst="roundRect">
            <a:avLst/>
          </a:prstGeom>
          <a:noFill/>
          <a:ln w="28575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41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03" y="348771"/>
            <a:ext cx="5370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800" b="1" dirty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sz="2800" b="1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8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딥러닝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모델 학습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51142" y="1005953"/>
            <a:ext cx="355097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-1 </a:t>
            </a:r>
            <a:r>
              <a:rPr lang="ko-KR" altLang="en-US" sz="2000" spc="-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모델학습 </a:t>
            </a: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2000" spc="-100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SVM</a:t>
            </a:r>
            <a:endParaRPr lang="en-US" altLang="ko-KR" sz="2000" spc="-100" dirty="0">
              <a:solidFill>
                <a:srgbClr val="DB2F2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42" y="1803019"/>
            <a:ext cx="5846401" cy="38254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614" y="2113399"/>
            <a:ext cx="2681123" cy="28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2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03" y="348771"/>
            <a:ext cx="5370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800" b="1" dirty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sz="2800" b="1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8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딥러닝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모델 학습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51142" y="1005953"/>
            <a:ext cx="35734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-1 </a:t>
            </a:r>
            <a:r>
              <a:rPr lang="ko-KR" altLang="en-US" sz="2000" spc="-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모델학습 </a:t>
            </a: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2000" spc="-100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KNN</a:t>
            </a:r>
            <a:endParaRPr lang="en-US" altLang="ko-KR" sz="2000" spc="-100" dirty="0">
              <a:solidFill>
                <a:srgbClr val="DB2F2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42" y="1806151"/>
            <a:ext cx="6153155" cy="3825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482" y="2362365"/>
            <a:ext cx="2668973" cy="26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03" y="348771"/>
            <a:ext cx="5370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800" b="1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 </a:t>
            </a:r>
            <a:r>
              <a:rPr lang="ko-KR" altLang="en-US" sz="28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8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딥러닝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모델 학습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51142" y="1005953"/>
            <a:ext cx="58240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4-1 </a:t>
            </a:r>
            <a:r>
              <a:rPr lang="ko-KR" altLang="en-US" sz="2000" spc="-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모델학습 </a:t>
            </a: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2000" spc="-100" dirty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Gaussian Naive Bayes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32" y="1780025"/>
            <a:ext cx="6479250" cy="39373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516" y="2299302"/>
            <a:ext cx="2652877" cy="280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03" y="348771"/>
            <a:ext cx="5370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800" b="1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 </a:t>
            </a:r>
            <a:r>
              <a:rPr lang="ko-KR" altLang="en-US" sz="28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8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딥러닝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모델 학습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51142" y="1005953"/>
            <a:ext cx="554029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4-1 </a:t>
            </a:r>
            <a:r>
              <a:rPr lang="ko-KR" altLang="en-US" sz="2000" spc="-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모델학습 </a:t>
            </a: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2000" spc="-100" dirty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Logistic Regression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73" y="1808222"/>
            <a:ext cx="6087835" cy="38809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575" y="2394035"/>
            <a:ext cx="3044057" cy="270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03" y="348771"/>
            <a:ext cx="5370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800" b="1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 </a:t>
            </a:r>
            <a:r>
              <a:rPr lang="ko-KR" altLang="en-US" sz="28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8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딥러닝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모델 학습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51142" y="1005953"/>
            <a:ext cx="440216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4-1 </a:t>
            </a:r>
            <a:r>
              <a:rPr lang="ko-KR" altLang="en-US" sz="2000" spc="-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모델학습 </a:t>
            </a: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2000" spc="-100" dirty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Linear SVC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33" y="1854972"/>
            <a:ext cx="6822771" cy="37874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659" y="2210950"/>
            <a:ext cx="2815623" cy="28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03" y="348771"/>
            <a:ext cx="5370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800" b="1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 </a:t>
            </a:r>
            <a:r>
              <a:rPr lang="ko-KR" altLang="en-US" sz="28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8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딥러닝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모델 학습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51142" y="1005953"/>
            <a:ext cx="48205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4-1 </a:t>
            </a:r>
            <a:r>
              <a:rPr lang="ko-KR" altLang="en-US" sz="2000" spc="-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모델학습 </a:t>
            </a: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2000" spc="-100" dirty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Decision Tree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94" y="1878193"/>
            <a:ext cx="6543796" cy="37410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230" y="2340686"/>
            <a:ext cx="2756518" cy="257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03" y="348771"/>
            <a:ext cx="5370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800" b="1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 </a:t>
            </a:r>
            <a:r>
              <a:rPr lang="ko-KR" altLang="en-US" sz="28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8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딥러닝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모델 학습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51142" y="1005953"/>
            <a:ext cx="49215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4-1 </a:t>
            </a:r>
            <a:r>
              <a:rPr lang="ko-KR" altLang="en-US" sz="2000" spc="-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모델학습 </a:t>
            </a: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2000" spc="-100" dirty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Random Forest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87" y="1977596"/>
            <a:ext cx="6805619" cy="39445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377" y="2418586"/>
            <a:ext cx="2823474" cy="266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1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03" y="348771"/>
            <a:ext cx="5370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800" b="1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 </a:t>
            </a:r>
            <a:r>
              <a:rPr lang="ko-KR" altLang="en-US" sz="28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8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딥러닝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모델 학습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51142" y="1005953"/>
            <a:ext cx="25603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4-2 </a:t>
            </a:r>
            <a:r>
              <a:rPr lang="ko-KR" altLang="en-US" sz="2000" spc="-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딥러닝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모델학습 </a:t>
            </a:r>
            <a:endParaRPr lang="en-US" altLang="ko-KR" sz="2000" spc="-100" dirty="0">
              <a:solidFill>
                <a:srgbClr val="DB2F2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03" y="1960033"/>
            <a:ext cx="3855150" cy="32195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183" y="1861490"/>
            <a:ext cx="6338491" cy="3416659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449929" y="1798661"/>
            <a:ext cx="11292141" cy="4042846"/>
          </a:xfrm>
          <a:prstGeom prst="roundRect">
            <a:avLst/>
          </a:prstGeom>
          <a:solidFill>
            <a:srgbClr val="FF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243" y="2595036"/>
            <a:ext cx="9061512" cy="245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9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03" y="348771"/>
            <a:ext cx="5370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800" b="1" dirty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sz="2800" b="1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8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딥러닝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모델 학습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51142" y="1005953"/>
            <a:ext cx="2560316" cy="4359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5-1 </a:t>
            </a:r>
            <a:r>
              <a:rPr lang="ko-KR" altLang="en-US" sz="2000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종합 모델링 결과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120" y="1575072"/>
            <a:ext cx="5891102" cy="470144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03782" y="4093952"/>
            <a:ext cx="1688025" cy="22194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03782" y="4384270"/>
            <a:ext cx="1688025" cy="22194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47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9903" y="348771"/>
            <a:ext cx="3009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+mj-ea"/>
                <a:ea typeface="+mj-ea"/>
              </a:rPr>
              <a:t>0</a:t>
            </a:r>
            <a:r>
              <a:rPr lang="en-US" altLang="ko-KR" sz="2800" b="1" dirty="0" smtClean="0">
                <a:solidFill>
                  <a:srgbClr val="DB2F21"/>
                </a:solidFill>
                <a:latin typeface="+mj-ea"/>
                <a:ea typeface="+mj-ea"/>
              </a:rPr>
              <a:t>1 </a:t>
            </a:r>
            <a:r>
              <a:rPr lang="ko-KR" altLang="en-US" sz="2800" b="1" dirty="0" smtClean="0">
                <a:latin typeface="+mj-ea"/>
                <a:ea typeface="+mj-ea"/>
              </a:rPr>
              <a:t>프로젝트 소개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423" y="1803537"/>
            <a:ext cx="1433648" cy="6500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744" y="1697774"/>
            <a:ext cx="3588057" cy="740532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5326466" y="3104803"/>
            <a:ext cx="1524000" cy="363034"/>
          </a:xfrm>
          <a:prstGeom prst="downArrow">
            <a:avLst/>
          </a:prstGeom>
          <a:solidFill>
            <a:srgbClr val="FF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47721" y="3523009"/>
            <a:ext cx="1008149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전처리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47721" y="5688964"/>
            <a:ext cx="1008149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결과 도출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47721" y="4605987"/>
            <a:ext cx="1008149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머신러닝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&amp;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딥러닝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47721" y="1207535"/>
            <a:ext cx="10081490" cy="1842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5326466" y="4187781"/>
            <a:ext cx="1524000" cy="363034"/>
          </a:xfrm>
          <a:prstGeom prst="downArrow">
            <a:avLst/>
          </a:prstGeom>
          <a:solidFill>
            <a:srgbClr val="FF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5326466" y="5270759"/>
            <a:ext cx="1524000" cy="363034"/>
          </a:xfrm>
          <a:prstGeom prst="downArrow">
            <a:avLst/>
          </a:prstGeom>
          <a:solidFill>
            <a:srgbClr val="FF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03" y="348771"/>
            <a:ext cx="4033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800" b="1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 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 및 모델링 결과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51142" y="1005953"/>
            <a:ext cx="17572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5-2 </a:t>
            </a:r>
            <a:r>
              <a:rPr lang="ko-KR" altLang="en-US" sz="2000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최종 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모델</a:t>
            </a:r>
            <a:endParaRPr lang="en-US" altLang="ko-KR" sz="2000"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08354" y="3087077"/>
            <a:ext cx="6423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spc="-1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RandomForest, Decision Tree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047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7353" y="2828836"/>
            <a:ext cx="6037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/>
              <a:t>Thank You </a:t>
            </a:r>
            <a:r>
              <a:rPr lang="ko-KR" altLang="en-US" sz="7200" b="1" dirty="0" smtClean="0">
                <a:solidFill>
                  <a:srgbClr val="FF0000"/>
                </a:solidFill>
              </a:rPr>
              <a:t>♥</a:t>
            </a:r>
            <a:endParaRPr lang="ko-KR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9903" y="348771"/>
            <a:ext cx="4431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800" b="1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소개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및 시각화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1051142" y="1005953"/>
            <a:ext cx="3191899" cy="4359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2- </a:t>
            </a: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  <a:r>
              <a:rPr lang="ko-KR" altLang="en-US" sz="2000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기본 정보 확인</a:t>
            </a:r>
            <a:endParaRPr lang="en-US" altLang="ko-KR" sz="2000"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71" y="2480281"/>
            <a:ext cx="6429375" cy="2043829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548725" y="1069922"/>
            <a:ext cx="4305670" cy="5393022"/>
          </a:xfrm>
          <a:prstGeom prst="roundRect">
            <a:avLst/>
          </a:prstGeom>
          <a:noFill/>
          <a:ln w="28575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776839" y="1223929"/>
            <a:ext cx="404204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age</a:t>
            </a:r>
            <a:r>
              <a:rPr lang="en-US" altLang="ko-KR" sz="1000" dirty="0"/>
              <a:t>(</a:t>
            </a:r>
            <a:r>
              <a:rPr lang="ko-KR" altLang="en-US" sz="1000" dirty="0"/>
              <a:t>연속</a:t>
            </a:r>
            <a:r>
              <a:rPr lang="en-US" altLang="ko-KR" sz="1000" dirty="0"/>
              <a:t>) : </a:t>
            </a:r>
            <a:r>
              <a:rPr lang="ko-KR" altLang="en-US" sz="1000" dirty="0" smtClean="0"/>
              <a:t>연령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ko-KR" altLang="en-US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sex </a:t>
            </a:r>
            <a:r>
              <a:rPr lang="en-US" altLang="ko-KR" sz="1000" dirty="0"/>
              <a:t>: </a:t>
            </a:r>
            <a:r>
              <a:rPr lang="ko-KR" altLang="en-US" sz="1000" dirty="0"/>
              <a:t>성별</a:t>
            </a:r>
            <a:r>
              <a:rPr lang="en-US" altLang="ko-KR" sz="1000" dirty="0"/>
              <a:t>(0,1</a:t>
            </a:r>
            <a:r>
              <a:rPr lang="en-US" altLang="ko-KR" sz="1000" dirty="0" smtClean="0"/>
              <a:t>)_(</a:t>
            </a:r>
            <a:r>
              <a:rPr lang="en-US" altLang="ko-KR" sz="1000" dirty="0"/>
              <a:t>0: </a:t>
            </a:r>
            <a:r>
              <a:rPr lang="ko-KR" altLang="en-US" sz="1000" dirty="0"/>
              <a:t>여자</a:t>
            </a:r>
            <a:r>
              <a:rPr lang="en-US" altLang="ko-KR" sz="1000" dirty="0"/>
              <a:t>, 1:</a:t>
            </a:r>
            <a:r>
              <a:rPr lang="ko-KR" altLang="en-US" sz="1000" dirty="0"/>
              <a:t>남자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cp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흉통</a:t>
            </a:r>
            <a:r>
              <a:rPr lang="ko-KR" altLang="en-US" sz="1000" dirty="0"/>
              <a:t> 유형 </a:t>
            </a:r>
            <a:r>
              <a:rPr lang="en-US" altLang="ko-KR" sz="1000" dirty="0"/>
              <a:t>(0,1,2,3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(</a:t>
            </a:r>
            <a:r>
              <a:rPr lang="en-US" altLang="ko-KR" sz="1000" dirty="0"/>
              <a:t>1: typical angina, 2: atypical angina, 3: non-</a:t>
            </a:r>
            <a:r>
              <a:rPr lang="en-US" altLang="ko-KR" sz="1000" dirty="0" err="1"/>
              <a:t>anginal</a:t>
            </a:r>
            <a:r>
              <a:rPr lang="en-US" altLang="ko-KR" sz="1000" dirty="0"/>
              <a:t> pain, 4: asymptomatic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trestbps</a:t>
            </a:r>
            <a:r>
              <a:rPr lang="en-US" altLang="ko-KR" sz="1000" dirty="0"/>
              <a:t>(</a:t>
            </a:r>
            <a:r>
              <a:rPr lang="ko-KR" altLang="en-US" sz="1000" dirty="0"/>
              <a:t>연속</a:t>
            </a:r>
            <a:r>
              <a:rPr lang="en-US" altLang="ko-KR" sz="1000" dirty="0"/>
              <a:t>) : </a:t>
            </a:r>
            <a:r>
              <a:rPr lang="ko-KR" altLang="en-US" sz="1000" dirty="0"/>
              <a:t>휴식 </a:t>
            </a:r>
            <a:r>
              <a:rPr lang="ko-KR" altLang="en-US" sz="1000" dirty="0" smtClean="0"/>
              <a:t>혈압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ko-KR" altLang="en-US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chol</a:t>
            </a:r>
            <a:r>
              <a:rPr lang="en-US" altLang="ko-KR" sz="1000" dirty="0"/>
              <a:t>(</a:t>
            </a:r>
            <a:r>
              <a:rPr lang="ko-KR" altLang="en-US" sz="1000" dirty="0"/>
              <a:t>연속</a:t>
            </a:r>
            <a:r>
              <a:rPr lang="en-US" altLang="ko-KR" sz="1000" dirty="0"/>
              <a:t>) : </a:t>
            </a:r>
            <a:r>
              <a:rPr lang="ko-KR" altLang="en-US" sz="1000" dirty="0"/>
              <a:t>혈청 </a:t>
            </a:r>
            <a:r>
              <a:rPr lang="en-US" altLang="ko-KR" sz="1000" dirty="0" err="1"/>
              <a:t>cholestoral</a:t>
            </a:r>
            <a:r>
              <a:rPr lang="en-US" altLang="ko-KR" sz="1000" dirty="0"/>
              <a:t> (mg / dl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fbs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공복 혈당</a:t>
            </a:r>
            <a:r>
              <a:rPr lang="en-US" altLang="ko-KR" sz="1000" dirty="0"/>
              <a:t>(0,1)_(&gt; 120 mg/dl, 1 = true; 0 = false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restecg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휴식 심전도 결과</a:t>
            </a:r>
            <a:r>
              <a:rPr lang="en-US" altLang="ko-KR" sz="1000" dirty="0"/>
              <a:t>(0,1,2)_( (0 = normal, 1 = having ST-T wave abnormality, 2 = showing probable or definite left ventricular hypertrophy by Estes' criteria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thalach</a:t>
            </a:r>
            <a:r>
              <a:rPr lang="en-US" altLang="ko-KR" sz="1000" dirty="0"/>
              <a:t>(</a:t>
            </a:r>
            <a:r>
              <a:rPr lang="ko-KR" altLang="en-US" sz="1000" dirty="0"/>
              <a:t>연속</a:t>
            </a:r>
            <a:r>
              <a:rPr lang="en-US" altLang="ko-KR" sz="1000" dirty="0"/>
              <a:t>) : </a:t>
            </a:r>
            <a:r>
              <a:rPr lang="ko-KR" altLang="en-US" sz="1000" dirty="0"/>
              <a:t>최대 </a:t>
            </a:r>
            <a:r>
              <a:rPr lang="ko-KR" altLang="en-US" sz="1000" dirty="0" err="1"/>
              <a:t>심박수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달성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ko-KR" altLang="en-US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exang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운동 유발 협심증</a:t>
            </a:r>
            <a:r>
              <a:rPr lang="en-US" altLang="ko-KR" sz="1000" dirty="0"/>
              <a:t>(0,1)_(1 = yes; 0 = no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oldpeak</a:t>
            </a:r>
            <a:r>
              <a:rPr lang="en-US" altLang="ko-KR" sz="1000" dirty="0"/>
              <a:t>(</a:t>
            </a:r>
            <a:r>
              <a:rPr lang="ko-KR" altLang="en-US" sz="1000" dirty="0"/>
              <a:t>연속</a:t>
            </a:r>
            <a:r>
              <a:rPr lang="en-US" altLang="ko-KR" sz="1000" dirty="0"/>
              <a:t>) : </a:t>
            </a:r>
            <a:r>
              <a:rPr lang="ko-KR" altLang="en-US" sz="1000" dirty="0"/>
              <a:t>휴식과 관련하여 운동에 의해 유발 된 </a:t>
            </a:r>
            <a:r>
              <a:rPr lang="en-US" altLang="ko-KR" sz="1000" dirty="0"/>
              <a:t>ST </a:t>
            </a:r>
            <a:r>
              <a:rPr lang="ko-KR" altLang="en-US" sz="1000" dirty="0" smtClean="0"/>
              <a:t>우울증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ko-KR" altLang="en-US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slope </a:t>
            </a:r>
            <a:r>
              <a:rPr lang="en-US" altLang="ko-KR" sz="1000" dirty="0"/>
              <a:t>: </a:t>
            </a:r>
            <a:r>
              <a:rPr lang="ko-KR" altLang="en-US" sz="1000" dirty="0"/>
              <a:t>피크 운동의 기울기 </a:t>
            </a:r>
            <a:r>
              <a:rPr lang="en-US" altLang="ko-KR" sz="1000" dirty="0"/>
              <a:t>ST </a:t>
            </a:r>
            <a:r>
              <a:rPr lang="ko-KR" altLang="en-US" sz="1000" dirty="0"/>
              <a:t>세그먼트</a:t>
            </a:r>
            <a:r>
              <a:rPr lang="en-US" altLang="ko-KR" sz="1000" dirty="0"/>
              <a:t>(0,1,2)_(1: </a:t>
            </a:r>
            <a:r>
              <a:rPr lang="en-US" altLang="ko-KR" sz="1000" dirty="0" err="1"/>
              <a:t>upsloping</a:t>
            </a:r>
            <a:r>
              <a:rPr lang="en-US" altLang="ko-KR" sz="1000" dirty="0"/>
              <a:t>, 2: flat, 3: </a:t>
            </a:r>
            <a:r>
              <a:rPr lang="en-US" altLang="ko-KR" sz="1000" dirty="0" err="1"/>
              <a:t>downsloping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ca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: The number of major vessels (0,1,2,3,4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thal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: thalassemia</a:t>
            </a:r>
            <a:r>
              <a:rPr lang="ko-KR" altLang="en-US" sz="1000" dirty="0"/>
              <a:t>라고 불리는 혈액 질환 </a:t>
            </a:r>
            <a:r>
              <a:rPr lang="en-US" altLang="ko-KR" sz="1000" dirty="0"/>
              <a:t>(0,1,2,3)_(3 = normal; 6 = fixed defect; 7 = </a:t>
            </a:r>
            <a:r>
              <a:rPr lang="en-US" altLang="ko-KR" sz="1000" dirty="0" err="1"/>
              <a:t>reversable</a:t>
            </a:r>
            <a:r>
              <a:rPr lang="en-US" altLang="ko-KR" sz="1000" dirty="0"/>
              <a:t> defect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en-US" altLang="ko-KR" sz="1000" dirty="0" smtClean="0"/>
              <a:t> target</a:t>
            </a:r>
            <a:r>
              <a:rPr lang="en-US" altLang="ko-KR" sz="1000" dirty="0"/>
              <a:t>: Heart disease (0 = no, 1 = yes)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3999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9903" y="348771"/>
            <a:ext cx="4431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800" b="1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소개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및 시각화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51142" y="1005953"/>
            <a:ext cx="3191899" cy="4359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2- </a:t>
            </a: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  <a:r>
              <a:rPr lang="ko-KR" altLang="en-US" sz="2000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기본 정보 확인</a:t>
            </a:r>
            <a:endParaRPr lang="en-US" altLang="ko-KR" sz="2000"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97" y="2714017"/>
            <a:ext cx="2053872" cy="258676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919" y="2701904"/>
            <a:ext cx="1193165" cy="251890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rcRect r="3335"/>
          <a:stretch/>
        </p:blipFill>
        <p:spPr>
          <a:xfrm>
            <a:off x="5508730" y="2780127"/>
            <a:ext cx="6458365" cy="1976896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708827" y="2022239"/>
            <a:ext cx="1494210" cy="369332"/>
            <a:chOff x="6410036" y="2387631"/>
            <a:chExt cx="1494210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6839531" y="2387631"/>
              <a:ext cx="1064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df.info()</a:t>
              </a:r>
              <a:endParaRPr lang="ko-KR" altLang="en-US" b="1" dirty="0"/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6410036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16"/>
            <p:cNvSpPr/>
            <p:nvPr/>
          </p:nvSpPr>
          <p:spPr>
            <a:xfrm>
              <a:off x="6599383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904559" y="2022239"/>
            <a:ext cx="2330978" cy="369332"/>
            <a:chOff x="6410036" y="2387631"/>
            <a:chExt cx="2330978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6839531" y="2387631"/>
              <a:ext cx="1901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/>
                <a:t>df.isnull</a:t>
              </a:r>
              <a:r>
                <a:rPr lang="en-US" altLang="ko-KR" b="1" dirty="0" smtClean="0"/>
                <a:t>().sum()</a:t>
              </a:r>
              <a:endParaRPr lang="ko-KR" altLang="en-US" b="1" dirty="0"/>
            </a:p>
          </p:txBody>
        </p:sp>
        <p:sp>
          <p:nvSpPr>
            <p:cNvPr id="24" name="갈매기형 수장 23"/>
            <p:cNvSpPr/>
            <p:nvPr/>
          </p:nvSpPr>
          <p:spPr>
            <a:xfrm>
              <a:off x="6410036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갈매기형 수장 24"/>
            <p:cNvSpPr/>
            <p:nvPr/>
          </p:nvSpPr>
          <p:spPr>
            <a:xfrm>
              <a:off x="6599383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748676" y="2054475"/>
            <a:ext cx="1977483" cy="369332"/>
            <a:chOff x="6410036" y="2387631"/>
            <a:chExt cx="1977483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6839531" y="2387631"/>
              <a:ext cx="1547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/>
                <a:t>df.describe</a:t>
              </a:r>
              <a:r>
                <a:rPr lang="en-US" altLang="ko-KR" b="1" dirty="0" smtClean="0"/>
                <a:t>()</a:t>
              </a:r>
              <a:endParaRPr lang="ko-KR" altLang="en-US" b="1" dirty="0"/>
            </a:p>
          </p:txBody>
        </p:sp>
        <p:sp>
          <p:nvSpPr>
            <p:cNvPr id="28" name="갈매기형 수장 27"/>
            <p:cNvSpPr/>
            <p:nvPr/>
          </p:nvSpPr>
          <p:spPr>
            <a:xfrm>
              <a:off x="6410036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갈매기형 수장 28"/>
            <p:cNvSpPr/>
            <p:nvPr/>
          </p:nvSpPr>
          <p:spPr>
            <a:xfrm>
              <a:off x="6599383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92958" y="1784416"/>
            <a:ext cx="2325949" cy="3968318"/>
          </a:xfrm>
          <a:prstGeom prst="roundRect">
            <a:avLst/>
          </a:prstGeom>
          <a:noFill/>
          <a:ln w="28575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837876" y="1785975"/>
            <a:ext cx="2325949" cy="3968318"/>
          </a:xfrm>
          <a:prstGeom prst="roundRect">
            <a:avLst/>
          </a:prstGeom>
          <a:noFill/>
          <a:ln w="28575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424884" y="1742192"/>
            <a:ext cx="6625069" cy="3968318"/>
          </a:xfrm>
          <a:prstGeom prst="roundRect">
            <a:avLst/>
          </a:prstGeom>
          <a:noFill/>
          <a:ln w="28575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7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51142" y="1005953"/>
            <a:ext cx="31309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2-2 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범주형</a:t>
            </a: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spc="-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연속형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데이터</a:t>
            </a:r>
            <a:endParaRPr lang="en-US" altLang="ko-KR" sz="2000"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25701" y="5692296"/>
            <a:ext cx="1062834" cy="332233"/>
            <a:chOff x="3125701" y="5692296"/>
            <a:chExt cx="1062834" cy="332233"/>
          </a:xfrm>
        </p:grpSpPr>
        <p:sp>
          <p:nvSpPr>
            <p:cNvPr id="13" name="TextBox 12"/>
            <p:cNvSpPr txBox="1"/>
            <p:nvPr/>
          </p:nvSpPr>
          <p:spPr>
            <a:xfrm>
              <a:off x="3125701" y="5704524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범주형</a:t>
              </a:r>
              <a:endPara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856302" y="5692296"/>
              <a:ext cx="332233" cy="3322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400457" y="5692296"/>
            <a:ext cx="1672132" cy="332233"/>
            <a:chOff x="7400457" y="5692296"/>
            <a:chExt cx="1672132" cy="332233"/>
          </a:xfrm>
        </p:grpSpPr>
        <p:sp>
          <p:nvSpPr>
            <p:cNvPr id="17" name="TextBox 16"/>
            <p:cNvSpPr txBox="1"/>
            <p:nvPr/>
          </p:nvSpPr>
          <p:spPr>
            <a:xfrm>
              <a:off x="7400457" y="5704524"/>
              <a:ext cx="1314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Target Data</a:t>
              </a:r>
              <a:endPara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740356" y="5692296"/>
              <a:ext cx="332233" cy="33223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28" y="1769748"/>
            <a:ext cx="8035744" cy="36298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841490" y="1864672"/>
            <a:ext cx="721965" cy="3544044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90904" y="1896143"/>
            <a:ext cx="1064434" cy="3481102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89538" y="1889507"/>
            <a:ext cx="612109" cy="3494375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141790" y="1873675"/>
            <a:ext cx="1264572" cy="3526038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459321" y="1873675"/>
            <a:ext cx="592405" cy="35260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16411" y="1873309"/>
            <a:ext cx="1221537" cy="352677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354603" y="1873675"/>
            <a:ext cx="734230" cy="352603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008294" y="1896143"/>
            <a:ext cx="628288" cy="348110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54118" y="1878164"/>
            <a:ext cx="334416" cy="351706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262598" y="5692296"/>
            <a:ext cx="1063795" cy="332233"/>
            <a:chOff x="5616780" y="5692296"/>
            <a:chExt cx="1063795" cy="332233"/>
          </a:xfrm>
        </p:grpSpPr>
        <p:sp>
          <p:nvSpPr>
            <p:cNvPr id="14" name="TextBox 13"/>
            <p:cNvSpPr txBox="1"/>
            <p:nvPr/>
          </p:nvSpPr>
          <p:spPr>
            <a:xfrm>
              <a:off x="5616780" y="5704524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연속형</a:t>
              </a:r>
              <a:endPara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8342" y="5692296"/>
              <a:ext cx="332233" cy="332233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09903" y="348771"/>
            <a:ext cx="4431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800" b="1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소개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및 시각화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25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51142" y="1005953"/>
            <a:ext cx="22445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2-2 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범주형 그</a:t>
            </a:r>
            <a:r>
              <a:rPr lang="ko-KR" altLang="en-US" sz="2000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래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</a:t>
            </a:r>
            <a:endParaRPr lang="en-US" altLang="ko-KR" sz="2000"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606510" y="1833633"/>
            <a:ext cx="2193119" cy="369332"/>
            <a:chOff x="6410036" y="2387631"/>
            <a:chExt cx="2193119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6839531" y="2387631"/>
              <a:ext cx="1763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/>
                <a:t>cp</a:t>
              </a:r>
              <a:r>
                <a:rPr lang="en-US" altLang="ko-KR" b="1" dirty="0" smtClean="0"/>
                <a:t> </a:t>
              </a:r>
              <a:r>
                <a:rPr lang="en-US" altLang="ko-KR" dirty="0" smtClean="0"/>
                <a:t>(</a:t>
              </a:r>
              <a:r>
                <a:rPr lang="ko-KR" altLang="en-US" dirty="0" err="1" smtClean="0"/>
                <a:t>흉통</a:t>
              </a:r>
              <a:r>
                <a:rPr lang="ko-KR" altLang="en-US" dirty="0" smtClean="0"/>
                <a:t> 유형</a:t>
              </a:r>
              <a:r>
                <a:rPr lang="en-US" altLang="ko-KR" dirty="0" smtClean="0"/>
                <a:t>)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sp>
          <p:nvSpPr>
            <p:cNvPr id="26" name="갈매기형 수장 25"/>
            <p:cNvSpPr/>
            <p:nvPr/>
          </p:nvSpPr>
          <p:spPr>
            <a:xfrm>
              <a:off x="6410036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갈매기형 수장 26"/>
            <p:cNvSpPr/>
            <p:nvPr/>
          </p:nvSpPr>
          <p:spPr>
            <a:xfrm>
              <a:off x="6599383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149927" y="1865869"/>
            <a:ext cx="2690050" cy="646331"/>
            <a:chOff x="6410036" y="2387631"/>
            <a:chExt cx="2690050" cy="646331"/>
          </a:xfrm>
        </p:grpSpPr>
        <p:sp>
          <p:nvSpPr>
            <p:cNvPr id="31" name="TextBox 30"/>
            <p:cNvSpPr txBox="1"/>
            <p:nvPr/>
          </p:nvSpPr>
          <p:spPr>
            <a:xfrm>
              <a:off x="6839531" y="2387631"/>
              <a:ext cx="22605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</a:t>
              </a:r>
              <a:r>
                <a:rPr lang="en-US" altLang="ko-KR" b="1" dirty="0" smtClean="0"/>
                <a:t>ex </a:t>
              </a:r>
              <a:r>
                <a:rPr lang="en-US" altLang="ko-KR" dirty="0" smtClean="0"/>
                <a:t>(0</a:t>
              </a:r>
              <a:r>
                <a:rPr lang="en-US" altLang="ko-KR" dirty="0"/>
                <a:t>: </a:t>
              </a:r>
              <a:r>
                <a:rPr lang="ko-KR" altLang="en-US" dirty="0"/>
                <a:t>여자</a:t>
              </a:r>
              <a:r>
                <a:rPr lang="en-US" altLang="ko-KR" dirty="0"/>
                <a:t>, 1:</a:t>
              </a:r>
              <a:r>
                <a:rPr lang="ko-KR" altLang="en-US" dirty="0"/>
                <a:t>남자</a:t>
              </a:r>
              <a:r>
                <a:rPr lang="en-US" altLang="ko-KR" dirty="0"/>
                <a:t>)</a:t>
              </a:r>
            </a:p>
            <a:p>
              <a:endParaRPr lang="ko-KR" altLang="en-US" b="1" dirty="0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6410036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갈매기형 수장 32"/>
            <p:cNvSpPr/>
            <p:nvPr/>
          </p:nvSpPr>
          <p:spPr>
            <a:xfrm>
              <a:off x="6599383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74" y="2358872"/>
            <a:ext cx="3663213" cy="40982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01" y="2294401"/>
            <a:ext cx="3379511" cy="40456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9903" y="348771"/>
            <a:ext cx="4431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800" b="1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소개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및 시각화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2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6633144" y="1833633"/>
            <a:ext cx="3423648" cy="369332"/>
            <a:chOff x="6410036" y="2387631"/>
            <a:chExt cx="3423648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6839531" y="2387631"/>
              <a:ext cx="2994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/>
                <a:t>restecg</a:t>
              </a:r>
              <a:r>
                <a:rPr lang="en-US" altLang="ko-KR" b="1" dirty="0" smtClean="0"/>
                <a:t> (</a:t>
              </a:r>
              <a:r>
                <a:rPr lang="ko-KR" altLang="en-US" dirty="0" smtClean="0"/>
                <a:t>휴식 </a:t>
              </a:r>
              <a:r>
                <a:rPr lang="ko-KR" altLang="en-US" dirty="0"/>
                <a:t>심전도 </a:t>
              </a:r>
              <a:r>
                <a:rPr lang="ko-KR" altLang="en-US" dirty="0" smtClean="0"/>
                <a:t>결과</a:t>
              </a:r>
              <a:r>
                <a:rPr lang="en-US" altLang="ko-KR" dirty="0" smtClean="0"/>
                <a:t>)</a:t>
              </a:r>
              <a:endParaRPr lang="ko-KR" altLang="en-US" b="1" dirty="0"/>
            </a:p>
          </p:txBody>
        </p:sp>
        <p:sp>
          <p:nvSpPr>
            <p:cNvPr id="26" name="갈매기형 수장 25"/>
            <p:cNvSpPr/>
            <p:nvPr/>
          </p:nvSpPr>
          <p:spPr>
            <a:xfrm>
              <a:off x="6410036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갈매기형 수장 26"/>
            <p:cNvSpPr/>
            <p:nvPr/>
          </p:nvSpPr>
          <p:spPr>
            <a:xfrm>
              <a:off x="6599383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149927" y="1865869"/>
            <a:ext cx="2196582" cy="369332"/>
            <a:chOff x="6410036" y="2387631"/>
            <a:chExt cx="2196582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6839531" y="2387631"/>
              <a:ext cx="1767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/>
                <a:t>fbs</a:t>
              </a:r>
              <a:r>
                <a:rPr lang="en-US" altLang="ko-KR" b="1" dirty="0" smtClean="0"/>
                <a:t> (</a:t>
              </a:r>
              <a:r>
                <a:rPr lang="ko-KR" altLang="en-US" dirty="0"/>
                <a:t>공복 </a:t>
              </a:r>
              <a:r>
                <a:rPr lang="ko-KR" altLang="en-US" dirty="0" smtClean="0"/>
                <a:t>혈당</a:t>
              </a:r>
              <a:r>
                <a:rPr lang="en-US" altLang="ko-KR" dirty="0" smtClean="0"/>
                <a:t>)</a:t>
              </a:r>
              <a:endParaRPr lang="ko-KR" altLang="en-US" b="1" dirty="0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6410036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갈매기형 수장 32"/>
            <p:cNvSpPr/>
            <p:nvPr/>
          </p:nvSpPr>
          <p:spPr>
            <a:xfrm>
              <a:off x="6599383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18" y="2309883"/>
            <a:ext cx="3696168" cy="41058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945" y="2309883"/>
            <a:ext cx="3462528" cy="387705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51142" y="1005953"/>
            <a:ext cx="22445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2-2 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범주형 그래프</a:t>
            </a:r>
            <a:endParaRPr lang="en-US" altLang="ko-KR" sz="2000"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9903" y="348771"/>
            <a:ext cx="4431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800" b="1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소개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및 시각화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6668654" y="1833633"/>
            <a:ext cx="4802808" cy="369332"/>
            <a:chOff x="6410036" y="2387631"/>
            <a:chExt cx="4802808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6839531" y="2387631"/>
              <a:ext cx="4373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</a:t>
              </a:r>
              <a:r>
                <a:rPr lang="en-US" altLang="ko-KR" b="1" dirty="0" smtClean="0"/>
                <a:t>lope </a:t>
              </a:r>
              <a:r>
                <a:rPr lang="en-US" altLang="ko-KR" dirty="0" smtClean="0"/>
                <a:t>(</a:t>
              </a:r>
              <a:r>
                <a:rPr lang="ko-KR" altLang="en-US" dirty="0"/>
                <a:t>피크 운동의 기울기 </a:t>
              </a:r>
              <a:r>
                <a:rPr lang="en-US" altLang="ko-KR" dirty="0"/>
                <a:t>ST </a:t>
              </a:r>
              <a:r>
                <a:rPr lang="ko-KR" altLang="en-US" dirty="0" smtClean="0"/>
                <a:t>세그먼트</a:t>
              </a:r>
              <a:r>
                <a:rPr lang="en-US" altLang="ko-KR" dirty="0" smtClean="0"/>
                <a:t>)</a:t>
              </a:r>
              <a:endParaRPr lang="ko-KR" altLang="en-US" b="1" dirty="0"/>
            </a:p>
          </p:txBody>
        </p:sp>
        <p:sp>
          <p:nvSpPr>
            <p:cNvPr id="26" name="갈매기형 수장 25"/>
            <p:cNvSpPr/>
            <p:nvPr/>
          </p:nvSpPr>
          <p:spPr>
            <a:xfrm>
              <a:off x="6410036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갈매기형 수장 26"/>
            <p:cNvSpPr/>
            <p:nvPr/>
          </p:nvSpPr>
          <p:spPr>
            <a:xfrm>
              <a:off x="6599383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149927" y="1865869"/>
            <a:ext cx="3278352" cy="369332"/>
            <a:chOff x="6410036" y="2387631"/>
            <a:chExt cx="3278352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6839531" y="2387631"/>
              <a:ext cx="2848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e</a:t>
              </a:r>
              <a:r>
                <a:rPr lang="en-US" altLang="ko-KR" b="1" dirty="0" err="1" smtClean="0"/>
                <a:t>xang</a:t>
              </a:r>
              <a:r>
                <a:rPr lang="en-US" altLang="ko-KR" b="1" dirty="0" smtClean="0"/>
                <a:t>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운동 </a:t>
              </a:r>
              <a:r>
                <a:rPr lang="ko-KR" altLang="en-US" dirty="0"/>
                <a:t>유발 </a:t>
              </a:r>
              <a:r>
                <a:rPr lang="ko-KR" altLang="en-US" dirty="0" smtClean="0"/>
                <a:t>협심증</a:t>
              </a:r>
              <a:r>
                <a:rPr lang="en-US" altLang="ko-KR" dirty="0" smtClean="0"/>
                <a:t>)</a:t>
              </a:r>
              <a:endParaRPr lang="ko-KR" altLang="en-US" b="1" dirty="0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6410036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갈매기형 수장 32"/>
            <p:cNvSpPr/>
            <p:nvPr/>
          </p:nvSpPr>
          <p:spPr>
            <a:xfrm>
              <a:off x="6599383" y="2419867"/>
              <a:ext cx="226291" cy="304860"/>
            </a:xfrm>
            <a:prstGeom prst="chevron">
              <a:avLst/>
            </a:prstGeom>
            <a:solidFill>
              <a:srgbClr val="8D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73117" y="948857"/>
            <a:ext cx="11445766" cy="0"/>
            <a:chOff x="409903" y="948857"/>
            <a:chExt cx="11445766" cy="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09903" y="948857"/>
              <a:ext cx="11445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09903" y="948857"/>
              <a:ext cx="5018690" cy="0"/>
            </a:xfrm>
            <a:prstGeom prst="line">
              <a:avLst/>
            </a:prstGeom>
            <a:ln w="76200">
              <a:solidFill>
                <a:srgbClr val="FF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0" y="6548582"/>
            <a:ext cx="12192000" cy="30941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74" y="2296413"/>
            <a:ext cx="3445215" cy="39337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945" y="2298433"/>
            <a:ext cx="3642831" cy="405620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51142" y="1005953"/>
            <a:ext cx="22445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2-2 </a:t>
            </a:r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범주형 그래프</a:t>
            </a:r>
            <a:endParaRPr lang="en-US" altLang="ko-KR" sz="2000"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9903" y="348771"/>
            <a:ext cx="4431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800" b="1" dirty="0" smtClean="0">
                <a:solidFill>
                  <a:srgbClr val="DB2F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소개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및 시각화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16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714</Words>
  <Application>Microsoft Office PowerPoint</Application>
  <PresentationFormat>와이드스크린</PresentationFormat>
  <Paragraphs>126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HY견고딕</vt:lpstr>
      <vt:lpstr>KoPub돋움체 Medium</vt:lpstr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92</cp:revision>
  <dcterms:created xsi:type="dcterms:W3CDTF">2020-01-02T08:02:29Z</dcterms:created>
  <dcterms:modified xsi:type="dcterms:W3CDTF">2020-01-03T06:58:00Z</dcterms:modified>
</cp:coreProperties>
</file>