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07" autoAdjust="0"/>
  </p:normalViewPr>
  <p:slideViewPr>
    <p:cSldViewPr snapToGrid="0" showGuides="1">
      <p:cViewPr>
        <p:scale>
          <a:sx n="100" d="100"/>
          <a:sy n="100" d="100"/>
        </p:scale>
        <p:origin x="114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Ranking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Sheet1!$B$2:$B$22</c:f>
              <c:numCache>
                <c:formatCode>General</c:formatCode>
                <c:ptCount val="21"/>
                <c:pt idx="0">
                  <c:v>100</c:v>
                </c:pt>
                <c:pt idx="1">
                  <c:v>95</c:v>
                </c:pt>
                <c:pt idx="2">
                  <c:v>90</c:v>
                </c:pt>
                <c:pt idx="3">
                  <c:v>85</c:v>
                </c:pt>
                <c:pt idx="4">
                  <c:v>80</c:v>
                </c:pt>
                <c:pt idx="5">
                  <c:v>75</c:v>
                </c:pt>
                <c:pt idx="6">
                  <c:v>70</c:v>
                </c:pt>
                <c:pt idx="7">
                  <c:v>65</c:v>
                </c:pt>
                <c:pt idx="8">
                  <c:v>60</c:v>
                </c:pt>
                <c:pt idx="9">
                  <c:v>55</c:v>
                </c:pt>
                <c:pt idx="10">
                  <c:v>50</c:v>
                </c:pt>
                <c:pt idx="11">
                  <c:v>45</c:v>
                </c:pt>
                <c:pt idx="12">
                  <c:v>40</c:v>
                </c:pt>
                <c:pt idx="13">
                  <c:v>35</c:v>
                </c:pt>
                <c:pt idx="14">
                  <c:v>30</c:v>
                </c:pt>
                <c:pt idx="15">
                  <c:v>25</c:v>
                </c:pt>
                <c:pt idx="16">
                  <c:v>20</c:v>
                </c:pt>
                <c:pt idx="17">
                  <c:v>15</c:v>
                </c:pt>
                <c:pt idx="18">
                  <c:v>10</c:v>
                </c:pt>
                <c:pt idx="19">
                  <c:v>5</c:v>
                </c:pt>
                <c:pt idx="20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76D-4968-B840-82547F00495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58765928"/>
        <c:axId val="358775112"/>
      </c:barChart>
      <c:catAx>
        <c:axId val="35876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75112"/>
        <c:crosses val="autoZero"/>
        <c:auto val="1"/>
        <c:lblAlgn val="ctr"/>
        <c:lblOffset val="100"/>
        <c:noMultiLvlLbl val="0"/>
      </c:catAx>
      <c:valAx>
        <c:axId val="358775112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65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DCE9D-8F6C-40A7-9B59-0CCF86688FB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FA6B-A6BB-4EB3-90E0-DFD53A96C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60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0FA6B-A6BB-4EB3-90E0-DFD53A96CC2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34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35AD-3B60-4A92-B522-A3E7D2086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F014-967A-47D0-B4DA-6534166C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B84C-5840-4F2D-9FF6-A2DC70F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1566-3300-45A1-B1D3-C723880C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B1FA-C811-4E25-AE6B-511256CF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54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278B-A5CD-44CD-B848-54EC1133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A74DA-F769-40FA-B719-1681B2D39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37CC-5444-47D6-997F-CDBA2E42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803A-C4AC-4F8C-B810-01588CB3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6A4-25A8-4754-AF89-A3A39F55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35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70C67-9BEA-4961-81AB-7C07E8C0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C3159-0737-4DEB-8382-433CD2EF0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E90B-CA80-436D-9BB9-5BAD2F2A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A911-26B8-4B8D-B70B-726D0EF8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A212-7A1C-448F-954C-96781D1B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1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BB6-D382-4BBA-ACF8-F7242A27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5099-074E-490E-A5F4-21A1EAD9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2B32-266F-4AA1-B4A1-3833304D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AB08-45EE-41CA-8E97-5109B741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3277-57C5-4438-B22E-F8D2C15B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91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FB68-2E4D-4ACD-83B9-E7D993F3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02D40-72EE-442C-A023-06A02487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27B8-8FD5-44F6-9A9D-2B1E3495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DC5DC-E90E-40F8-848A-7C871B56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C4E2-3DBC-4A15-9EAD-27A639EF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3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872-A902-4895-AF3D-E12ECB81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6726-92EC-48C8-A814-F0A9F6476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34D48-CB4A-412A-A35E-35A365F67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15BB1-6DDC-455F-9F19-56413A2B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B54DE-21AA-46FB-849E-338CCA4F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0E5B1-C71D-41C4-86BE-EB00B158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1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E10B-CFD7-46C3-83A7-8497632A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E051-3C74-4493-BE27-D8417FC5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13C0B-0445-4021-9816-CAA9EF1D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3844C-9C06-461A-B805-3083D4C27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24BD8-AD4E-4695-86F4-8446A3472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98BC0-B30C-46F9-812F-FC5F8BF1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7FB35-CA49-426E-9C25-DF6AF63C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52A1F-2BD5-45EA-84C4-DE5C9FB8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10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71FD-8D4F-4F19-8E18-8DC699E4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EF817-DCBE-4D7A-A7FB-5FE543DC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1C19C-9652-41E9-837D-E008AF9C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62074-FA50-46C1-A3C7-D3BBD0DF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0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C3F68-3B4F-4063-B679-69025161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B0152-4E82-4724-B277-67F36B2B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8953-CDB5-46C9-A0D8-0531F5EC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0B13-33BC-4149-86A5-372B0734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FBF0-AE8C-4D09-9AD4-3E1600EF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F671-69E0-4761-BB67-594B11D7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CD0F-2621-452B-9E0C-CC24248B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D1A1-6975-43CA-A5B5-FABE16E5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7611-9186-4C4A-A8F9-9D1F4A83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87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DCB9-98FA-4669-B880-8AEBD5E7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179D7-D9D8-44D6-B8A8-DA9AD483F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BACE-5FD8-4E59-9879-6B0F4C27E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59D4-0769-4DAC-91FE-FF6E9106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0BFFF-BC90-49B1-851F-32527ABD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0847-7A1E-4F77-9E20-775E6E4C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2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FFE8D-005F-40A6-A327-4EA7F566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1417-740A-4D71-80FC-620EBF892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3020-CB4E-4E1C-A31D-7C2C5A06F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86DD-2DF9-4006-80ED-2EA149C564FB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9B2A-F675-4504-AA96-D14F063AE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2EBA-C4E6-4AD7-A47F-6B163E87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EBA8-8E3B-42FE-A2B6-0D964112F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756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C7D21AF6-E5D1-454C-A92A-B479516C53EC}"/>
              </a:ext>
            </a:extLst>
          </p:cNvPr>
          <p:cNvSpPr/>
          <p:nvPr/>
        </p:nvSpPr>
        <p:spPr>
          <a:xfrm>
            <a:off x="351928" y="1840832"/>
            <a:ext cx="2381620" cy="14999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u="sng" dirty="0"/>
              <a:t>Dataset x</a:t>
            </a:r>
          </a:p>
          <a:p>
            <a:pPr algn="ctr"/>
            <a:r>
              <a:rPr lang="en-SG" sz="1100" dirty="0"/>
              <a:t>Split</a:t>
            </a:r>
          </a:p>
          <a:p>
            <a:pPr algn="ctr"/>
            <a:r>
              <a:rPr lang="en-SG" sz="1100" dirty="0"/>
              <a:t>70% as seen/training data</a:t>
            </a:r>
          </a:p>
          <a:p>
            <a:pPr algn="ctr"/>
            <a:r>
              <a:rPr lang="en-SG" sz="1100" dirty="0"/>
              <a:t>30% as unseen/testing/validating data</a:t>
            </a:r>
          </a:p>
          <a:p>
            <a:pPr algn="ctr"/>
            <a:endParaRPr lang="en-SG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475307-84D7-4DDD-BA32-B2E71444AC4B}"/>
              </a:ext>
            </a:extLst>
          </p:cNvPr>
          <p:cNvSpPr/>
          <p:nvPr/>
        </p:nvSpPr>
        <p:spPr>
          <a:xfrm>
            <a:off x="3461087" y="2779693"/>
            <a:ext cx="3652445" cy="1602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u="sng" dirty="0"/>
              <a:t>GA</a:t>
            </a:r>
          </a:p>
          <a:p>
            <a:pPr algn="ctr"/>
            <a:r>
              <a:rPr lang="en-SG" sz="1100" dirty="0"/>
              <a:t>Chromosomes = 7?</a:t>
            </a:r>
          </a:p>
          <a:p>
            <a:pPr algn="ctr"/>
            <a:r>
              <a:rPr lang="en-SG" sz="1100" dirty="0"/>
              <a:t>Population = 100</a:t>
            </a:r>
          </a:p>
          <a:p>
            <a:pPr algn="ctr"/>
            <a:r>
              <a:rPr lang="en-SG" sz="1100" dirty="0"/>
              <a:t>Fitness = Rank selection method – top 20%</a:t>
            </a:r>
          </a:p>
          <a:p>
            <a:pPr algn="ctr"/>
            <a:r>
              <a:rPr lang="en-SG" sz="1100" dirty="0"/>
              <a:t>Selection = Tournament</a:t>
            </a:r>
          </a:p>
          <a:p>
            <a:pPr algn="ctr"/>
            <a:r>
              <a:rPr lang="en-SG" sz="1100" dirty="0"/>
              <a:t>Crossover function = random 2 point crossover operator</a:t>
            </a:r>
          </a:p>
          <a:p>
            <a:pPr algn="ctr"/>
            <a:r>
              <a:rPr lang="en-SG" sz="1100" dirty="0"/>
              <a:t>Mutation operator = mutate child (take from sky) keep the fittest of d parent o child.</a:t>
            </a:r>
          </a:p>
          <a:p>
            <a:pPr algn="ctr"/>
            <a:r>
              <a:rPr lang="en-SG" sz="1100" dirty="0"/>
              <a:t>Replacement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C177870-1A2C-4A37-AC1D-C09920FAB19F}"/>
                  </a:ext>
                </a:extLst>
              </p:cNvPr>
              <p:cNvSpPr/>
              <p:nvPr/>
            </p:nvSpPr>
            <p:spPr>
              <a:xfrm>
                <a:off x="400702" y="5014572"/>
                <a:ext cx="2551046" cy="5680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u="sng" dirty="0"/>
                  <a:t>Polynomial Equation</a:t>
                </a:r>
              </a:p>
              <a:p>
                <a:pPr algn="ctr"/>
                <a:r>
                  <a:rPr lang="es-E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s-ES" sz="1100" dirty="0"/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11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SG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1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10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SG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100" dirty="0"/>
                  <a:t> + </a:t>
                </a:r>
                <a:r>
                  <a:rPr lang="es-E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s-ES" sz="1100" dirty="0"/>
                  <a:t>) x </a:t>
                </a:r>
                <a:r>
                  <a:rPr lang="es-E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</a:t>
                </a:r>
                <a:r>
                  <a:rPr lang="es-ES" sz="11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1100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SG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1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1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SG" sz="11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100" dirty="0"/>
                  <a:t> + </a:t>
                </a:r>
                <a:r>
                  <a:rPr lang="es-E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s-ES" sz="1100" dirty="0"/>
                  <a:t>) + </a:t>
                </a:r>
                <a:r>
                  <a:rPr lang="es-E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endParaRPr lang="en-SG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C177870-1A2C-4A37-AC1D-C09920FAB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2" y="5014572"/>
                <a:ext cx="2551046" cy="5680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B909D8-977C-4B2A-961C-4620BDF33D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33548" y="2590801"/>
            <a:ext cx="727539" cy="989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62548F-43CE-43B0-9292-D51E5584176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951748" y="3580740"/>
            <a:ext cx="509339" cy="1717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670F-680E-4D47-B033-F2D3EE33DBEC}"/>
              </a:ext>
            </a:extLst>
          </p:cNvPr>
          <p:cNvSpPr/>
          <p:nvPr/>
        </p:nvSpPr>
        <p:spPr>
          <a:xfrm>
            <a:off x="8210548" y="2171700"/>
            <a:ext cx="315027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/>
              <a:t>Learning Curve</a:t>
            </a:r>
          </a:p>
          <a:p>
            <a:pPr algn="ctr"/>
            <a:endParaRPr lang="en-SG" dirty="0"/>
          </a:p>
        </p:txBody>
      </p:sp>
      <p:pic>
        <p:nvPicPr>
          <p:cNvPr id="1026" name="Picture 2" descr="Image result for learning curve rmse">
            <a:extLst>
              <a:ext uri="{FF2B5EF4-FFF2-40B4-BE49-F238E27FC236}">
                <a16:creationId xmlns:a16="http://schemas.microsoft.com/office/drawing/2014/main" id="{3461C922-3B6B-4169-B649-65E21629B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65" y="2691348"/>
            <a:ext cx="2514600" cy="17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0A613-A935-4C9E-9AAC-B440DF1924E2}"/>
              </a:ext>
            </a:extLst>
          </p:cNvPr>
          <p:cNvGrpSpPr/>
          <p:nvPr/>
        </p:nvGrpSpPr>
        <p:grpSpPr>
          <a:xfrm>
            <a:off x="9199285" y="4302124"/>
            <a:ext cx="885179" cy="180000"/>
            <a:chOff x="3918284" y="483555"/>
            <a:chExt cx="885179" cy="215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EB9E72-1F28-4F0F-AD55-15A2C6EE2463}"/>
                </a:ext>
              </a:extLst>
            </p:cNvPr>
            <p:cNvSpPr/>
            <p:nvPr/>
          </p:nvSpPr>
          <p:spPr>
            <a:xfrm>
              <a:off x="3999925" y="532075"/>
              <a:ext cx="721895" cy="132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393E8B-38F3-48C6-B73A-680EC9FC5F30}"/>
                </a:ext>
              </a:extLst>
            </p:cNvPr>
            <p:cNvSpPr txBox="1"/>
            <p:nvPr/>
          </p:nvSpPr>
          <p:spPr>
            <a:xfrm>
              <a:off x="3918284" y="483555"/>
              <a:ext cx="8851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dirty="0"/>
                <a:t>Iterations/epoch</a:t>
              </a:r>
            </a:p>
          </p:txBody>
        </p:sp>
      </p:grp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020F3F0B-7D57-4800-B3EE-CAC46C15C33E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7113532" y="3429000"/>
            <a:ext cx="1097016" cy="151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7397AA2-8A5B-482E-B060-5E1C2AB7173B}"/>
              </a:ext>
            </a:extLst>
          </p:cNvPr>
          <p:cNvSpPr txBox="1"/>
          <p:nvPr/>
        </p:nvSpPr>
        <p:spPr>
          <a:xfrm>
            <a:off x="810126" y="1471500"/>
            <a:ext cx="11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Data Prep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D977F7-A6AC-4C2F-9B6C-B49573354A59}"/>
              </a:ext>
            </a:extLst>
          </p:cNvPr>
          <p:cNvSpPr txBox="1"/>
          <p:nvPr/>
        </p:nvSpPr>
        <p:spPr>
          <a:xfrm>
            <a:off x="576319" y="4686300"/>
            <a:ext cx="193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Equation 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08016B-EBFC-41C3-A19A-4D7E8039ED54}"/>
              </a:ext>
            </a:extLst>
          </p:cNvPr>
          <p:cNvSpPr txBox="1"/>
          <p:nvPr/>
        </p:nvSpPr>
        <p:spPr>
          <a:xfrm>
            <a:off x="4795393" y="231591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Modelling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430851-B1A3-4F7E-B334-23AECF0409BA}"/>
              </a:ext>
            </a:extLst>
          </p:cNvPr>
          <p:cNvSpPr txBox="1"/>
          <p:nvPr/>
        </p:nvSpPr>
        <p:spPr>
          <a:xfrm>
            <a:off x="9136547" y="181122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984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B08EDD-F8BB-4ECF-8F21-EEDCAAA39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92280"/>
              </p:ext>
            </p:extLst>
          </p:nvPr>
        </p:nvGraphicFramePr>
        <p:xfrm>
          <a:off x="1614906" y="2173705"/>
          <a:ext cx="2475830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3230717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6330545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744740809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8FFBB9-0F0E-4391-A073-B240F8592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05318"/>
              </p:ext>
            </p:extLst>
          </p:nvPr>
        </p:nvGraphicFramePr>
        <p:xfrm>
          <a:off x="1614906" y="4228746"/>
          <a:ext cx="2531977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711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103230717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656330545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744740809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EE322A-B068-4C65-8948-00932A628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55340"/>
              </p:ext>
            </p:extLst>
          </p:nvPr>
        </p:nvGraphicFramePr>
        <p:xfrm>
          <a:off x="4866306" y="2396644"/>
          <a:ext cx="1414760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SG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SG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SG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SG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273635-13EE-4175-9268-A782718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47828"/>
              </p:ext>
            </p:extLst>
          </p:nvPr>
        </p:nvGraphicFramePr>
        <p:xfrm>
          <a:off x="6564086" y="2147413"/>
          <a:ext cx="1061070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1510510995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4112349100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327220835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181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3ABB59-251E-4123-945C-0C2782773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5476"/>
              </p:ext>
            </p:extLst>
          </p:nvPr>
        </p:nvGraphicFramePr>
        <p:xfrm>
          <a:off x="4866306" y="4228746"/>
          <a:ext cx="1446844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711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4D3FBD-EF2F-4775-8AF9-F033C7297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33758"/>
              </p:ext>
            </p:extLst>
          </p:nvPr>
        </p:nvGraphicFramePr>
        <p:xfrm>
          <a:off x="6564086" y="3969624"/>
          <a:ext cx="1085133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1711">
                  <a:extLst>
                    <a:ext uri="{9D8B030D-6E8A-4147-A177-3AD203B41FA5}">
                      <a16:colId xmlns:a16="http://schemas.microsoft.com/office/drawing/2014/main" val="3799299580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402706655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3525489137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195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E1A00F-D817-40C7-B1CB-E957D2BF2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72598"/>
              </p:ext>
            </p:extLst>
          </p:nvPr>
        </p:nvGraphicFramePr>
        <p:xfrm>
          <a:off x="8737600" y="3237788"/>
          <a:ext cx="1414760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C3A6C9-A864-4824-9153-3E219DA9CC1B}"/>
              </a:ext>
            </a:extLst>
          </p:cNvPr>
          <p:cNvSpPr txBox="1"/>
          <p:nvPr/>
        </p:nvSpPr>
        <p:spPr>
          <a:xfrm>
            <a:off x="1558759" y="1868905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Random Picked Parent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7FB07-91E5-48C9-86DD-1829AB8005BB}"/>
              </a:ext>
            </a:extLst>
          </p:cNvPr>
          <p:cNvSpPr txBox="1"/>
          <p:nvPr/>
        </p:nvSpPr>
        <p:spPr>
          <a:xfrm>
            <a:off x="1558759" y="4524804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Random Picked Parent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C68DE-F124-4CFE-B6F4-38C579733427}"/>
              </a:ext>
            </a:extLst>
          </p:cNvPr>
          <p:cNvSpPr txBox="1"/>
          <p:nvPr/>
        </p:nvSpPr>
        <p:spPr>
          <a:xfrm>
            <a:off x="5228781" y="1621532"/>
            <a:ext cx="200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u="sng" dirty="0"/>
              <a:t>Crossover Function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86AC110-B701-45F0-A720-2882B57EB60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7277077" y="1069885"/>
            <a:ext cx="464512" cy="387129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00D911-0320-41FE-826D-F472E1406091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rot="5400000" flipH="1" flipV="1">
            <a:off x="8717171" y="2003901"/>
            <a:ext cx="355204" cy="35762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394887A-94BC-4251-ACBE-0C1D0033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47280"/>
              </p:ext>
            </p:extLst>
          </p:nvPr>
        </p:nvGraphicFramePr>
        <p:xfrm>
          <a:off x="10152360" y="3237788"/>
          <a:ext cx="1061070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378297441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140366864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3945883877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6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72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11BC12-F4E7-4AA8-BCCC-8D3CA59D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04950"/>
              </p:ext>
            </p:extLst>
          </p:nvPr>
        </p:nvGraphicFramePr>
        <p:xfrm>
          <a:off x="1205378" y="2962055"/>
          <a:ext cx="2475830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3230717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6330545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744740809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E034BB-86A6-4C93-BA19-C059E58E5F1D}"/>
              </a:ext>
            </a:extLst>
          </p:cNvPr>
          <p:cNvSpPr txBox="1"/>
          <p:nvPr/>
        </p:nvSpPr>
        <p:spPr>
          <a:xfrm>
            <a:off x="1343837" y="3099294"/>
            <a:ext cx="177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DF3B0-8396-40AD-ADAD-A0A24ADEB28B}"/>
              </a:ext>
            </a:extLst>
          </p:cNvPr>
          <p:cNvSpPr txBox="1"/>
          <p:nvPr/>
        </p:nvSpPr>
        <p:spPr>
          <a:xfrm>
            <a:off x="1696262" y="3108819"/>
            <a:ext cx="177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044DA-0FE3-441D-8D5C-A865A8798450}"/>
              </a:ext>
            </a:extLst>
          </p:cNvPr>
          <p:cNvSpPr txBox="1"/>
          <p:nvPr/>
        </p:nvSpPr>
        <p:spPr>
          <a:xfrm>
            <a:off x="2039162" y="3118344"/>
            <a:ext cx="177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45A13-0A4F-4E35-A8ED-ABDA0A714FDD}"/>
              </a:ext>
            </a:extLst>
          </p:cNvPr>
          <p:cNvSpPr txBox="1"/>
          <p:nvPr/>
        </p:nvSpPr>
        <p:spPr>
          <a:xfrm>
            <a:off x="2401112" y="3108819"/>
            <a:ext cx="177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16E0F-9004-418B-BA19-E9E1F04D018E}"/>
              </a:ext>
            </a:extLst>
          </p:cNvPr>
          <p:cNvSpPr txBox="1"/>
          <p:nvPr/>
        </p:nvSpPr>
        <p:spPr>
          <a:xfrm>
            <a:off x="3096437" y="3118344"/>
            <a:ext cx="191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43B2B-F5AA-4DCF-B6F2-BA5C94946597}"/>
              </a:ext>
            </a:extLst>
          </p:cNvPr>
          <p:cNvSpPr txBox="1"/>
          <p:nvPr/>
        </p:nvSpPr>
        <p:spPr>
          <a:xfrm>
            <a:off x="2744012" y="3108819"/>
            <a:ext cx="177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07DED-F4EB-40B4-AE5B-F184D3A1B26F}"/>
              </a:ext>
            </a:extLst>
          </p:cNvPr>
          <p:cNvSpPr txBox="1"/>
          <p:nvPr/>
        </p:nvSpPr>
        <p:spPr>
          <a:xfrm>
            <a:off x="3472766" y="3129874"/>
            <a:ext cx="191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768D6D-7279-4B27-A172-8F869F233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24359"/>
              </p:ext>
            </p:extLst>
          </p:nvPr>
        </p:nvGraphicFramePr>
        <p:xfrm>
          <a:off x="1205378" y="3375898"/>
          <a:ext cx="2475830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3230717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6330545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744740809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D10B9EA-47A4-4E46-991E-54E62A60CD6F}"/>
              </a:ext>
            </a:extLst>
          </p:cNvPr>
          <p:cNvSpPr txBox="1"/>
          <p:nvPr/>
        </p:nvSpPr>
        <p:spPr>
          <a:xfrm>
            <a:off x="1343837" y="35131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F023B7-FC73-416E-AEF4-6A051B62F241}"/>
              </a:ext>
            </a:extLst>
          </p:cNvPr>
          <p:cNvSpPr txBox="1"/>
          <p:nvPr/>
        </p:nvSpPr>
        <p:spPr>
          <a:xfrm>
            <a:off x="1696262" y="35226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36968-AE8C-447A-AE6A-CB8B4FE0C7F9}"/>
              </a:ext>
            </a:extLst>
          </p:cNvPr>
          <p:cNvSpPr txBox="1"/>
          <p:nvPr/>
        </p:nvSpPr>
        <p:spPr>
          <a:xfrm>
            <a:off x="2039162" y="35321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26810-0B8F-4592-A198-1E518749623C}"/>
              </a:ext>
            </a:extLst>
          </p:cNvPr>
          <p:cNvSpPr txBox="1"/>
          <p:nvPr/>
        </p:nvSpPr>
        <p:spPr>
          <a:xfrm>
            <a:off x="2401112" y="35226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D388D-C8F1-4CF8-B62F-80D953D3C614}"/>
              </a:ext>
            </a:extLst>
          </p:cNvPr>
          <p:cNvSpPr txBox="1"/>
          <p:nvPr/>
        </p:nvSpPr>
        <p:spPr>
          <a:xfrm>
            <a:off x="3096437" y="3532187"/>
            <a:ext cx="191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49B5D8-D2B4-4F9F-8E32-269422321FCE}"/>
              </a:ext>
            </a:extLst>
          </p:cNvPr>
          <p:cNvSpPr txBox="1"/>
          <p:nvPr/>
        </p:nvSpPr>
        <p:spPr>
          <a:xfrm>
            <a:off x="2744012" y="35226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25B6-2F25-4CEF-AE34-623858288880}"/>
              </a:ext>
            </a:extLst>
          </p:cNvPr>
          <p:cNvSpPr txBox="1"/>
          <p:nvPr/>
        </p:nvSpPr>
        <p:spPr>
          <a:xfrm>
            <a:off x="3472766" y="3543717"/>
            <a:ext cx="191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5D13A9B-F602-4C3D-854C-D8A1248DB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95128"/>
              </p:ext>
            </p:extLst>
          </p:nvPr>
        </p:nvGraphicFramePr>
        <p:xfrm>
          <a:off x="4842104" y="2942412"/>
          <a:ext cx="2475830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3230717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6330545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744740809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C144485-E666-4D91-A575-3357BBAC4C23}"/>
              </a:ext>
            </a:extLst>
          </p:cNvPr>
          <p:cNvSpPr txBox="1"/>
          <p:nvPr/>
        </p:nvSpPr>
        <p:spPr>
          <a:xfrm>
            <a:off x="4980563" y="3079651"/>
            <a:ext cx="239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B8A8B-D200-404F-9873-3A760CFC1D4D}"/>
              </a:ext>
            </a:extLst>
          </p:cNvPr>
          <p:cNvSpPr txBox="1"/>
          <p:nvPr/>
        </p:nvSpPr>
        <p:spPr>
          <a:xfrm>
            <a:off x="5332988" y="3089176"/>
            <a:ext cx="239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CC95B2-E1CC-431C-A380-FBFADF523DC7}"/>
              </a:ext>
            </a:extLst>
          </p:cNvPr>
          <p:cNvSpPr txBox="1"/>
          <p:nvPr/>
        </p:nvSpPr>
        <p:spPr>
          <a:xfrm>
            <a:off x="5685413" y="3098701"/>
            <a:ext cx="261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1CFC9B-0509-46B8-9F05-7D3CE63D46AB}"/>
              </a:ext>
            </a:extLst>
          </p:cNvPr>
          <p:cNvSpPr txBox="1"/>
          <p:nvPr/>
        </p:nvSpPr>
        <p:spPr>
          <a:xfrm>
            <a:off x="6037838" y="3089176"/>
            <a:ext cx="239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4D9AC4-342C-47FE-AEEB-58ACF939199E}"/>
              </a:ext>
            </a:extLst>
          </p:cNvPr>
          <p:cNvSpPr txBox="1"/>
          <p:nvPr/>
        </p:nvSpPr>
        <p:spPr>
          <a:xfrm>
            <a:off x="6733163" y="3098701"/>
            <a:ext cx="191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BFD095-C88F-47BC-9844-88E097D9435B}"/>
              </a:ext>
            </a:extLst>
          </p:cNvPr>
          <p:cNvSpPr txBox="1"/>
          <p:nvPr/>
        </p:nvSpPr>
        <p:spPr>
          <a:xfrm>
            <a:off x="6380738" y="3089176"/>
            <a:ext cx="261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492530-126D-4065-915B-5CFBEA5775BE}"/>
              </a:ext>
            </a:extLst>
          </p:cNvPr>
          <p:cNvSpPr txBox="1"/>
          <p:nvPr/>
        </p:nvSpPr>
        <p:spPr>
          <a:xfrm>
            <a:off x="7109492" y="3110231"/>
            <a:ext cx="191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A8D054-772C-4152-92C2-093024BD68A4}"/>
              </a:ext>
            </a:extLst>
          </p:cNvPr>
          <p:cNvSpPr txBox="1"/>
          <p:nvPr/>
        </p:nvSpPr>
        <p:spPr>
          <a:xfrm>
            <a:off x="105699" y="2976875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nPop</a:t>
            </a:r>
            <a:r>
              <a:rPr lang="en-SG" dirty="0"/>
              <a:t> = 1</a:t>
            </a:r>
            <a:r>
              <a:rPr lang="en-SG" baseline="30000" dirty="0"/>
              <a:t>st</a:t>
            </a:r>
            <a:r>
              <a:rPr lang="en-SG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B46D3F-17DB-4534-A1CA-B95D79962C90}"/>
              </a:ext>
            </a:extLst>
          </p:cNvPr>
          <p:cNvSpPr txBox="1"/>
          <p:nvPr/>
        </p:nvSpPr>
        <p:spPr>
          <a:xfrm>
            <a:off x="95051" y="337763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nPop</a:t>
            </a:r>
            <a:r>
              <a:rPr lang="en-SG" dirty="0"/>
              <a:t> = 2</a:t>
            </a:r>
            <a:r>
              <a:rPr lang="en-SG" baseline="30000" dirty="0"/>
              <a:t>nd</a:t>
            </a:r>
            <a:r>
              <a:rPr lang="en-SG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6911C2-CD41-4D3D-897E-99E77F536DEC}"/>
              </a:ext>
            </a:extLst>
          </p:cNvPr>
          <p:cNvSpPr txBox="1"/>
          <p:nvPr/>
        </p:nvSpPr>
        <p:spPr>
          <a:xfrm>
            <a:off x="3739290" y="2968762"/>
            <a:ext cx="11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nPop</a:t>
            </a:r>
            <a:r>
              <a:rPr lang="en-SG" dirty="0"/>
              <a:t> = n</a:t>
            </a:r>
            <a:r>
              <a:rPr lang="en-SG" baseline="30000" dirty="0"/>
              <a:t>th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CD0718-B8BD-4F3B-96DC-B9825CBF5CEC}"/>
              </a:ext>
            </a:extLst>
          </p:cNvPr>
          <p:cNvSpPr txBox="1"/>
          <p:nvPr/>
        </p:nvSpPr>
        <p:spPr>
          <a:xfrm>
            <a:off x="10152838" y="300435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SG" dirty="0"/>
              <a:t>…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C9F10D3-093E-4A38-8B58-53E5F3873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13666"/>
              </p:ext>
            </p:extLst>
          </p:nvPr>
        </p:nvGraphicFramePr>
        <p:xfrm>
          <a:off x="8735141" y="3334633"/>
          <a:ext cx="3100265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895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442895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442895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442895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  <a:gridCol w="442895">
                  <a:extLst>
                    <a:ext uri="{9D8B030D-6E8A-4147-A177-3AD203B41FA5}">
                      <a16:colId xmlns:a16="http://schemas.microsoft.com/office/drawing/2014/main" val="1032307176"/>
                    </a:ext>
                  </a:extLst>
                </a:gridCol>
                <a:gridCol w="442895">
                  <a:extLst>
                    <a:ext uri="{9D8B030D-6E8A-4147-A177-3AD203B41FA5}">
                      <a16:colId xmlns:a16="http://schemas.microsoft.com/office/drawing/2014/main" val="656330545"/>
                    </a:ext>
                  </a:extLst>
                </a:gridCol>
                <a:gridCol w="442895">
                  <a:extLst>
                    <a:ext uri="{9D8B030D-6E8A-4147-A177-3AD203B41FA5}">
                      <a16:colId xmlns:a16="http://schemas.microsoft.com/office/drawing/2014/main" val="744740809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317BAA8E-A62F-4272-9502-3A68B84CF9C9}"/>
              </a:ext>
            </a:extLst>
          </p:cNvPr>
          <p:cNvSpPr txBox="1"/>
          <p:nvPr/>
        </p:nvSpPr>
        <p:spPr>
          <a:xfrm>
            <a:off x="8904487" y="3489106"/>
            <a:ext cx="379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F268A5-44D2-49E6-AF49-FE6C77240A83}"/>
              </a:ext>
            </a:extLst>
          </p:cNvPr>
          <p:cNvSpPr txBox="1"/>
          <p:nvPr/>
        </p:nvSpPr>
        <p:spPr>
          <a:xfrm>
            <a:off x="7423684" y="3371305"/>
            <a:ext cx="140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nPop</a:t>
            </a:r>
            <a:r>
              <a:rPr lang="en-SG" dirty="0"/>
              <a:t> = 100</a:t>
            </a:r>
            <a:r>
              <a:rPr lang="en-SG" baseline="30000" dirty="0"/>
              <a:t>th</a:t>
            </a:r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02AE8D-18F8-4DBD-90B6-AD85B3DC7F5F}"/>
              </a:ext>
            </a:extLst>
          </p:cNvPr>
          <p:cNvSpPr txBox="1"/>
          <p:nvPr/>
        </p:nvSpPr>
        <p:spPr>
          <a:xfrm>
            <a:off x="5917573" y="3314145"/>
            <a:ext cx="461665" cy="285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4F7E66-DE76-4352-B2C4-DCDA8F89662E}"/>
              </a:ext>
            </a:extLst>
          </p:cNvPr>
          <p:cNvSpPr txBox="1"/>
          <p:nvPr/>
        </p:nvSpPr>
        <p:spPr>
          <a:xfrm>
            <a:off x="9345906" y="3492173"/>
            <a:ext cx="40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09B3B6-0B11-4F87-A2A8-88A84682AB57}"/>
              </a:ext>
            </a:extLst>
          </p:cNvPr>
          <p:cNvSpPr txBox="1"/>
          <p:nvPr/>
        </p:nvSpPr>
        <p:spPr>
          <a:xfrm>
            <a:off x="9788228" y="3476021"/>
            <a:ext cx="40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1321E-50B2-4AA1-8459-5BE0532E5D78}"/>
              </a:ext>
            </a:extLst>
          </p:cNvPr>
          <p:cNvSpPr txBox="1"/>
          <p:nvPr/>
        </p:nvSpPr>
        <p:spPr>
          <a:xfrm>
            <a:off x="10235385" y="3482554"/>
            <a:ext cx="40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2E6BA1-04BB-4F2B-8359-7C2F6BBC1128}"/>
              </a:ext>
            </a:extLst>
          </p:cNvPr>
          <p:cNvSpPr txBox="1"/>
          <p:nvPr/>
        </p:nvSpPr>
        <p:spPr>
          <a:xfrm>
            <a:off x="10682542" y="3478875"/>
            <a:ext cx="40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C4F0F2-3783-4857-8E65-7DFEA17EED4C}"/>
              </a:ext>
            </a:extLst>
          </p:cNvPr>
          <p:cNvSpPr txBox="1"/>
          <p:nvPr/>
        </p:nvSpPr>
        <p:spPr>
          <a:xfrm>
            <a:off x="11090716" y="3487970"/>
            <a:ext cx="40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2C855-971D-47E4-839E-9361729B7964}"/>
              </a:ext>
            </a:extLst>
          </p:cNvPr>
          <p:cNvSpPr txBox="1"/>
          <p:nvPr/>
        </p:nvSpPr>
        <p:spPr>
          <a:xfrm>
            <a:off x="11566002" y="3491301"/>
            <a:ext cx="40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51907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B08EDD-F8BB-4ECF-8F21-EEDCAAA39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39880"/>
              </p:ext>
            </p:extLst>
          </p:nvPr>
        </p:nvGraphicFramePr>
        <p:xfrm>
          <a:off x="1329156" y="592555"/>
          <a:ext cx="2475830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3230717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6330545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744740809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8FFBB9-0F0E-4391-A073-B240F8592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69808"/>
              </p:ext>
            </p:extLst>
          </p:nvPr>
        </p:nvGraphicFramePr>
        <p:xfrm>
          <a:off x="1329156" y="2390421"/>
          <a:ext cx="2531977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711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103230717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656330545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744740809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EE322A-B068-4C65-8948-00932A628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66978"/>
              </p:ext>
            </p:extLst>
          </p:nvPr>
        </p:nvGraphicFramePr>
        <p:xfrm>
          <a:off x="4580556" y="729769"/>
          <a:ext cx="1414760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SG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SG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SG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SG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273635-13EE-4175-9268-A782718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71263"/>
              </p:ext>
            </p:extLst>
          </p:nvPr>
        </p:nvGraphicFramePr>
        <p:xfrm>
          <a:off x="6278336" y="566263"/>
          <a:ext cx="1061070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1510510995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4112349100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327220835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181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3ABB59-251E-4123-945C-0C2782773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80112"/>
              </p:ext>
            </p:extLst>
          </p:nvPr>
        </p:nvGraphicFramePr>
        <p:xfrm>
          <a:off x="4580556" y="2390421"/>
          <a:ext cx="1446844" cy="3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711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4D3FBD-EF2F-4775-8AF9-F033C7297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77330"/>
              </p:ext>
            </p:extLst>
          </p:nvPr>
        </p:nvGraphicFramePr>
        <p:xfrm>
          <a:off x="6278336" y="2226549"/>
          <a:ext cx="1085133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1711">
                  <a:extLst>
                    <a:ext uri="{9D8B030D-6E8A-4147-A177-3AD203B41FA5}">
                      <a16:colId xmlns:a16="http://schemas.microsoft.com/office/drawing/2014/main" val="3799299580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4027066556"/>
                    </a:ext>
                  </a:extLst>
                </a:gridCol>
                <a:gridCol w="361711">
                  <a:extLst>
                    <a:ext uri="{9D8B030D-6E8A-4147-A177-3AD203B41FA5}">
                      <a16:colId xmlns:a16="http://schemas.microsoft.com/office/drawing/2014/main" val="3525489137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195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E1A00F-D817-40C7-B1CB-E957D2BF2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30320"/>
              </p:ext>
            </p:extLst>
          </p:nvPr>
        </p:nvGraphicFramePr>
        <p:xfrm>
          <a:off x="8451850" y="1494713"/>
          <a:ext cx="1414760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C3A6C9-A864-4824-9153-3E219DA9CC1B}"/>
              </a:ext>
            </a:extLst>
          </p:cNvPr>
          <p:cNvSpPr txBox="1"/>
          <p:nvPr/>
        </p:nvSpPr>
        <p:spPr>
          <a:xfrm>
            <a:off x="1273009" y="287755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Random Picked Parent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7FB07-91E5-48C9-86DD-1829AB8005BB}"/>
              </a:ext>
            </a:extLst>
          </p:cNvPr>
          <p:cNvSpPr txBox="1"/>
          <p:nvPr/>
        </p:nvSpPr>
        <p:spPr>
          <a:xfrm>
            <a:off x="1273009" y="2686479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Random Picked Parent 2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86AC110-B701-45F0-A720-2882B57EB60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7029427" y="-635090"/>
            <a:ext cx="388312" cy="387129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00D911-0320-41FE-826D-F472E1406091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rot="5400000" flipH="1" flipV="1">
            <a:off x="8431421" y="260826"/>
            <a:ext cx="355204" cy="35762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394887A-94BC-4251-ACBE-0C1D0033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84873"/>
              </p:ext>
            </p:extLst>
          </p:nvPr>
        </p:nvGraphicFramePr>
        <p:xfrm>
          <a:off x="9866610" y="1494713"/>
          <a:ext cx="1061070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378297441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140366864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3945883877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675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B7B0490-99B6-4551-AD03-F72F34E192B6}"/>
              </a:ext>
            </a:extLst>
          </p:cNvPr>
          <p:cNvSpPr txBox="1"/>
          <p:nvPr/>
        </p:nvSpPr>
        <p:spPr>
          <a:xfrm>
            <a:off x="10270128" y="118490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Child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A31A255-2659-4C83-9DEB-44B52795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6520"/>
              </p:ext>
            </p:extLst>
          </p:nvPr>
        </p:nvGraphicFramePr>
        <p:xfrm>
          <a:off x="8451850" y="2773521"/>
          <a:ext cx="1414760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26414133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961285883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653895706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1055541271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4525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BC00163-837B-4B27-AEDE-169C3A485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79837"/>
              </p:ext>
            </p:extLst>
          </p:nvPr>
        </p:nvGraphicFramePr>
        <p:xfrm>
          <a:off x="9866610" y="2773521"/>
          <a:ext cx="1061070" cy="376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3690">
                  <a:extLst>
                    <a:ext uri="{9D8B030D-6E8A-4147-A177-3AD203B41FA5}">
                      <a16:colId xmlns:a16="http://schemas.microsoft.com/office/drawing/2014/main" val="378297441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2140366864"/>
                    </a:ext>
                  </a:extLst>
                </a:gridCol>
                <a:gridCol w="353690">
                  <a:extLst>
                    <a:ext uri="{9D8B030D-6E8A-4147-A177-3AD203B41FA5}">
                      <a16:colId xmlns:a16="http://schemas.microsoft.com/office/drawing/2014/main" val="3945883877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6757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4F55988-3ADB-4588-B221-B3CBEAAA3F89}"/>
              </a:ext>
            </a:extLst>
          </p:cNvPr>
          <p:cNvSpPr txBox="1"/>
          <p:nvPr/>
        </p:nvSpPr>
        <p:spPr>
          <a:xfrm>
            <a:off x="10270128" y="24564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Child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DCBE5-8EA6-48D3-B9FD-B18E7F54FD45}"/>
              </a:ext>
            </a:extLst>
          </p:cNvPr>
          <p:cNvSpPr txBox="1"/>
          <p:nvPr/>
        </p:nvSpPr>
        <p:spPr>
          <a:xfrm>
            <a:off x="8609023" y="3338516"/>
            <a:ext cx="22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Random Replacement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D366CFD-E6BF-4640-A104-75E7B90428DF}"/>
              </a:ext>
            </a:extLst>
          </p:cNvPr>
          <p:cNvCxnSpPr>
            <a:cxnSpLocks/>
            <a:stCxn id="3" idx="0"/>
            <a:endCxn id="20" idx="2"/>
          </p:cNvCxnSpPr>
          <p:nvPr/>
        </p:nvCxnSpPr>
        <p:spPr>
          <a:xfrm rot="5400000" flipH="1" flipV="1">
            <a:off x="9972503" y="2913874"/>
            <a:ext cx="188363" cy="660922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1962F8E-EA5F-4284-911B-351B96C1F34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03384" y="3101992"/>
            <a:ext cx="188363" cy="284684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5A88A71-F6F0-4100-B9CA-8F5681372D6B}"/>
              </a:ext>
            </a:extLst>
          </p:cNvPr>
          <p:cNvSpPr/>
          <p:nvPr/>
        </p:nvSpPr>
        <p:spPr>
          <a:xfrm>
            <a:off x="9556559" y="2181150"/>
            <a:ext cx="359328" cy="317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74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8247EE-BD76-4F1E-A5E4-2ED5EE122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334711"/>
              </p:ext>
            </p:extLst>
          </p:nvPr>
        </p:nvGraphicFramePr>
        <p:xfrm>
          <a:off x="589380" y="477532"/>
          <a:ext cx="11013240" cy="2951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0DC67E68-D298-4554-92A9-6C9F945428C7}"/>
              </a:ext>
            </a:extLst>
          </p:cNvPr>
          <p:cNvSpPr/>
          <p:nvPr/>
        </p:nvSpPr>
        <p:spPr>
          <a:xfrm rot="5400000">
            <a:off x="2073639" y="4404793"/>
            <a:ext cx="283369" cy="2294002"/>
          </a:xfrm>
          <a:prstGeom prst="rightBrace">
            <a:avLst>
              <a:gd name="adj1" fmla="val 59221"/>
              <a:gd name="adj2" fmla="val 521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2F412-59B9-4DA1-B916-3FAD9B91E9D8}"/>
              </a:ext>
            </a:extLst>
          </p:cNvPr>
          <p:cNvSpPr txBox="1"/>
          <p:nvPr/>
        </p:nvSpPr>
        <p:spPr>
          <a:xfrm>
            <a:off x="1068322" y="5707856"/>
            <a:ext cx="235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Top 20% chromosomes</a:t>
            </a:r>
          </a:p>
        </p:txBody>
      </p:sp>
    </p:spTree>
    <p:extLst>
      <p:ext uri="{BB962C8B-B14F-4D97-AF65-F5344CB8AC3E}">
        <p14:creationId xmlns:p14="http://schemas.microsoft.com/office/powerpoint/2010/main" val="31927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96670-CCC9-4364-9137-8A5EED973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65"/>
          <a:stretch/>
        </p:blipFill>
        <p:spPr>
          <a:xfrm>
            <a:off x="235363" y="1571625"/>
            <a:ext cx="4685813" cy="1362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29FE62-615A-49A7-9635-5D0C97868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5" t="10684" r="73258" b="3199"/>
          <a:stretch/>
        </p:blipFill>
        <p:spPr>
          <a:xfrm>
            <a:off x="5350636" y="1581150"/>
            <a:ext cx="1028257" cy="12725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316C26-515A-4B66-A19C-FE8A2DFF6AEF}"/>
              </a:ext>
            </a:extLst>
          </p:cNvPr>
          <p:cNvSpPr/>
          <p:nvPr/>
        </p:nvSpPr>
        <p:spPr>
          <a:xfrm>
            <a:off x="428625" y="1533525"/>
            <a:ext cx="1066800" cy="136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8DDAADA-9CDE-4E3B-96A1-593BE6485180}"/>
              </a:ext>
            </a:extLst>
          </p:cNvPr>
          <p:cNvSpPr/>
          <p:nvPr/>
        </p:nvSpPr>
        <p:spPr>
          <a:xfrm>
            <a:off x="4674856" y="1890537"/>
            <a:ext cx="448545" cy="3190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8806EA-9DEA-488C-BAF1-C2CE133D83BD}"/>
              </a:ext>
            </a:extLst>
          </p:cNvPr>
          <p:cNvSpPr/>
          <p:nvPr/>
        </p:nvSpPr>
        <p:spPr>
          <a:xfrm>
            <a:off x="6606128" y="1890537"/>
            <a:ext cx="448545" cy="3190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23C71-6EAA-47FA-8E67-1570B90F1470}"/>
              </a:ext>
            </a:extLst>
          </p:cNvPr>
          <p:cNvSpPr txBox="1"/>
          <p:nvPr/>
        </p:nvSpPr>
        <p:spPr>
          <a:xfrm>
            <a:off x="1172259" y="1068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A1A9B-6522-4D17-B88B-0D6A84F4CD31}"/>
              </a:ext>
            </a:extLst>
          </p:cNvPr>
          <p:cNvSpPr txBox="1"/>
          <p:nvPr/>
        </p:nvSpPr>
        <p:spPr>
          <a:xfrm>
            <a:off x="7187362" y="1068943"/>
            <a:ext cx="245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Create new offspring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40C0CD-E8F3-43EE-A97C-9AE920733399}"/>
              </a:ext>
            </a:extLst>
          </p:cNvPr>
          <p:cNvGrpSpPr/>
          <p:nvPr/>
        </p:nvGrpSpPr>
        <p:grpSpPr>
          <a:xfrm>
            <a:off x="8588048" y="1633582"/>
            <a:ext cx="965471" cy="978519"/>
            <a:chOff x="8402465" y="4422514"/>
            <a:chExt cx="965471" cy="9785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9A22D6-A981-4E49-B737-092567991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1804"/>
            <a:stretch/>
          </p:blipFill>
          <p:spPr>
            <a:xfrm>
              <a:off x="9187060" y="4422514"/>
              <a:ext cx="180876" cy="9785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3613D-89B1-4281-AF19-735D90512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878"/>
            <a:stretch/>
          </p:blipFill>
          <p:spPr>
            <a:xfrm>
              <a:off x="8402465" y="4422516"/>
              <a:ext cx="398835" cy="97851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B56F67-9695-46C3-BC4A-ED2CF5833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878"/>
            <a:stretch/>
          </p:blipFill>
          <p:spPr>
            <a:xfrm>
              <a:off x="8801494" y="4422515"/>
              <a:ext cx="398835" cy="978517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1DC993E-BD8C-4098-A67B-BC029676F0B5}"/>
              </a:ext>
            </a:extLst>
          </p:cNvPr>
          <p:cNvSpPr txBox="1"/>
          <p:nvPr/>
        </p:nvSpPr>
        <p:spPr>
          <a:xfrm>
            <a:off x="8299083" y="18480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+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2F803A0-B03F-4F56-954C-3E33C4F8E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5" t="10684" r="73258" b="3199"/>
          <a:stretch/>
        </p:blipFill>
        <p:spPr>
          <a:xfrm>
            <a:off x="7270826" y="1581150"/>
            <a:ext cx="1028257" cy="1272518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7DBA5230-1845-486D-A04F-B77F711E5151}"/>
              </a:ext>
            </a:extLst>
          </p:cNvPr>
          <p:cNvSpPr/>
          <p:nvPr/>
        </p:nvSpPr>
        <p:spPr>
          <a:xfrm>
            <a:off x="9849633" y="1890536"/>
            <a:ext cx="448545" cy="3190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0D344C-46DE-4B10-A725-52A9E013D29C}"/>
              </a:ext>
            </a:extLst>
          </p:cNvPr>
          <p:cNvGrpSpPr/>
          <p:nvPr/>
        </p:nvGrpSpPr>
        <p:grpSpPr>
          <a:xfrm>
            <a:off x="10577605" y="1633582"/>
            <a:ext cx="976857" cy="978519"/>
            <a:chOff x="6531565" y="3562134"/>
            <a:chExt cx="976857" cy="97851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B85E808-26D1-4FEF-8D6F-530EA76AC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1804"/>
            <a:stretch/>
          </p:blipFill>
          <p:spPr>
            <a:xfrm>
              <a:off x="6531565" y="3562136"/>
              <a:ext cx="180876" cy="97851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FAF854A-0BE1-4488-BBFB-50ACB69E4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878"/>
            <a:stretch/>
          </p:blipFill>
          <p:spPr>
            <a:xfrm>
              <a:off x="7109587" y="3562134"/>
              <a:ext cx="398835" cy="97851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27ED2C2-4BEA-4761-9039-5D0A9ED00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878"/>
            <a:stretch/>
          </p:blipFill>
          <p:spPr>
            <a:xfrm>
              <a:off x="6710752" y="3562135"/>
              <a:ext cx="398835" cy="97851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DB87DD-510E-4CCB-B526-6BE70AF3EDED}"/>
                </a:ext>
              </a:extLst>
            </p:cNvPr>
            <p:cNvSpPr txBox="1"/>
            <p:nvPr/>
          </p:nvSpPr>
          <p:spPr>
            <a:xfrm>
              <a:off x="6741902" y="4273550"/>
              <a:ext cx="10356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C484D7-0681-44A0-B4A6-7EC340E5E9CB}"/>
                </a:ext>
              </a:extLst>
            </p:cNvPr>
            <p:cNvSpPr txBox="1"/>
            <p:nvPr/>
          </p:nvSpPr>
          <p:spPr>
            <a:xfrm>
              <a:off x="7144133" y="4273550"/>
              <a:ext cx="10356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837708-899C-4751-893E-335701922660}"/>
                </a:ext>
              </a:extLst>
            </p:cNvPr>
            <p:cNvSpPr txBox="1"/>
            <p:nvPr/>
          </p:nvSpPr>
          <p:spPr>
            <a:xfrm>
              <a:off x="6951109" y="4273550"/>
              <a:ext cx="10356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1C267D-A4D4-4E8A-9C17-CF20AD385FED}"/>
                </a:ext>
              </a:extLst>
            </p:cNvPr>
            <p:cNvSpPr txBox="1"/>
            <p:nvPr/>
          </p:nvSpPr>
          <p:spPr>
            <a:xfrm>
              <a:off x="7348255" y="4273550"/>
              <a:ext cx="10356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1C1D8F-407D-4C5B-9A88-01E14C900721}"/>
                </a:ext>
              </a:extLst>
            </p:cNvPr>
            <p:cNvSpPr txBox="1"/>
            <p:nvPr/>
          </p:nvSpPr>
          <p:spPr>
            <a:xfrm>
              <a:off x="6570221" y="4273550"/>
              <a:ext cx="10356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800" dirty="0"/>
                <a:t>C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097B576-1295-4D24-84EE-B0B4A39AF70E}"/>
              </a:ext>
            </a:extLst>
          </p:cNvPr>
          <p:cNvSpPr txBox="1"/>
          <p:nvPr/>
        </p:nvSpPr>
        <p:spPr>
          <a:xfrm>
            <a:off x="5522988" y="1068943"/>
            <a:ext cx="6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Keep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89AED3-7F8A-4B94-BEEE-05DAE678AD4D}"/>
              </a:ext>
            </a:extLst>
          </p:cNvPr>
          <p:cNvSpPr txBox="1"/>
          <p:nvPr/>
        </p:nvSpPr>
        <p:spPr>
          <a:xfrm>
            <a:off x="10528852" y="1068943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Compete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B6CC724-11B1-4AC6-B552-C7C7B3758EDB}"/>
              </a:ext>
            </a:extLst>
          </p:cNvPr>
          <p:cNvGrpSpPr/>
          <p:nvPr/>
        </p:nvGrpSpPr>
        <p:grpSpPr>
          <a:xfrm>
            <a:off x="1927301" y="4276196"/>
            <a:ext cx="5495902" cy="1646438"/>
            <a:chOff x="1927301" y="4276196"/>
            <a:chExt cx="5495902" cy="164643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2D37F0F-E5B7-45A5-80AE-E81647000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75" t="10684" r="73258" b="3199"/>
            <a:stretch/>
          </p:blipFill>
          <p:spPr>
            <a:xfrm>
              <a:off x="1927301" y="4650116"/>
              <a:ext cx="1028257" cy="1272518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4ECCC58-89A0-4623-AA1B-D02FDC1DF7FB}"/>
                </a:ext>
              </a:extLst>
            </p:cNvPr>
            <p:cNvGrpSpPr/>
            <p:nvPr/>
          </p:nvGrpSpPr>
          <p:grpSpPr>
            <a:xfrm>
              <a:off x="3471955" y="4729207"/>
              <a:ext cx="976857" cy="978519"/>
              <a:chOff x="6531565" y="3562134"/>
              <a:chExt cx="976857" cy="978519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112F984-02B5-4DA8-8C5C-12F9E006E4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81804"/>
              <a:stretch/>
            </p:blipFill>
            <p:spPr>
              <a:xfrm>
                <a:off x="6531565" y="3562136"/>
                <a:ext cx="180876" cy="978517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682CD0D-E5F4-43C1-85F3-807697339C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9878"/>
              <a:stretch/>
            </p:blipFill>
            <p:spPr>
              <a:xfrm>
                <a:off x="7109587" y="3562134"/>
                <a:ext cx="398835" cy="978517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E4F14CB4-55AA-4990-A322-7F55B412D7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9878"/>
              <a:stretch/>
            </p:blipFill>
            <p:spPr>
              <a:xfrm>
                <a:off x="6710752" y="3562135"/>
                <a:ext cx="398835" cy="978517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4F2649E-ED31-4AF2-88C2-40D5FF8CE8AF}"/>
                  </a:ext>
                </a:extLst>
              </p:cNvPr>
              <p:cNvSpPr txBox="1"/>
              <p:nvPr/>
            </p:nvSpPr>
            <p:spPr>
              <a:xfrm>
                <a:off x="6741902" y="4273550"/>
                <a:ext cx="10356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dirty="0"/>
                  <a:t>P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5CFF72E-8BEF-4D3C-92DF-0C621EBECEC6}"/>
                  </a:ext>
                </a:extLst>
              </p:cNvPr>
              <p:cNvSpPr txBox="1"/>
              <p:nvPr/>
            </p:nvSpPr>
            <p:spPr>
              <a:xfrm>
                <a:off x="7144133" y="4273550"/>
                <a:ext cx="10356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dirty="0"/>
                  <a:t>C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BA0AC0F-7304-4B68-B1CA-708F914658B8}"/>
                  </a:ext>
                </a:extLst>
              </p:cNvPr>
              <p:cNvSpPr txBox="1"/>
              <p:nvPr/>
            </p:nvSpPr>
            <p:spPr>
              <a:xfrm>
                <a:off x="6951109" y="4273550"/>
                <a:ext cx="10356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dirty="0"/>
                  <a:t>P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47B4B8B-B03A-4398-944B-213D8EF2065C}"/>
                  </a:ext>
                </a:extLst>
              </p:cNvPr>
              <p:cNvSpPr txBox="1"/>
              <p:nvPr/>
            </p:nvSpPr>
            <p:spPr>
              <a:xfrm>
                <a:off x="7348255" y="4273550"/>
                <a:ext cx="10356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dirty="0"/>
                  <a:t>C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0A1238-7882-4EB4-95E8-39865B331608}"/>
                  </a:ext>
                </a:extLst>
              </p:cNvPr>
              <p:cNvSpPr txBox="1"/>
              <p:nvPr/>
            </p:nvSpPr>
            <p:spPr>
              <a:xfrm>
                <a:off x="6570221" y="4273550"/>
                <a:ext cx="10356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SG" sz="800" dirty="0"/>
                  <a:t>C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CDF981-0B51-4B0F-B036-0C7B1F9A60EB}"/>
                </a:ext>
              </a:extLst>
            </p:cNvPr>
            <p:cNvSpPr txBox="1"/>
            <p:nvPr/>
          </p:nvSpPr>
          <p:spPr>
            <a:xfrm>
              <a:off x="2019130" y="4280784"/>
              <a:ext cx="97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Top 20%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A694A7-7DC3-4CD0-9AFE-063A56122A5F}"/>
                </a:ext>
              </a:extLst>
            </p:cNvPr>
            <p:cNvSpPr txBox="1"/>
            <p:nvPr/>
          </p:nvSpPr>
          <p:spPr>
            <a:xfrm>
              <a:off x="3400797" y="4280784"/>
              <a:ext cx="104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Offspring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9B93AB7-AB44-481F-9080-96F954B2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353" y="4502811"/>
              <a:ext cx="490538" cy="1204913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1014BE0-206D-4348-8D46-1DFF2D3D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3935" y="4850449"/>
              <a:ext cx="490668" cy="895588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A2AEDF7-5C66-4473-A0FC-434899073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4339" y="4645528"/>
              <a:ext cx="500063" cy="10668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D5DDED3-8281-4005-AC64-5FAE4FFC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9530" y="5093202"/>
              <a:ext cx="723900" cy="62865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3CA9256-D9E7-419D-8D2A-95A5117F6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932665" y="4850687"/>
              <a:ext cx="490538" cy="89535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A0DC21-5F2C-489E-AAAD-E52D4567179B}"/>
                </a:ext>
              </a:extLst>
            </p:cNvPr>
            <p:cNvSpPr txBox="1"/>
            <p:nvPr/>
          </p:nvSpPr>
          <p:spPr>
            <a:xfrm>
              <a:off x="3058858" y="50581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284F24-7AFE-4E67-B5EA-D05285D6F58A}"/>
                </a:ext>
              </a:extLst>
            </p:cNvPr>
            <p:cNvSpPr txBox="1"/>
            <p:nvPr/>
          </p:nvSpPr>
          <p:spPr>
            <a:xfrm>
              <a:off x="4482129" y="50287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209804-10A3-40F6-8F8E-BCA3CD3B3ECF}"/>
                </a:ext>
              </a:extLst>
            </p:cNvPr>
            <p:cNvSpPr txBox="1"/>
            <p:nvPr/>
          </p:nvSpPr>
          <p:spPr>
            <a:xfrm>
              <a:off x="5002813" y="4276196"/>
              <a:ext cx="234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Random Re-generation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70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304</Words>
  <Application>Microsoft Office PowerPoint</Application>
  <PresentationFormat>Widescreen</PresentationFormat>
  <Paragraphs>190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Hui Kiang</dc:creator>
  <cp:lastModifiedBy>Goh Hui Kiang</cp:lastModifiedBy>
  <cp:revision>27</cp:revision>
  <dcterms:created xsi:type="dcterms:W3CDTF">2018-10-15T03:11:42Z</dcterms:created>
  <dcterms:modified xsi:type="dcterms:W3CDTF">2018-10-17T09:08:48Z</dcterms:modified>
</cp:coreProperties>
</file>