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79" r:id="rId4"/>
    <p:sldId id="259" r:id="rId5"/>
    <p:sldId id="271" r:id="rId6"/>
    <p:sldId id="291" r:id="rId7"/>
    <p:sldId id="266" r:id="rId8"/>
    <p:sldId id="292" r:id="rId9"/>
    <p:sldId id="274" r:id="rId10"/>
    <p:sldId id="282" r:id="rId11"/>
    <p:sldId id="283" r:id="rId12"/>
    <p:sldId id="284" r:id="rId13"/>
    <p:sldId id="285" r:id="rId14"/>
    <p:sldId id="289" r:id="rId15"/>
    <p:sldId id="287" r:id="rId16"/>
    <p:sldId id="288" r:id="rId17"/>
    <p:sldId id="286" r:id="rId18"/>
    <p:sldId id="29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A517B-980D-9729-D90E-E5ABD009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102" y="4349187"/>
            <a:ext cx="9440034" cy="1088336"/>
          </a:xfrm>
        </p:spPr>
        <p:txBody>
          <a:bodyPr>
            <a:normAutofit/>
          </a:bodyPr>
          <a:lstStyle/>
          <a:p>
            <a:pPr algn="l"/>
            <a:endParaRPr lang="ko-KR" altLang="en-US" sz="4800" dirty="0">
              <a:solidFill>
                <a:schemeClr val="tx1"/>
              </a:solidFill>
              <a:latin typeface="Nordique Inline" panose="020F0502020204030204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38DFFAA2-2315-5B35-3815-B18043A51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279320"/>
              </p:ext>
            </p:extLst>
          </p:nvPr>
        </p:nvGraphicFramePr>
        <p:xfrm>
          <a:off x="321923" y="5713312"/>
          <a:ext cx="11537574" cy="670560"/>
        </p:xfrm>
        <a:graphic>
          <a:graphicData uri="http://schemas.openxmlformats.org/drawingml/2006/table">
            <a:tbl>
              <a:tblPr firstRow="1" bandRow="1"/>
              <a:tblGrid>
                <a:gridCol w="1922929">
                  <a:extLst>
                    <a:ext uri="{9D8B030D-6E8A-4147-A177-3AD203B41FA5}">
                      <a16:colId xmlns:a16="http://schemas.microsoft.com/office/drawing/2014/main" val="130626881"/>
                    </a:ext>
                  </a:extLst>
                </a:gridCol>
                <a:gridCol w="1922929">
                  <a:extLst>
                    <a:ext uri="{9D8B030D-6E8A-4147-A177-3AD203B41FA5}">
                      <a16:colId xmlns:a16="http://schemas.microsoft.com/office/drawing/2014/main" val="3731087813"/>
                    </a:ext>
                  </a:extLst>
                </a:gridCol>
                <a:gridCol w="1922929">
                  <a:extLst>
                    <a:ext uri="{9D8B030D-6E8A-4147-A177-3AD203B41FA5}">
                      <a16:colId xmlns:a16="http://schemas.microsoft.com/office/drawing/2014/main" val="2450912205"/>
                    </a:ext>
                  </a:extLst>
                </a:gridCol>
                <a:gridCol w="1922929">
                  <a:extLst>
                    <a:ext uri="{9D8B030D-6E8A-4147-A177-3AD203B41FA5}">
                      <a16:colId xmlns:a16="http://schemas.microsoft.com/office/drawing/2014/main" val="1594162199"/>
                    </a:ext>
                  </a:extLst>
                </a:gridCol>
                <a:gridCol w="1922929">
                  <a:extLst>
                    <a:ext uri="{9D8B030D-6E8A-4147-A177-3AD203B41FA5}">
                      <a16:colId xmlns:a16="http://schemas.microsoft.com/office/drawing/2014/main" val="3731992850"/>
                    </a:ext>
                  </a:extLst>
                </a:gridCol>
                <a:gridCol w="1922929">
                  <a:extLst>
                    <a:ext uri="{9D8B030D-6E8A-4147-A177-3AD203B41FA5}">
                      <a16:colId xmlns:a16="http://schemas.microsoft.com/office/drawing/2014/main" val="2588421109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분반</a:t>
                      </a:r>
                    </a:p>
                  </a:txBody>
                  <a:tcPr>
                    <a:lnL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학번</a:t>
                      </a:r>
                    </a:p>
                  </a:txBody>
                  <a:tcPr>
                    <a:lnL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이름</a:t>
                      </a:r>
                    </a:p>
                  </a:txBody>
                  <a:tcPr>
                    <a:lnL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과제</a:t>
                      </a:r>
                    </a:p>
                  </a:txBody>
                  <a:tcPr>
                    <a:lnL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제출일</a:t>
                      </a:r>
                    </a:p>
                  </a:txBody>
                  <a:tcPr>
                    <a:lnL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연락처</a:t>
                      </a:r>
                    </a:p>
                  </a:txBody>
                  <a:tcPr>
                    <a:lnL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340983"/>
                  </a:ext>
                </a:extLst>
              </a:tr>
              <a:tr h="286084"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02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2019182031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임윤수</a:t>
                      </a:r>
                    </a:p>
                  </a:txBody>
                  <a:tcPr>
                    <a:lnL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제안서 및 학업계획서</a:t>
                      </a:r>
                    </a:p>
                  </a:txBody>
                  <a:tcPr>
                    <a:lnL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2023-09-25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???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156304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2241A6E5-73C7-80EF-4C25-62E1886302B3}"/>
              </a:ext>
            </a:extLst>
          </p:cNvPr>
          <p:cNvSpPr txBox="1">
            <a:spLocks/>
          </p:cNvSpPr>
          <p:nvPr/>
        </p:nvSpPr>
        <p:spPr>
          <a:xfrm>
            <a:off x="1447701" y="4349187"/>
            <a:ext cx="9440034" cy="10883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ko-KR" altLang="en-US" sz="4800" dirty="0">
              <a:solidFill>
                <a:schemeClr val="tx1"/>
              </a:solidFill>
              <a:latin typeface="Nordique Inline" panose="020F0502020204030204" pitchFamily="2" charset="0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4844BCC9-6640-6158-04E4-6EB27CED00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9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9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F2ECA-5E31-CAE0-0412-E68FAF917FF9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5-1.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임윤수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D5E6F1-FDF1-27B2-1DAB-6E26B24DD8DA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961AA7-C3DC-49D6-80BA-0F06710ED37D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692E5-2A5D-50D7-0942-2F1842523C13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A925E56-3A17-CF1D-D5E4-F1C228029CCC}"/>
              </a:ext>
            </a:extLst>
          </p:cNvPr>
          <p:cNvSpPr/>
          <p:nvPr/>
        </p:nvSpPr>
        <p:spPr>
          <a:xfrm>
            <a:off x="8903558" y="293098"/>
            <a:ext cx="2595281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일정표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920CDD2-1F86-EABF-1F2C-1C4239F3A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597888"/>
              </p:ext>
            </p:extLst>
          </p:nvPr>
        </p:nvGraphicFramePr>
        <p:xfrm>
          <a:off x="1013275" y="1950073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691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10/31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532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클라이언트에 </a:t>
                      </a:r>
                      <a:r>
                        <a:rPr lang="en-US" altLang="ko-KR" sz="1200" dirty="0" err="1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wsa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구조체 및 주소 구조체 추가 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클라이언트에 서버 </a:t>
                      </a: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connect 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기능 추가 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클라이언트에 서버 </a:t>
                      </a: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connect 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기능 작동 확인 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총 정리 및 피드백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9C09AE0-9983-E028-39C3-7FA207868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205422"/>
              </p:ext>
            </p:extLst>
          </p:nvPr>
        </p:nvGraphicFramePr>
        <p:xfrm>
          <a:off x="1010276" y="4175808"/>
          <a:ext cx="9837562" cy="2223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691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11/9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11/10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53211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클라이언트에서 서버 접속 후 세션 데이터 수신 기능 구현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클라이언트에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기본 객체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데이터들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수신하는 기능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2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총 정리 및 피드백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00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10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F2ECA-5E31-CAE0-0412-E68FAF917FF9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5-1.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임윤수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D5E6F1-FDF1-27B2-1DAB-6E26B24DD8DA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961AA7-C3DC-49D6-80BA-0F06710ED37D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692E5-2A5D-50D7-0942-2F1842523C13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A925E56-3A17-CF1D-D5E4-F1C228029CCC}"/>
              </a:ext>
            </a:extLst>
          </p:cNvPr>
          <p:cNvSpPr/>
          <p:nvPr/>
        </p:nvSpPr>
        <p:spPr>
          <a:xfrm>
            <a:off x="8903558" y="293098"/>
            <a:ext cx="2595281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일정표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920CDD2-1F86-EABF-1F2C-1C4239F3A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803780"/>
              </p:ext>
            </p:extLst>
          </p:nvPr>
        </p:nvGraphicFramePr>
        <p:xfrm>
          <a:off x="1013275" y="1950073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11/19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11/20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마우스 이벤트 발생 시 서버에 전송하는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키보드 이벤트 발생 시 서버에 전송하는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마우스 이벤트 처리 결과 수신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키보드 이벤트 처리 결과 수신 기능 추가 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3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 총 정리 및 피드백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9C09AE0-9983-E028-39C3-7FA207868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11000"/>
              </p:ext>
            </p:extLst>
          </p:nvPr>
        </p:nvGraphicFramePr>
        <p:xfrm>
          <a:off x="1010276" y="4175809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변환행렬 수신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충돌 처리 결과 수신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차 플레이 테스트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4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 총 정리 및 피드백</a:t>
                      </a:r>
                    </a:p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40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11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F2ECA-5E31-CAE0-0412-E68FAF917FF9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5-1.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임윤수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D5E6F1-FDF1-27B2-1DAB-6E26B24DD8DA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961AA7-C3DC-49D6-80BA-0F06710ED37D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692E5-2A5D-50D7-0942-2F1842523C13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A925E56-3A17-CF1D-D5E4-F1C228029CCC}"/>
              </a:ext>
            </a:extLst>
          </p:cNvPr>
          <p:cNvSpPr/>
          <p:nvPr/>
        </p:nvSpPr>
        <p:spPr>
          <a:xfrm>
            <a:off x="8903558" y="293098"/>
            <a:ext cx="2595281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일정표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920CDD2-1F86-EABF-1F2C-1C4239F3A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51400"/>
              </p:ext>
            </p:extLst>
          </p:nvPr>
        </p:nvGraphicFramePr>
        <p:xfrm>
          <a:off x="1013275" y="1950073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11/29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11/30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9C09AE0-9983-E028-39C3-7FA207868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034433"/>
              </p:ext>
            </p:extLst>
          </p:nvPr>
        </p:nvGraphicFramePr>
        <p:xfrm>
          <a:off x="1010276" y="4175809"/>
          <a:ext cx="5621464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2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차 플레이 테스트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마지막 플레이 테스트 및 프로젝트 완성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제출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E971E98-14B3-1667-08EA-71FF953E9962}"/>
              </a:ext>
            </a:extLst>
          </p:cNvPr>
          <p:cNvSpPr/>
          <p:nvPr/>
        </p:nvSpPr>
        <p:spPr>
          <a:xfrm>
            <a:off x="1341163" y="3173445"/>
            <a:ext cx="928873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주 내내 미흡한 부분 피드백 및 추가 구현</a:t>
            </a:r>
          </a:p>
        </p:txBody>
      </p:sp>
    </p:spTree>
    <p:extLst>
      <p:ext uri="{BB962C8B-B14F-4D97-AF65-F5344CB8AC3E}">
        <p14:creationId xmlns:p14="http://schemas.microsoft.com/office/powerpoint/2010/main" val="279469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12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F2ECA-5E31-CAE0-0412-E68FAF917FF9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5-1.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400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김동재</a:t>
            </a:r>
            <a:endParaRPr lang="ko-KR" altLang="en-US" sz="24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D5E6F1-FDF1-27B2-1DAB-6E26B24DD8DA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961AA7-C3DC-49D6-80BA-0F06710ED37D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692E5-2A5D-50D7-0942-2F1842523C13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A925E56-3A17-CF1D-D5E4-F1C228029CCC}"/>
              </a:ext>
            </a:extLst>
          </p:cNvPr>
          <p:cNvSpPr/>
          <p:nvPr/>
        </p:nvSpPr>
        <p:spPr>
          <a:xfrm>
            <a:off x="8903558" y="293098"/>
            <a:ext cx="2595281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일정표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920CDD2-1F86-EABF-1F2C-1C4239F3A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04757"/>
              </p:ext>
            </p:extLst>
          </p:nvPr>
        </p:nvGraphicFramePr>
        <p:xfrm>
          <a:off x="1013275" y="1950073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691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10/31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532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기본 서버 프로젝트 생성 및 대기 소켓 생성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클라이언트 서버 </a:t>
                      </a: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connect 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클라이언트에서 보낸 </a:t>
                      </a: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connect 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요청 수락 후 스레드</a:t>
                      </a: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세션</a:t>
                      </a: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 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생성하는 기능 구현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총 정리 및 피드백</a:t>
                      </a:r>
                    </a:p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9C09AE0-9983-E028-39C3-7FA207868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346374"/>
              </p:ext>
            </p:extLst>
          </p:nvPr>
        </p:nvGraphicFramePr>
        <p:xfrm>
          <a:off x="1010276" y="4175809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11/9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11/10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클라이언트 접속 후 생성한 세션을 클라이언트에게 알려주는 기능 구현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각 오브젝트를 관리할 공간 생성 및 관리 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서버에 기본 객체 데이터들 전송하는 기능 추가 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2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총 정리 및 피드백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365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13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F2ECA-5E31-CAE0-0412-E68FAF917FF9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5-1.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400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김동재</a:t>
            </a:r>
            <a:endParaRPr lang="ko-KR" altLang="en-US" sz="24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D5E6F1-FDF1-27B2-1DAB-6E26B24DD8DA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961AA7-C3DC-49D6-80BA-0F06710ED37D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692E5-2A5D-50D7-0942-2F1842523C13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A925E56-3A17-CF1D-D5E4-F1C228029CCC}"/>
              </a:ext>
            </a:extLst>
          </p:cNvPr>
          <p:cNvSpPr/>
          <p:nvPr/>
        </p:nvSpPr>
        <p:spPr>
          <a:xfrm>
            <a:off x="8903558" y="293098"/>
            <a:ext cx="2595281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일정표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DAD30D-0301-FBDF-DA8B-06F1D3620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342624"/>
              </p:ext>
            </p:extLst>
          </p:nvPr>
        </p:nvGraphicFramePr>
        <p:xfrm>
          <a:off x="1013275" y="1950073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691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11/19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11/20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532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서버에 이벤트 발생 수신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마우스 이벤트 처리 결과 전송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키보드 이벤트 처리 결과 전송 기능 추가 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3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총 정리 및 피드백</a:t>
                      </a:r>
                    </a:p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7DD3822-9B1B-A56C-ACAF-149AD444B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47781"/>
              </p:ext>
            </p:extLst>
          </p:nvPr>
        </p:nvGraphicFramePr>
        <p:xfrm>
          <a:off x="1010276" y="4175809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변환행렬 결과 전송하는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충돌 처리 결과 전송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차 플레이 테스트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4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총 정리 및 피드백</a:t>
                      </a:r>
                    </a:p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73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14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F2ECA-5E31-CAE0-0412-E68FAF917FF9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5-1.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400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김동재</a:t>
            </a:r>
            <a:endParaRPr lang="ko-KR" altLang="en-US" sz="24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D5E6F1-FDF1-27B2-1DAB-6E26B24DD8DA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961AA7-C3DC-49D6-80BA-0F06710ED37D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692E5-2A5D-50D7-0942-2F1842523C13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A925E56-3A17-CF1D-D5E4-F1C228029CCC}"/>
              </a:ext>
            </a:extLst>
          </p:cNvPr>
          <p:cNvSpPr/>
          <p:nvPr/>
        </p:nvSpPr>
        <p:spPr>
          <a:xfrm>
            <a:off x="8903558" y="293098"/>
            <a:ext cx="2595281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일정표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920CDD2-1F86-EABF-1F2C-1C4239F3A004}"/>
              </a:ext>
            </a:extLst>
          </p:cNvPr>
          <p:cNvGraphicFramePr>
            <a:graphicFrameLocks noGrp="1"/>
          </p:cNvGraphicFramePr>
          <p:nvPr/>
        </p:nvGraphicFramePr>
        <p:xfrm>
          <a:off x="1013275" y="1950073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11/29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11/30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9C09AE0-9983-E028-39C3-7FA207868EEB}"/>
              </a:ext>
            </a:extLst>
          </p:cNvPr>
          <p:cNvGraphicFramePr>
            <a:graphicFrameLocks noGrp="1"/>
          </p:cNvGraphicFramePr>
          <p:nvPr/>
        </p:nvGraphicFramePr>
        <p:xfrm>
          <a:off x="1010276" y="4175809"/>
          <a:ext cx="5621464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45D9AA3-0901-5D3B-B37D-C8B297CAF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961667"/>
              </p:ext>
            </p:extLst>
          </p:nvPr>
        </p:nvGraphicFramePr>
        <p:xfrm>
          <a:off x="1013275" y="1950073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11/29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11/30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D3BA392-D3CC-5A01-B3B4-FFA133D88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45122"/>
              </p:ext>
            </p:extLst>
          </p:nvPr>
        </p:nvGraphicFramePr>
        <p:xfrm>
          <a:off x="1010276" y="4175809"/>
          <a:ext cx="5621464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2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차 플레이 테스트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마지막 플레이 테스트 및 프로젝트 완성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제출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DA424A8-F2E1-1D17-4212-E2C923211043}"/>
              </a:ext>
            </a:extLst>
          </p:cNvPr>
          <p:cNvSpPr/>
          <p:nvPr/>
        </p:nvSpPr>
        <p:spPr>
          <a:xfrm>
            <a:off x="1341163" y="3173445"/>
            <a:ext cx="928873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주 내내 미흡한 부분 피드백 및 추가 구현</a:t>
            </a:r>
          </a:p>
        </p:txBody>
      </p:sp>
    </p:spTree>
    <p:extLst>
      <p:ext uri="{BB962C8B-B14F-4D97-AF65-F5344CB8AC3E}">
        <p14:creationId xmlns:p14="http://schemas.microsoft.com/office/powerpoint/2010/main" val="1124298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15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F2ECA-5E31-CAE0-0412-E68FAF917FF9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5-1.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서동우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D5E6F1-FDF1-27B2-1DAB-6E26B24DD8DA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961AA7-C3DC-49D6-80BA-0F06710ED37D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692E5-2A5D-50D7-0942-2F1842523C13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A925E56-3A17-CF1D-D5E4-F1C228029CCC}"/>
              </a:ext>
            </a:extLst>
          </p:cNvPr>
          <p:cNvSpPr/>
          <p:nvPr/>
        </p:nvSpPr>
        <p:spPr>
          <a:xfrm>
            <a:off x="8903558" y="293098"/>
            <a:ext cx="2595281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일정표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039A43-B3E9-2647-ABE1-8DB79E102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431660"/>
              </p:ext>
            </p:extLst>
          </p:nvPr>
        </p:nvGraphicFramePr>
        <p:xfrm>
          <a:off x="1013275" y="1950073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691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10/31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532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서버 프로젝트에 다이렉트 추가 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프로토콜 패킷 </a:t>
                      </a:r>
                      <a:r>
                        <a:rPr lang="ko-KR" altLang="en-US" sz="1200" dirty="0" err="1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맴버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 변수 수정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클라이언트 서버 </a:t>
                      </a: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connect 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프로토콜 완성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총 정리 및 피드백</a:t>
                      </a:r>
                    </a:p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52B693D-42CF-475B-3C15-C4BE61EA4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677984"/>
              </p:ext>
            </p:extLst>
          </p:nvPr>
        </p:nvGraphicFramePr>
        <p:xfrm>
          <a:off x="1010276" y="4175809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11/9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11/10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서버에 </a:t>
                      </a: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object 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클래스</a:t>
                      </a: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객체 클래스들의 부모</a:t>
                      </a: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 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구현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서버에 </a:t>
                      </a: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player 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클래스 이식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포탄 클래스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미사일 클래스 추가 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2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총 정리 및 피드백</a:t>
                      </a:r>
                    </a:p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002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16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F2ECA-5E31-CAE0-0412-E68FAF917FF9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5-1.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서동우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D5E6F1-FDF1-27B2-1DAB-6E26B24DD8DA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961AA7-C3DC-49D6-80BA-0F06710ED37D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692E5-2A5D-50D7-0942-2F1842523C13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A925E56-3A17-CF1D-D5E4-F1C228029CCC}"/>
              </a:ext>
            </a:extLst>
          </p:cNvPr>
          <p:cNvSpPr/>
          <p:nvPr/>
        </p:nvSpPr>
        <p:spPr>
          <a:xfrm>
            <a:off x="8903558" y="293098"/>
            <a:ext cx="2595281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일정표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0B000EE-EB01-71E7-2DD1-58550335C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745063"/>
              </p:ext>
            </p:extLst>
          </p:nvPr>
        </p:nvGraphicFramePr>
        <p:xfrm>
          <a:off x="1013275" y="1950073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691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11/19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11/20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5321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서버에 마우스 이벤트 처리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키보드 이벤트 처리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3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총 정리 및 피드백</a:t>
                      </a:r>
                    </a:p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FB50845-15F8-8ADF-7DDB-98F3B3B8D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293595"/>
              </p:ext>
            </p:extLst>
          </p:nvPr>
        </p:nvGraphicFramePr>
        <p:xfrm>
          <a:off x="1010276" y="4175809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서버에 변환행렬 계산하는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충돌 처리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4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총 정리 및 피드백</a:t>
                      </a:r>
                    </a:p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575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17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F2ECA-5E31-CAE0-0412-E68FAF917FF9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5-1.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서동우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D5E6F1-FDF1-27B2-1DAB-6E26B24DD8DA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961AA7-C3DC-49D6-80BA-0F06710ED37D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692E5-2A5D-50D7-0942-2F1842523C13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A925E56-3A17-CF1D-D5E4-F1C228029CCC}"/>
              </a:ext>
            </a:extLst>
          </p:cNvPr>
          <p:cNvSpPr/>
          <p:nvPr/>
        </p:nvSpPr>
        <p:spPr>
          <a:xfrm>
            <a:off x="8903558" y="293098"/>
            <a:ext cx="2595281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일정표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920CDD2-1F86-EABF-1F2C-1C4239F3A004}"/>
              </a:ext>
            </a:extLst>
          </p:cNvPr>
          <p:cNvGraphicFramePr>
            <a:graphicFrameLocks noGrp="1"/>
          </p:cNvGraphicFramePr>
          <p:nvPr/>
        </p:nvGraphicFramePr>
        <p:xfrm>
          <a:off x="1013275" y="1950073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11/29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11/30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9C09AE0-9983-E028-39C3-7FA207868EEB}"/>
              </a:ext>
            </a:extLst>
          </p:cNvPr>
          <p:cNvGraphicFramePr>
            <a:graphicFrameLocks noGrp="1"/>
          </p:cNvGraphicFramePr>
          <p:nvPr/>
        </p:nvGraphicFramePr>
        <p:xfrm>
          <a:off x="1010276" y="4175809"/>
          <a:ext cx="5621464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2E1A50-8F49-CB90-4818-01E61A8F4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961667"/>
              </p:ext>
            </p:extLst>
          </p:nvPr>
        </p:nvGraphicFramePr>
        <p:xfrm>
          <a:off x="1013275" y="1950073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11/29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11/30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4469DF3-36A8-9CE6-ADF6-D88040054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45122"/>
              </p:ext>
            </p:extLst>
          </p:nvPr>
        </p:nvGraphicFramePr>
        <p:xfrm>
          <a:off x="1010276" y="4175809"/>
          <a:ext cx="5621464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2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차 플레이 테스트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마지막 플레이 테스트 및 프로젝트 완성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제출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D9299A0-B039-E6E9-3188-66BEA63404D1}"/>
              </a:ext>
            </a:extLst>
          </p:cNvPr>
          <p:cNvSpPr/>
          <p:nvPr/>
        </p:nvSpPr>
        <p:spPr>
          <a:xfrm>
            <a:off x="1341163" y="3173445"/>
            <a:ext cx="928873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주 내내 미흡한 부분 피드백 및 추가 구현</a:t>
            </a:r>
          </a:p>
        </p:txBody>
      </p:sp>
    </p:spTree>
    <p:extLst>
      <p:ext uri="{BB962C8B-B14F-4D97-AF65-F5344CB8AC3E}">
        <p14:creationId xmlns:p14="http://schemas.microsoft.com/office/powerpoint/2010/main" val="68281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6202976-B5E3-A3E4-1C50-544D509ED2F9}"/>
              </a:ext>
            </a:extLst>
          </p:cNvPr>
          <p:cNvSpPr/>
          <p:nvPr/>
        </p:nvSpPr>
        <p:spPr>
          <a:xfrm>
            <a:off x="152401" y="293099"/>
            <a:ext cx="2366681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0.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목차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519082" y="699247"/>
            <a:ext cx="9403977" cy="107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0BBE4C-D2B0-DC26-696F-7FA704B87B1C}"/>
              </a:ext>
            </a:extLst>
          </p:cNvPr>
          <p:cNvSpPr/>
          <p:nvPr/>
        </p:nvSpPr>
        <p:spPr>
          <a:xfrm>
            <a:off x="941290" y="1705533"/>
            <a:ext cx="4751294" cy="4114800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376799-478D-2B30-19E2-C22D60F7E10D}"/>
              </a:ext>
            </a:extLst>
          </p:cNvPr>
          <p:cNvSpPr/>
          <p:nvPr/>
        </p:nvSpPr>
        <p:spPr>
          <a:xfrm>
            <a:off x="6499412" y="1761565"/>
            <a:ext cx="4751294" cy="4114800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783638B-602B-699A-B85D-A7205CFBE673}"/>
              </a:ext>
            </a:extLst>
          </p:cNvPr>
          <p:cNvSpPr/>
          <p:nvPr/>
        </p:nvSpPr>
        <p:spPr>
          <a:xfrm>
            <a:off x="941294" y="1584017"/>
            <a:ext cx="4751294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요소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7940ED4-57C4-A894-1E7C-FAC085C68006}"/>
              </a:ext>
            </a:extLst>
          </p:cNvPr>
          <p:cNvSpPr/>
          <p:nvPr/>
        </p:nvSpPr>
        <p:spPr>
          <a:xfrm>
            <a:off x="6499412" y="1584017"/>
            <a:ext cx="4751294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소개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C06373D-6E09-1897-7DC1-1DD4618B9555}"/>
              </a:ext>
            </a:extLst>
          </p:cNvPr>
          <p:cNvSpPr/>
          <p:nvPr/>
        </p:nvSpPr>
        <p:spPr>
          <a:xfrm>
            <a:off x="1335741" y="2662520"/>
            <a:ext cx="3962400" cy="83371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1-1. </a:t>
            </a:r>
            <a:r>
              <a:rPr lang="ko-KR" altLang="en-US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장르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0C6B42B-A3D5-1737-FF20-32D3DCA54C30}"/>
              </a:ext>
            </a:extLst>
          </p:cNvPr>
          <p:cNvSpPr/>
          <p:nvPr/>
        </p:nvSpPr>
        <p:spPr>
          <a:xfrm>
            <a:off x="1335741" y="3691218"/>
            <a:ext cx="3962400" cy="83371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1-2. </a:t>
            </a:r>
            <a:r>
              <a:rPr lang="ko-KR" altLang="en-US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컨셉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24B8721-4D1C-C53C-62B0-B3B64A246BF9}"/>
              </a:ext>
            </a:extLst>
          </p:cNvPr>
          <p:cNvSpPr/>
          <p:nvPr/>
        </p:nvSpPr>
        <p:spPr>
          <a:xfrm>
            <a:off x="6893859" y="2805954"/>
            <a:ext cx="3962400" cy="83371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2-1. </a:t>
            </a:r>
            <a:r>
              <a:rPr lang="ko-KR" altLang="en-US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규칙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D461E62-65C2-38E5-FBFF-9AE14CF5E4B2}"/>
              </a:ext>
            </a:extLst>
          </p:cNvPr>
          <p:cNvSpPr/>
          <p:nvPr/>
        </p:nvSpPr>
        <p:spPr>
          <a:xfrm>
            <a:off x="6911789" y="4309783"/>
            <a:ext cx="3962400" cy="83371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2-2. </a:t>
            </a:r>
            <a:r>
              <a:rPr lang="ko-KR" altLang="en-US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조작법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3601F4E-2722-5A9A-02B3-B11056E14CC9}"/>
              </a:ext>
            </a:extLst>
          </p:cNvPr>
          <p:cNvSpPr/>
          <p:nvPr/>
        </p:nvSpPr>
        <p:spPr>
          <a:xfrm>
            <a:off x="1335741" y="4719916"/>
            <a:ext cx="3962400" cy="83371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1-3. </a:t>
            </a:r>
            <a:r>
              <a:rPr lang="ko-KR" altLang="en-US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플레이어 수</a:t>
            </a:r>
          </a:p>
        </p:txBody>
      </p:sp>
    </p:spTree>
    <p:extLst>
      <p:ext uri="{BB962C8B-B14F-4D97-AF65-F5344CB8AC3E}">
        <p14:creationId xmlns:p14="http://schemas.microsoft.com/office/powerpoint/2010/main" val="26676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6202976-B5E3-A3E4-1C50-544D509ED2F9}"/>
              </a:ext>
            </a:extLst>
          </p:cNvPr>
          <p:cNvSpPr/>
          <p:nvPr/>
        </p:nvSpPr>
        <p:spPr>
          <a:xfrm>
            <a:off x="152401" y="293099"/>
            <a:ext cx="2366681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0.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목차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519082" y="699247"/>
            <a:ext cx="9403977" cy="107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0BBE4C-D2B0-DC26-696F-7FA704B87B1C}"/>
              </a:ext>
            </a:extLst>
          </p:cNvPr>
          <p:cNvSpPr/>
          <p:nvPr/>
        </p:nvSpPr>
        <p:spPr>
          <a:xfrm>
            <a:off x="941294" y="1698805"/>
            <a:ext cx="4751294" cy="3455901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783638B-602B-699A-B85D-A7205CFBE673}"/>
              </a:ext>
            </a:extLst>
          </p:cNvPr>
          <p:cNvSpPr/>
          <p:nvPr/>
        </p:nvSpPr>
        <p:spPr>
          <a:xfrm>
            <a:off x="941294" y="1584010"/>
            <a:ext cx="4751294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하이 레벨디자인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7940ED4-57C4-A894-1E7C-FAC085C68006}"/>
              </a:ext>
            </a:extLst>
          </p:cNvPr>
          <p:cNvSpPr/>
          <p:nvPr/>
        </p:nvSpPr>
        <p:spPr>
          <a:xfrm>
            <a:off x="941294" y="5378812"/>
            <a:ext cx="4751294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4.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로우 레벨디자인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C06373D-6E09-1897-7DC1-1DD4618B9555}"/>
              </a:ext>
            </a:extLst>
          </p:cNvPr>
          <p:cNvSpPr/>
          <p:nvPr/>
        </p:nvSpPr>
        <p:spPr>
          <a:xfrm>
            <a:off x="1335741" y="2805947"/>
            <a:ext cx="3962400" cy="83371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3-1. </a:t>
            </a:r>
            <a:r>
              <a:rPr lang="ko-KR" altLang="en-US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실행 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223BE2-3DD1-3FA7-0561-BB4C1FA46324}"/>
              </a:ext>
            </a:extLst>
          </p:cNvPr>
          <p:cNvSpPr/>
          <p:nvPr/>
        </p:nvSpPr>
        <p:spPr>
          <a:xfrm>
            <a:off x="6499412" y="1698805"/>
            <a:ext cx="4751294" cy="4753531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702465E-146F-516D-7F73-34A61AA457E2}"/>
              </a:ext>
            </a:extLst>
          </p:cNvPr>
          <p:cNvSpPr/>
          <p:nvPr/>
        </p:nvSpPr>
        <p:spPr>
          <a:xfrm>
            <a:off x="6499412" y="1584010"/>
            <a:ext cx="4751294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일정표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508FAF8-130F-6A21-6540-C7A079CB6854}"/>
              </a:ext>
            </a:extLst>
          </p:cNvPr>
          <p:cNvSpPr/>
          <p:nvPr/>
        </p:nvSpPr>
        <p:spPr>
          <a:xfrm>
            <a:off x="6893859" y="2805947"/>
            <a:ext cx="3962400" cy="83371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5-1. </a:t>
            </a:r>
            <a:r>
              <a:rPr lang="ko-KR" altLang="en-US" sz="25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 </a:t>
            </a:r>
            <a:r>
              <a:rPr lang="en-US" altLang="ko-KR" sz="25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5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임윤수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7C3BD6B-F7D8-0086-F56C-7265957E67DC}"/>
              </a:ext>
            </a:extLst>
          </p:cNvPr>
          <p:cNvSpPr/>
          <p:nvPr/>
        </p:nvSpPr>
        <p:spPr>
          <a:xfrm>
            <a:off x="6893859" y="4092379"/>
            <a:ext cx="3962400" cy="83371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5-2. </a:t>
            </a:r>
            <a:r>
              <a:rPr lang="ko-KR" altLang="en-US" sz="25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 </a:t>
            </a:r>
            <a:r>
              <a:rPr lang="en-US" altLang="ko-KR" sz="25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5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김동재</a:t>
            </a:r>
            <a:endParaRPr lang="ko-KR" altLang="en-US" sz="25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24A91CE-109F-664C-6697-64D923EE935A}"/>
              </a:ext>
            </a:extLst>
          </p:cNvPr>
          <p:cNvSpPr/>
          <p:nvPr/>
        </p:nvSpPr>
        <p:spPr>
          <a:xfrm>
            <a:off x="6893859" y="5378812"/>
            <a:ext cx="3962400" cy="83371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5-3. </a:t>
            </a:r>
            <a:r>
              <a:rPr lang="ko-KR" altLang="en-US" sz="25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 </a:t>
            </a:r>
            <a:r>
              <a:rPr lang="en-US" altLang="ko-KR" sz="25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5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서동우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82A390F-1ED9-0BE5-7602-98BFE342A0C5}"/>
              </a:ext>
            </a:extLst>
          </p:cNvPr>
          <p:cNvSpPr/>
          <p:nvPr/>
        </p:nvSpPr>
        <p:spPr>
          <a:xfrm>
            <a:off x="1335741" y="4075570"/>
            <a:ext cx="3962400" cy="83371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3-2. </a:t>
            </a:r>
            <a:r>
              <a:rPr lang="ko-KR" altLang="en-US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실행 후</a:t>
            </a:r>
          </a:p>
        </p:txBody>
      </p:sp>
    </p:spTree>
    <p:extLst>
      <p:ext uri="{BB962C8B-B14F-4D97-AF65-F5344CB8AC3E}">
        <p14:creationId xmlns:p14="http://schemas.microsoft.com/office/powerpoint/2010/main" val="203362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24833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3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6202976-B5E3-A3E4-1C50-544D509ED2F9}"/>
              </a:ext>
            </a:extLst>
          </p:cNvPr>
          <p:cNvSpPr/>
          <p:nvPr/>
        </p:nvSpPr>
        <p:spPr>
          <a:xfrm>
            <a:off x="1257301" y="293098"/>
            <a:ext cx="2947146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요소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F2ECA-5E31-CAE0-0412-E68FAF917FF9}"/>
              </a:ext>
            </a:extLst>
          </p:cNvPr>
          <p:cNvSpPr/>
          <p:nvPr/>
        </p:nvSpPr>
        <p:spPr>
          <a:xfrm>
            <a:off x="762000" y="1849468"/>
            <a:ext cx="10748681" cy="116815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r>
              <a:rPr lang="en-US" altLang="ko-KR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3D </a:t>
            </a:r>
            <a:r>
              <a:rPr lang="ko-KR" altLang="en-US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슈팅게임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762000" y="1661209"/>
            <a:ext cx="2519082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1-1	. </a:t>
            </a:r>
            <a:r>
              <a:rPr lang="ko-KR" altLang="en-US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장르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3325903" y="1849467"/>
            <a:ext cx="818477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314C5D-2A26-8885-D3AB-7D340591BB79}"/>
              </a:ext>
            </a:extLst>
          </p:cNvPr>
          <p:cNvSpPr/>
          <p:nvPr/>
        </p:nvSpPr>
        <p:spPr>
          <a:xfrm>
            <a:off x="11181723" y="1849467"/>
            <a:ext cx="328958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F1C3E0-81C4-1E9B-44BD-A7546F305022}"/>
              </a:ext>
            </a:extLst>
          </p:cNvPr>
          <p:cNvSpPr/>
          <p:nvPr/>
        </p:nvSpPr>
        <p:spPr>
          <a:xfrm>
            <a:off x="761999" y="3394136"/>
            <a:ext cx="10748681" cy="116815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r>
              <a:rPr lang="ko-KR" altLang="en-US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탱크를 타고 돌아다니며 최대한 많은 적 탱크를 쓰러뜨리는</a:t>
            </a:r>
            <a:r>
              <a:rPr lang="en-US" altLang="ko-KR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‘2</a:t>
            </a:r>
            <a:r>
              <a:rPr lang="ko-KR" altLang="en-US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인 </a:t>
            </a:r>
            <a:r>
              <a:rPr lang="en-US" altLang="ko-KR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</a:t>
            </a:r>
            <a:r>
              <a:rPr lang="ko-KR" altLang="en-US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각</a:t>
            </a:r>
            <a:r>
              <a:rPr lang="en-US" altLang="ko-KR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’</a:t>
            </a:r>
            <a:r>
              <a:rPr lang="ko-KR" altLang="en-US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슈팅게임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BCACA99-FAD0-4DC1-EFF4-C24A71001E82}"/>
              </a:ext>
            </a:extLst>
          </p:cNvPr>
          <p:cNvSpPr/>
          <p:nvPr/>
        </p:nvSpPr>
        <p:spPr>
          <a:xfrm>
            <a:off x="761999" y="3205877"/>
            <a:ext cx="2519082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1-2. </a:t>
            </a:r>
            <a:r>
              <a:rPr lang="ko-KR" altLang="en-US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컨셉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25AFEB-61DA-0C37-CC72-683E880EAA07}"/>
              </a:ext>
            </a:extLst>
          </p:cNvPr>
          <p:cNvSpPr/>
          <p:nvPr/>
        </p:nvSpPr>
        <p:spPr>
          <a:xfrm>
            <a:off x="3325902" y="3394135"/>
            <a:ext cx="818477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858D6F-20C6-9D29-22A4-994410930A52}"/>
              </a:ext>
            </a:extLst>
          </p:cNvPr>
          <p:cNvSpPr/>
          <p:nvPr/>
        </p:nvSpPr>
        <p:spPr>
          <a:xfrm>
            <a:off x="11181722" y="3394135"/>
            <a:ext cx="328958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4FC810-205E-D80B-E782-3286F174A8B4}"/>
              </a:ext>
            </a:extLst>
          </p:cNvPr>
          <p:cNvSpPr/>
          <p:nvPr/>
        </p:nvSpPr>
        <p:spPr>
          <a:xfrm>
            <a:off x="761998" y="4938804"/>
            <a:ext cx="10748681" cy="116815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r>
              <a:rPr lang="en-US" altLang="ko-KR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인</a:t>
            </a:r>
            <a:r>
              <a:rPr lang="en-US" altLang="ko-KR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플레이어 </a:t>
            </a:r>
            <a:r>
              <a:rPr lang="en-US" altLang="ko-KR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 : </a:t>
            </a:r>
            <a:r>
              <a:rPr lang="ko-KR" altLang="en-US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이동 담당</a:t>
            </a:r>
            <a:r>
              <a:rPr lang="en-US" altLang="ko-KR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플레이어 </a:t>
            </a:r>
            <a:r>
              <a:rPr lang="en-US" altLang="ko-KR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 : </a:t>
            </a:r>
            <a:r>
              <a:rPr lang="ko-KR" altLang="en-US" sz="22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포탑</a:t>
            </a:r>
            <a:r>
              <a:rPr lang="ko-KR" altLang="en-US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담당</a:t>
            </a:r>
            <a:r>
              <a:rPr lang="en-US" altLang="ko-KR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1842A83-0986-1881-15B9-CE627DF85E8C}"/>
              </a:ext>
            </a:extLst>
          </p:cNvPr>
          <p:cNvSpPr/>
          <p:nvPr/>
        </p:nvSpPr>
        <p:spPr>
          <a:xfrm>
            <a:off x="761998" y="4750545"/>
            <a:ext cx="2519082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1-3.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플레이어 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BFB0DA-E6F4-074B-7D15-BDAA663BCDC9}"/>
              </a:ext>
            </a:extLst>
          </p:cNvPr>
          <p:cNvSpPr/>
          <p:nvPr/>
        </p:nvSpPr>
        <p:spPr>
          <a:xfrm>
            <a:off x="3325901" y="4938803"/>
            <a:ext cx="818477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2B7433-2D76-9329-AE78-7049A7580912}"/>
              </a:ext>
            </a:extLst>
          </p:cNvPr>
          <p:cNvSpPr/>
          <p:nvPr/>
        </p:nvSpPr>
        <p:spPr>
          <a:xfrm>
            <a:off x="11181721" y="4938803"/>
            <a:ext cx="328958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52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552A190-55BA-F437-4FD6-79F35FF9298A}"/>
              </a:ext>
            </a:extLst>
          </p:cNvPr>
          <p:cNvSpPr/>
          <p:nvPr/>
        </p:nvSpPr>
        <p:spPr>
          <a:xfrm>
            <a:off x="448235" y="1789453"/>
            <a:ext cx="11295530" cy="4643714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24833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4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6202976-B5E3-A3E4-1C50-544D509ED2F9}"/>
              </a:ext>
            </a:extLst>
          </p:cNvPr>
          <p:cNvSpPr/>
          <p:nvPr/>
        </p:nvSpPr>
        <p:spPr>
          <a:xfrm>
            <a:off x="2823883" y="277907"/>
            <a:ext cx="3272117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소개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3012138" y="1661208"/>
            <a:ext cx="873162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314C5D-2A26-8885-D3AB-7D340591BB79}"/>
              </a:ext>
            </a:extLst>
          </p:cNvPr>
          <p:cNvSpPr/>
          <p:nvPr/>
        </p:nvSpPr>
        <p:spPr>
          <a:xfrm>
            <a:off x="11414807" y="1661208"/>
            <a:ext cx="328958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448234" y="1472950"/>
            <a:ext cx="4195483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2-1. </a:t>
            </a:r>
            <a:r>
              <a:rPr lang="ko-KR" altLang="en-US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규칙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A5F25F-29C1-E324-79B0-5D6A9488F8A4}"/>
              </a:ext>
            </a:extLst>
          </p:cNvPr>
          <p:cNvSpPr/>
          <p:nvPr/>
        </p:nvSpPr>
        <p:spPr>
          <a:xfrm rot="16200000">
            <a:off x="9357788" y="4047187"/>
            <a:ext cx="4443002" cy="32895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48BFE9-B981-9B92-3FA5-3CE153690927}"/>
              </a:ext>
            </a:extLst>
          </p:cNvPr>
          <p:cNvSpPr/>
          <p:nvPr/>
        </p:nvSpPr>
        <p:spPr>
          <a:xfrm rot="16200000">
            <a:off x="11368842" y="2036130"/>
            <a:ext cx="420888" cy="32895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4DE8B70-F5CC-1D3D-C32C-4A314DBA6F26}"/>
              </a:ext>
            </a:extLst>
          </p:cNvPr>
          <p:cNvSpPr/>
          <p:nvPr/>
        </p:nvSpPr>
        <p:spPr>
          <a:xfrm>
            <a:off x="788301" y="2552574"/>
            <a:ext cx="10286441" cy="889012"/>
          </a:xfrm>
          <a:prstGeom prst="roundRect">
            <a:avLst/>
          </a:prstGeom>
          <a:solidFill>
            <a:srgbClr val="FFAA0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각 플레이어들은 정해진 조작법을 통해 탱크의 각 부위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하부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상부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조종할 수 있다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ko-KR" altLang="en-US" sz="24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E879637-4254-0A92-A576-7693EAA176A3}"/>
              </a:ext>
            </a:extLst>
          </p:cNvPr>
          <p:cNvSpPr/>
          <p:nvPr/>
        </p:nvSpPr>
        <p:spPr>
          <a:xfrm>
            <a:off x="788300" y="3692206"/>
            <a:ext cx="10286441" cy="889012"/>
          </a:xfrm>
          <a:prstGeom prst="roundRect">
            <a:avLst/>
          </a:prstGeom>
          <a:solidFill>
            <a:srgbClr val="FFAA0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플레이어들이 탑승 중인 탱크는 적 탱크의 포탄이나 미사일에 피격 시 체력이 감소한다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ko-KR" altLang="en-US" sz="24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320147-DFC4-D6B8-5A32-6BB9CFD2C439}"/>
              </a:ext>
            </a:extLst>
          </p:cNvPr>
          <p:cNvSpPr/>
          <p:nvPr/>
        </p:nvSpPr>
        <p:spPr>
          <a:xfrm>
            <a:off x="788302" y="4831839"/>
            <a:ext cx="10286441" cy="889012"/>
          </a:xfrm>
          <a:prstGeom prst="roundRect">
            <a:avLst/>
          </a:prstGeom>
          <a:solidFill>
            <a:srgbClr val="FFAA0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플레이어들은 적 탱크를 파괴하고 미사일과 포탄을 피하며 최대한 오래 생존해야 한다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ko-KR" altLang="en-US" sz="24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39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552A190-55BA-F437-4FD6-79F35FF9298A}"/>
              </a:ext>
            </a:extLst>
          </p:cNvPr>
          <p:cNvSpPr/>
          <p:nvPr/>
        </p:nvSpPr>
        <p:spPr>
          <a:xfrm>
            <a:off x="448235" y="1789453"/>
            <a:ext cx="11295530" cy="4643714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24833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5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6202976-B5E3-A3E4-1C50-544D509ED2F9}"/>
              </a:ext>
            </a:extLst>
          </p:cNvPr>
          <p:cNvSpPr/>
          <p:nvPr/>
        </p:nvSpPr>
        <p:spPr>
          <a:xfrm>
            <a:off x="2823883" y="277907"/>
            <a:ext cx="3272117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소개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3012138" y="1661208"/>
            <a:ext cx="873162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314C5D-2A26-8885-D3AB-7D340591BB79}"/>
              </a:ext>
            </a:extLst>
          </p:cNvPr>
          <p:cNvSpPr/>
          <p:nvPr/>
        </p:nvSpPr>
        <p:spPr>
          <a:xfrm>
            <a:off x="11414807" y="1661208"/>
            <a:ext cx="328958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448234" y="1472950"/>
            <a:ext cx="4195483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2-2. </a:t>
            </a:r>
            <a:r>
              <a:rPr lang="ko-KR" altLang="en-US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조작법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A5F25F-29C1-E324-79B0-5D6A9488F8A4}"/>
              </a:ext>
            </a:extLst>
          </p:cNvPr>
          <p:cNvSpPr/>
          <p:nvPr/>
        </p:nvSpPr>
        <p:spPr>
          <a:xfrm rot="16200000">
            <a:off x="9357788" y="4047187"/>
            <a:ext cx="4443002" cy="32895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48BFE9-B981-9B92-3FA5-3CE153690927}"/>
              </a:ext>
            </a:extLst>
          </p:cNvPr>
          <p:cNvSpPr/>
          <p:nvPr/>
        </p:nvSpPr>
        <p:spPr>
          <a:xfrm rot="16200000">
            <a:off x="11368842" y="2036130"/>
            <a:ext cx="420888" cy="32895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1A0F471-DF30-0053-6AF3-D82253464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21469"/>
              </p:ext>
            </p:extLst>
          </p:nvPr>
        </p:nvGraphicFramePr>
        <p:xfrm>
          <a:off x="654400" y="2203722"/>
          <a:ext cx="10554240" cy="40027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8560">
                  <a:extLst>
                    <a:ext uri="{9D8B030D-6E8A-4147-A177-3AD203B41FA5}">
                      <a16:colId xmlns:a16="http://schemas.microsoft.com/office/drawing/2014/main" val="2166025689"/>
                    </a:ext>
                  </a:extLst>
                </a:gridCol>
                <a:gridCol w="2638560">
                  <a:extLst>
                    <a:ext uri="{9D8B030D-6E8A-4147-A177-3AD203B41FA5}">
                      <a16:colId xmlns:a16="http://schemas.microsoft.com/office/drawing/2014/main" val="438713709"/>
                    </a:ext>
                  </a:extLst>
                </a:gridCol>
                <a:gridCol w="2638560">
                  <a:extLst>
                    <a:ext uri="{9D8B030D-6E8A-4147-A177-3AD203B41FA5}">
                      <a16:colId xmlns:a16="http://schemas.microsoft.com/office/drawing/2014/main" val="52438762"/>
                    </a:ext>
                  </a:extLst>
                </a:gridCol>
                <a:gridCol w="2638560">
                  <a:extLst>
                    <a:ext uri="{9D8B030D-6E8A-4147-A177-3AD203B41FA5}">
                      <a16:colId xmlns:a16="http://schemas.microsoft.com/office/drawing/2014/main" val="2728283588"/>
                    </a:ext>
                  </a:extLst>
                </a:gridCol>
              </a:tblGrid>
              <a:tr h="607791"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4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조작법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289059"/>
                  </a:ext>
                </a:extLst>
              </a:tr>
              <a:tr h="1697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tx1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W, A, S, D</a:t>
                      </a:r>
                      <a:endParaRPr lang="ko-KR" altLang="en-US" sz="3600" dirty="0">
                        <a:solidFill>
                          <a:schemeClr val="tx1"/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이동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마우스 회전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포신 이동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302836"/>
                  </a:ext>
                </a:extLst>
              </a:tr>
              <a:tr h="16974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solidFill>
                            <a:schemeClr val="tx1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SPACE</a:t>
                      </a:r>
                      <a:endParaRPr lang="ko-KR" altLang="en-US" sz="6000" dirty="0">
                        <a:solidFill>
                          <a:schemeClr val="tx1"/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solidFill>
                            <a:schemeClr val="bg1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발사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311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46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6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6202976-B5E3-A3E4-1C50-544D509ED2F9}"/>
              </a:ext>
            </a:extLst>
          </p:cNvPr>
          <p:cNvSpPr/>
          <p:nvPr/>
        </p:nvSpPr>
        <p:spPr>
          <a:xfrm>
            <a:off x="4468906" y="293098"/>
            <a:ext cx="4636994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하이 레벨디자인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8CF82C-09F6-8722-02D3-BEB9042FA9EC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B4562C-A14A-37A0-C070-C2FEA0E55FD3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94EE98-6340-B880-8BBE-45F6FF6B37C2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3-1. </a:t>
            </a:r>
            <a:r>
              <a:rPr lang="ko-KR" altLang="en-US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실행 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D7836F-2E0D-9901-B3A4-D492883B3428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694EB4-8D99-4457-929F-A6FCC33630D1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A120E1-F8E9-1BBD-14F4-EBE2083CC6F0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3448A23-D145-520D-BDE2-CC410755E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76" y="1906743"/>
            <a:ext cx="10210799" cy="459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2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7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6202976-B5E3-A3E4-1C50-544D509ED2F9}"/>
              </a:ext>
            </a:extLst>
          </p:cNvPr>
          <p:cNvSpPr/>
          <p:nvPr/>
        </p:nvSpPr>
        <p:spPr>
          <a:xfrm>
            <a:off x="4468906" y="293098"/>
            <a:ext cx="4636994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하이 레벨디자인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8CF82C-09F6-8722-02D3-BEB9042FA9EC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B4562C-A14A-37A0-C070-C2FEA0E55FD3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94EE98-6340-B880-8BBE-45F6FF6B37C2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3-2. </a:t>
            </a:r>
            <a:r>
              <a:rPr lang="ko-KR" altLang="en-US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실행 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D7836F-2E0D-9901-B3A4-D492883B3428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694EB4-8D99-4457-929F-A6FCC33630D1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A120E1-F8E9-1BBD-14F4-EBE2083CC6F0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6E2577-25A2-AA3C-DE96-43F0F293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82" y="1899869"/>
            <a:ext cx="8722657" cy="456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6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8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6202976-B5E3-A3E4-1C50-544D509ED2F9}"/>
              </a:ext>
            </a:extLst>
          </p:cNvPr>
          <p:cNvSpPr/>
          <p:nvPr/>
        </p:nvSpPr>
        <p:spPr>
          <a:xfrm>
            <a:off x="6136341" y="282388"/>
            <a:ext cx="4607859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4.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로우 레벨디자인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F2ECA-5E31-CAE0-0412-E68FAF917FF9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D5E6F1-FDF1-27B2-1DAB-6E26B24DD8DA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961AA7-C3DC-49D6-80BA-0F06710ED37D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692E5-2A5D-50D7-0942-2F1842523C13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2" name="Google Shape;128;p15">
            <a:extLst>
              <a:ext uri="{FF2B5EF4-FFF2-40B4-BE49-F238E27FC236}">
                <a16:creationId xmlns:a16="http://schemas.microsoft.com/office/drawing/2014/main" id="{64222471-5197-A22F-1DE2-FE771D44442A}"/>
              </a:ext>
            </a:extLst>
          </p:cNvPr>
          <p:cNvSpPr/>
          <p:nvPr/>
        </p:nvSpPr>
        <p:spPr>
          <a:xfrm>
            <a:off x="3692674" y="2243911"/>
            <a:ext cx="1671300" cy="1030200"/>
          </a:xfrm>
          <a:prstGeom prst="snip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PLAYER = 0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ENEMY = 1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BULLET = 2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MISSILE = 3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TREE = 4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3" name="Google Shape;129;p15">
            <a:extLst>
              <a:ext uri="{FF2B5EF4-FFF2-40B4-BE49-F238E27FC236}">
                <a16:creationId xmlns:a16="http://schemas.microsoft.com/office/drawing/2014/main" id="{1A5B581C-0699-9E0E-38D7-7B61209A78F6}"/>
              </a:ext>
            </a:extLst>
          </p:cNvPr>
          <p:cNvSpPr/>
          <p:nvPr/>
        </p:nvSpPr>
        <p:spPr>
          <a:xfrm>
            <a:off x="3692674" y="2106561"/>
            <a:ext cx="732600" cy="137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Object_ID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4" name="Google Shape;130;p15">
            <a:extLst>
              <a:ext uri="{FF2B5EF4-FFF2-40B4-BE49-F238E27FC236}">
                <a16:creationId xmlns:a16="http://schemas.microsoft.com/office/drawing/2014/main" id="{D5E134DA-9AEB-7F8C-83D5-659221833DEB}"/>
              </a:ext>
            </a:extLst>
          </p:cNvPr>
          <p:cNvSpPr/>
          <p:nvPr/>
        </p:nvSpPr>
        <p:spPr>
          <a:xfrm>
            <a:off x="1017526" y="2227640"/>
            <a:ext cx="1671300" cy="534300"/>
          </a:xfrm>
          <a:prstGeom prst="snip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</a:t>
            </a:r>
            <a:r>
              <a:rPr kumimoji="0" lang="en-US" altLang="ko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int TURRET = 0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</a:t>
            </a:r>
            <a:r>
              <a:rPr kumimoji="0" lang="en-US" altLang="ko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int BODY = 1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" name="Google Shape;131;p15">
            <a:extLst>
              <a:ext uri="{FF2B5EF4-FFF2-40B4-BE49-F238E27FC236}">
                <a16:creationId xmlns:a16="http://schemas.microsoft.com/office/drawing/2014/main" id="{74600450-65BB-A759-57C7-C4040175C215}"/>
              </a:ext>
            </a:extLst>
          </p:cNvPr>
          <p:cNvSpPr/>
          <p:nvPr/>
        </p:nvSpPr>
        <p:spPr>
          <a:xfrm>
            <a:off x="1017526" y="2090290"/>
            <a:ext cx="816600" cy="137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Player Role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132;p15">
            <a:extLst>
              <a:ext uri="{FF2B5EF4-FFF2-40B4-BE49-F238E27FC236}">
                <a16:creationId xmlns:a16="http://schemas.microsoft.com/office/drawing/2014/main" id="{9AC83917-F371-20C9-1A59-DD9A5913C6EF}"/>
              </a:ext>
            </a:extLst>
          </p:cNvPr>
          <p:cNvSpPr/>
          <p:nvPr/>
        </p:nvSpPr>
        <p:spPr>
          <a:xfrm>
            <a:off x="1017526" y="4166015"/>
            <a:ext cx="2671200" cy="1595100"/>
          </a:xfrm>
          <a:prstGeom prst="snip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// Server to Client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SC_CREATE_OBJECT = 0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SC_MOVE_OBJECT = 1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SC_DELETE_OBJECT = 2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SC_COLLISION_OBJECT = 3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SC_PLAYER_ROLE =4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//Client to Server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CS_PLAYER_MOVE = 0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CS_PLAYER_SHOT = 1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7" name="Google Shape;133;p15">
            <a:extLst>
              <a:ext uri="{FF2B5EF4-FFF2-40B4-BE49-F238E27FC236}">
                <a16:creationId xmlns:a16="http://schemas.microsoft.com/office/drawing/2014/main" id="{3C279976-FE40-4E92-A084-A65FFB45C809}"/>
              </a:ext>
            </a:extLst>
          </p:cNvPr>
          <p:cNvSpPr/>
          <p:nvPr/>
        </p:nvSpPr>
        <p:spPr>
          <a:xfrm>
            <a:off x="1017526" y="4028665"/>
            <a:ext cx="732600" cy="137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Packet ID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8" name="Google Shape;134;p15">
            <a:extLst>
              <a:ext uri="{FF2B5EF4-FFF2-40B4-BE49-F238E27FC236}">
                <a16:creationId xmlns:a16="http://schemas.microsoft.com/office/drawing/2014/main" id="{73234B4F-70B7-856F-DE3E-5680463675B2}"/>
              </a:ext>
            </a:extLst>
          </p:cNvPr>
          <p:cNvSpPr/>
          <p:nvPr/>
        </p:nvSpPr>
        <p:spPr>
          <a:xfrm>
            <a:off x="5973674" y="2106749"/>
            <a:ext cx="2136900" cy="9387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struct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sc_create_object_packet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{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packet_type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object_type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XMVECTOR pos;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}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9" name="Google Shape;135;p15">
            <a:extLst>
              <a:ext uri="{FF2B5EF4-FFF2-40B4-BE49-F238E27FC236}">
                <a16:creationId xmlns:a16="http://schemas.microsoft.com/office/drawing/2014/main" id="{F3C47B30-9AA3-8AE3-D014-45B98F9B75A9}"/>
              </a:ext>
            </a:extLst>
          </p:cNvPr>
          <p:cNvSpPr/>
          <p:nvPr/>
        </p:nvSpPr>
        <p:spPr>
          <a:xfrm>
            <a:off x="5973674" y="3166200"/>
            <a:ext cx="2136900" cy="9387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struct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sc_move_object_packet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{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packet_type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object_id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XMVECTOR pos;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}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" name="Google Shape;136;p15">
            <a:extLst>
              <a:ext uri="{FF2B5EF4-FFF2-40B4-BE49-F238E27FC236}">
                <a16:creationId xmlns:a16="http://schemas.microsoft.com/office/drawing/2014/main" id="{60C5F4CB-2F65-701E-42AC-B8BF52F8D25B}"/>
              </a:ext>
            </a:extLst>
          </p:cNvPr>
          <p:cNvSpPr/>
          <p:nvPr/>
        </p:nvSpPr>
        <p:spPr>
          <a:xfrm>
            <a:off x="5973674" y="4257339"/>
            <a:ext cx="2136900" cy="7866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struct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sc_delete_object_packet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{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packet_type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object_id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}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1" name="Google Shape;137;p15">
            <a:extLst>
              <a:ext uri="{FF2B5EF4-FFF2-40B4-BE49-F238E27FC236}">
                <a16:creationId xmlns:a16="http://schemas.microsoft.com/office/drawing/2014/main" id="{D67FA3DF-9705-F8A0-4498-DD0FAC2D1483}"/>
              </a:ext>
            </a:extLst>
          </p:cNvPr>
          <p:cNvSpPr/>
          <p:nvPr/>
        </p:nvSpPr>
        <p:spPr>
          <a:xfrm>
            <a:off x="5973674" y="5190768"/>
            <a:ext cx="2213100" cy="9387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struct sc_collision_object_packet {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packet_type;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object_id1;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object_id2;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}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" name="Google Shape;138;p15">
            <a:extLst>
              <a:ext uri="{FF2B5EF4-FFF2-40B4-BE49-F238E27FC236}">
                <a16:creationId xmlns:a16="http://schemas.microsoft.com/office/drawing/2014/main" id="{4DB0C206-6A4A-AAE4-B206-5D8939C87070}"/>
              </a:ext>
            </a:extLst>
          </p:cNvPr>
          <p:cNvSpPr/>
          <p:nvPr/>
        </p:nvSpPr>
        <p:spPr>
          <a:xfrm>
            <a:off x="8720274" y="2106749"/>
            <a:ext cx="2136900" cy="7554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struct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sc_player_role_packet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{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packet_type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role;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}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" name="Google Shape;139;p15">
            <a:extLst>
              <a:ext uri="{FF2B5EF4-FFF2-40B4-BE49-F238E27FC236}">
                <a16:creationId xmlns:a16="http://schemas.microsoft.com/office/drawing/2014/main" id="{8B8F1449-8233-874D-5F38-B4C47FF58D82}"/>
              </a:ext>
            </a:extLst>
          </p:cNvPr>
          <p:cNvSpPr/>
          <p:nvPr/>
        </p:nvSpPr>
        <p:spPr>
          <a:xfrm>
            <a:off x="8713324" y="3062918"/>
            <a:ext cx="2136900" cy="7554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struct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cs_player_move_packet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{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packet_type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pressed_key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}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4" name="Google Shape;140;p15">
            <a:extLst>
              <a:ext uri="{FF2B5EF4-FFF2-40B4-BE49-F238E27FC236}">
                <a16:creationId xmlns:a16="http://schemas.microsoft.com/office/drawing/2014/main" id="{8C91155F-F9B1-0483-947B-97ED976F8F2B}"/>
              </a:ext>
            </a:extLst>
          </p:cNvPr>
          <p:cNvSpPr/>
          <p:nvPr/>
        </p:nvSpPr>
        <p:spPr>
          <a:xfrm>
            <a:off x="8703811" y="4019087"/>
            <a:ext cx="2136900" cy="7554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struct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cs_player_move_packet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{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packet_type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float degree;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}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5" name="Google Shape;141;p15">
            <a:extLst>
              <a:ext uri="{FF2B5EF4-FFF2-40B4-BE49-F238E27FC236}">
                <a16:creationId xmlns:a16="http://schemas.microsoft.com/office/drawing/2014/main" id="{C257C437-0FE8-4584-D8A3-544F42650B69}"/>
              </a:ext>
            </a:extLst>
          </p:cNvPr>
          <p:cNvSpPr/>
          <p:nvPr/>
        </p:nvSpPr>
        <p:spPr>
          <a:xfrm>
            <a:off x="1017526" y="3020315"/>
            <a:ext cx="1762800" cy="938700"/>
          </a:xfrm>
          <a:prstGeom prst="snip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KEY_UP = 0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KEY_DOWN =1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KEY_LEFT =2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KEY_RIGHT =3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KEY_SHOT = 4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6" name="Google Shape;142;p15">
            <a:extLst>
              <a:ext uri="{FF2B5EF4-FFF2-40B4-BE49-F238E27FC236}">
                <a16:creationId xmlns:a16="http://schemas.microsoft.com/office/drawing/2014/main" id="{87647D3D-4E53-4744-2BC4-25ED0DABFC1A}"/>
              </a:ext>
            </a:extLst>
          </p:cNvPr>
          <p:cNvSpPr/>
          <p:nvPr/>
        </p:nvSpPr>
        <p:spPr>
          <a:xfrm>
            <a:off x="1017526" y="2882953"/>
            <a:ext cx="816600" cy="137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Player Role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5460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슬레이트</Template>
  <TotalTime>1926</TotalTime>
  <Words>1156</Words>
  <Application>Microsoft Office PowerPoint</Application>
  <PresentationFormat>와이드스크린</PresentationFormat>
  <Paragraphs>377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HY견고딕</vt:lpstr>
      <vt:lpstr>휴먼엑스포</vt:lpstr>
      <vt:lpstr>Arial</vt:lpstr>
      <vt:lpstr>Calisto MT</vt:lpstr>
      <vt:lpstr>Nordique Inline</vt:lpstr>
      <vt:lpstr>Wingdings 2</vt:lpstr>
      <vt:lpstr>슬레이트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Heliophobia</dc:title>
  <dc:creator>nongbunongbu@kpu.ac.kr</dc:creator>
  <cp:lastModifiedBy>nongbunongbu@kpu.ac.kr</cp:lastModifiedBy>
  <cp:revision>21</cp:revision>
  <dcterms:created xsi:type="dcterms:W3CDTF">2023-09-21T14:19:15Z</dcterms:created>
  <dcterms:modified xsi:type="dcterms:W3CDTF">2023-10-28T14:46:29Z</dcterms:modified>
</cp:coreProperties>
</file>