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10" r:id="rId11"/>
    <p:sldId id="311" r:id="rId12"/>
    <p:sldId id="309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0" r:id="rId21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6BE"/>
    <a:srgbClr val="1D314E"/>
    <a:srgbClr val="3D3C3E"/>
    <a:srgbClr val="063656"/>
    <a:srgbClr val="08456E"/>
    <a:srgbClr val="569CF0"/>
    <a:srgbClr val="8DBDF7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103" d="100"/>
          <a:sy n="103" d="100"/>
        </p:scale>
        <p:origin x="1206" y="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3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58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39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20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13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3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0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9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9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8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8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2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9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7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</a:rPr>
              <a:t>JDBC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71113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문장 실행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185CA1-3024-4A92-9FEE-D3298E4E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96448"/>
              </p:ext>
            </p:extLst>
          </p:nvPr>
        </p:nvGraphicFramePr>
        <p:xfrm>
          <a:off x="364803" y="1703600"/>
          <a:ext cx="8429442" cy="446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0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메소드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 자료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7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executeQuery()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ResultSet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주로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같이 데이터 베이스에 변경을 주지 않는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문을 실행할 경우에 사용하며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결과로</a:t>
                      </a:r>
                      <a:r>
                        <a:rPr lang="ko-KR" altLang="en-US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하나의 </a:t>
                      </a:r>
                      <a:r>
                        <a:rPr lang="en-US" altLang="ko-KR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ResultSet </a:t>
                      </a:r>
                      <a:r>
                        <a:rPr lang="ko-KR" altLang="en-US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객체를 반환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557">
                <a:tc>
                  <a:txBody>
                    <a:bodyPr/>
                    <a:lstStyle/>
                    <a:p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executeUpdate()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데이터베이스의 값 또는 구조를 변경시키는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DML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Insert, update, delete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같은 질의와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create, drop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같은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DDL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구문을 사용할 때 주로 이용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수행후 영향을 받은 레코드 수를 반환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(DDL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경우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84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문장 실행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185CA1-3024-4A92-9FEE-D3298E4E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09682"/>
              </p:ext>
            </p:extLst>
          </p:nvPr>
        </p:nvGraphicFramePr>
        <p:xfrm>
          <a:off x="353082" y="1612160"/>
          <a:ext cx="842944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메소드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 자료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boolean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결과가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ResultSet</a:t>
                      </a:r>
                      <a:r>
                        <a:rPr lang="en-US" altLang="ko-KR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이면 </a:t>
                      </a:r>
                      <a:r>
                        <a:rPr lang="en-US" altLang="ko-KR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true, </a:t>
                      </a:r>
                      <a:r>
                        <a:rPr lang="ko-KR" altLang="en-US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결과가 행수 또는 없으면 </a:t>
                      </a:r>
                      <a:r>
                        <a:rPr lang="en-US" altLang="ko-KR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실행해야 할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문이 어떠한 종류의 것인지를 모를 경우에 유용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Statement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객체를 실행한 결과가 하나 이상의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ResultSet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객체를 반환하거나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ResultSet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객체와 데이터에 영향을 끼친 열의 수 등이 함께 반환될 경우에 사용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반환될 객체가 어떤 형태인지 예측 불가할 경우에도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62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예제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689B62-22AB-49D9-A20D-3DFFA9E00ED4}"/>
              </a:ext>
            </a:extLst>
          </p:cNvPr>
          <p:cNvSpPr/>
          <p:nvPr/>
        </p:nvSpPr>
        <p:spPr>
          <a:xfrm>
            <a:off x="388803" y="1736256"/>
            <a:ext cx="8382000" cy="42726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Statement stmt = con.createStatement();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stmt.executeQuery(sql);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 sql = “insert into test values(?, ?, ?);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PreparedStatement pstmt = con.prepareStatemnet(sql);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pstmt.executeUpdate();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CallableStatement cstmt = con.callableStatemnet(sql);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73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ResultSet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의 구조와 커서 이동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3">
            <a:extLst>
              <a:ext uri="{FF2B5EF4-FFF2-40B4-BE49-F238E27FC236}">
                <a16:creationId xmlns:a16="http://schemas.microsoft.com/office/drawing/2014/main" id="{006E19B5-704D-419E-A406-EED64034F8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" t="18357" r="6310" b="21592"/>
          <a:stretch/>
        </p:blipFill>
        <p:spPr bwMode="auto">
          <a:xfrm>
            <a:off x="871865" y="1403154"/>
            <a:ext cx="6758243" cy="337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9DDBC4-1E45-4392-AEE4-12F8D3ED8690}"/>
              </a:ext>
            </a:extLst>
          </p:cNvPr>
          <p:cNvSpPr/>
          <p:nvPr/>
        </p:nvSpPr>
        <p:spPr>
          <a:xfrm>
            <a:off x="335735" y="4907667"/>
            <a:ext cx="8525852" cy="188049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ResultSet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next()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사용 가능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이동한 위치에 데이터가 있으면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리턴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없으면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리턴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스크롤이 가능한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ResultSet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만들면 다른 위치 이동 메소드도 사용 가능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beforeFirst(), first(), afterLast(),last(), absolute(), relative(), previous()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10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ResultSet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의 구조와 커서 이동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9DDBC4-1E45-4392-AEE4-12F8D3ED8690}"/>
              </a:ext>
            </a:extLst>
          </p:cNvPr>
          <p:cNvSpPr/>
          <p:nvPr/>
        </p:nvSpPr>
        <p:spPr>
          <a:xfrm>
            <a:off x="364803" y="1403154"/>
            <a:ext cx="8406000" cy="321943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있는 행으로 커서 이동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next()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이용해서 커서 이동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 커서 위치는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beforeFirst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 행의 데이터를 읽을려면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next()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이용해서 다음 행으로 커서 이동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next()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리턴하면 데이터를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가진 행이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존재한다는 의미이며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리턴하면 더 이상 읽을 행이 없음을 의미</a:t>
            </a:r>
          </a:p>
        </p:txBody>
      </p:sp>
      <p:pic>
        <p:nvPicPr>
          <p:cNvPr id="8" name="그림 3">
            <a:extLst>
              <a:ext uri="{FF2B5EF4-FFF2-40B4-BE49-F238E27FC236}">
                <a16:creationId xmlns:a16="http://schemas.microsoft.com/office/drawing/2014/main" id="{EEC492CB-29DC-4244-B952-3027CC141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" t="63588" r="3639" b="5963"/>
          <a:stretch/>
        </p:blipFill>
        <p:spPr bwMode="auto">
          <a:xfrm>
            <a:off x="1240971" y="4864011"/>
            <a:ext cx="7022529" cy="179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51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ResultSet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의 구조와 커서 이동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9DDBC4-1E45-4392-AEE4-12F8D3ED8690}"/>
              </a:ext>
            </a:extLst>
          </p:cNvPr>
          <p:cNvSpPr/>
          <p:nvPr/>
        </p:nvSpPr>
        <p:spPr>
          <a:xfrm>
            <a:off x="364803" y="1403154"/>
            <a:ext cx="8406000" cy="47789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 데이터 얻기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1DF4CF8A-8F0D-4226-9C7C-8A633E03C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" t="19447" r="4421" b="3992"/>
          <a:stretch/>
        </p:blipFill>
        <p:spPr bwMode="auto">
          <a:xfrm>
            <a:off x="770709" y="2018235"/>
            <a:ext cx="7298790" cy="457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44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이클립스와 오라클 연결하기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55FA01C-1E9A-41D6-8C19-CEA7FDE3B9CA}"/>
              </a:ext>
            </a:extLst>
          </p:cNvPr>
          <p:cNvGrpSpPr/>
          <p:nvPr/>
        </p:nvGrpSpPr>
        <p:grpSpPr>
          <a:xfrm>
            <a:off x="655070" y="2196742"/>
            <a:ext cx="5421086" cy="455646"/>
            <a:chOff x="914400" y="1447800"/>
            <a:chExt cx="5421086" cy="45564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ED5B184-970C-4945-8106-6E5FC7632A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106" b="71924"/>
            <a:stretch/>
          </p:blipFill>
          <p:spPr bwMode="auto">
            <a:xfrm>
              <a:off x="914400" y="1447800"/>
              <a:ext cx="5421086" cy="455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3D907F-F66B-45ED-B58B-DD28C03F48FB}"/>
                </a:ext>
              </a:extLst>
            </p:cNvPr>
            <p:cNvSpPr/>
            <p:nvPr/>
          </p:nvSpPr>
          <p:spPr>
            <a:xfrm>
              <a:off x="3429000" y="1447800"/>
              <a:ext cx="1752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A577AD6-B19D-41A5-B300-449CE0E719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4271" r="53408" b="53704"/>
          <a:stretch/>
        </p:blipFill>
        <p:spPr>
          <a:xfrm>
            <a:off x="655070" y="3494625"/>
            <a:ext cx="3506650" cy="2169665"/>
          </a:xfrm>
          <a:prstGeom prst="rect">
            <a:avLst/>
          </a:prstGeom>
        </p:spPr>
      </p:pic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A5DF8D4D-0B5B-4EFD-A075-FFD2070CE2D3}"/>
              </a:ext>
            </a:extLst>
          </p:cNvPr>
          <p:cNvSpPr txBox="1">
            <a:spLocks/>
          </p:cNvSpPr>
          <p:nvPr/>
        </p:nvSpPr>
        <p:spPr>
          <a:xfrm>
            <a:off x="368300" y="1593596"/>
            <a:ext cx="8686800" cy="427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</a:rPr>
              <a:t>화면 하단의 </a:t>
            </a:r>
            <a:r>
              <a:rPr lang="en-US" altLang="ko-KR" sz="2000">
                <a:solidFill>
                  <a:schemeClr val="tx1"/>
                </a:solidFill>
              </a:rPr>
              <a:t>Data Source Explorer </a:t>
            </a:r>
            <a:r>
              <a:rPr lang="ko-KR" altLang="en-US" sz="200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1FEE44F8-D4AB-49A8-B176-0E154A2055A3}"/>
              </a:ext>
            </a:extLst>
          </p:cNvPr>
          <p:cNvSpPr txBox="1">
            <a:spLocks/>
          </p:cNvSpPr>
          <p:nvPr/>
        </p:nvSpPr>
        <p:spPr>
          <a:xfrm>
            <a:off x="368300" y="3053985"/>
            <a:ext cx="8686800" cy="427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Data Source Explorer </a:t>
            </a:r>
            <a:r>
              <a:rPr lang="ko-KR" altLang="en-US" sz="2000">
                <a:solidFill>
                  <a:schemeClr val="tx1"/>
                </a:solidFill>
              </a:rPr>
              <a:t>에서 마우스 우측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AC199-4FBB-43DF-A0FE-4F42FECD4BB5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74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이클립스와 오라클 연결하기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38685-F92E-4704-9D8F-435043DB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36" y="1417638"/>
            <a:ext cx="4708333" cy="5325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8DBA66-AA4C-4729-880B-5304D06EE6E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0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이클립스와 오라클 연결하기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0BAE73-88F9-4F5F-A7D0-D4E567808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85" b="26487"/>
          <a:stretch/>
        </p:blipFill>
        <p:spPr>
          <a:xfrm>
            <a:off x="540204" y="1638300"/>
            <a:ext cx="7563505" cy="4648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910010-8D7B-48EE-A0E9-444EB8DEE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973" y="4993684"/>
            <a:ext cx="7200556" cy="1670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39C40-872D-44C9-BA13-2AE4DDC0DA1E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410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이클립스와 오라클 연결하기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AE6D8F-6626-49B9-9315-074AFFA85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" b="28206"/>
          <a:stretch/>
        </p:blipFill>
        <p:spPr>
          <a:xfrm>
            <a:off x="590004" y="1833836"/>
            <a:ext cx="6320247" cy="3757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D8AD0F-2023-4CAE-9BED-5E581C510116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50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웹 프로그램과 데이터베이스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6F368-9A62-4074-AEA4-0BA770C3E40B}"/>
              </a:ext>
            </a:extLst>
          </p:cNvPr>
          <p:cNvSpPr txBox="1"/>
          <p:nvPr/>
        </p:nvSpPr>
        <p:spPr>
          <a:xfrm>
            <a:off x="1293116" y="2852769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브라우저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F5982A-B7D7-45D6-9F73-1A0487B17D0C}"/>
              </a:ext>
            </a:extLst>
          </p:cNvPr>
          <p:cNvGrpSpPr/>
          <p:nvPr/>
        </p:nvGrpSpPr>
        <p:grpSpPr>
          <a:xfrm>
            <a:off x="472136" y="3285611"/>
            <a:ext cx="3962400" cy="3377158"/>
            <a:chOff x="457200" y="2795042"/>
            <a:chExt cx="3962400" cy="3377158"/>
          </a:xfrm>
        </p:grpSpPr>
        <p:pic>
          <p:nvPicPr>
            <p:cNvPr id="18" name="Picture 2" descr="C:\Users\Mr.son\AppData\Local\Microsoft\Windows\Temporary Internet Files\Content.IE5\72B6B5SW\monitor-1130493_960_720[1].png">
              <a:extLst>
                <a:ext uri="{FF2B5EF4-FFF2-40B4-BE49-F238E27FC236}">
                  <a16:creationId xmlns:a16="http://schemas.microsoft.com/office/drawing/2014/main" id="{F39ACEB0-74F3-490F-A2F5-3A87BC1C8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795042"/>
              <a:ext cx="3962400" cy="337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9" descr="C:\Users\Mr.son\AppData\Local\Microsoft\Windows\Temporary Internet Files\Content.IE5\72B6B5SW\08010821[1].jpg">
              <a:extLst>
                <a:ext uri="{FF2B5EF4-FFF2-40B4-BE49-F238E27FC236}">
                  <a16:creationId xmlns:a16="http://schemas.microsoft.com/office/drawing/2014/main" id="{235896ED-0D57-419D-B92F-8540CA740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931" y="2971801"/>
              <a:ext cx="3657600" cy="195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06994622-F300-49F0-8999-B50C013A7374}"/>
              </a:ext>
            </a:extLst>
          </p:cNvPr>
          <p:cNvSpPr/>
          <p:nvPr/>
        </p:nvSpPr>
        <p:spPr>
          <a:xfrm>
            <a:off x="5196536" y="1862169"/>
            <a:ext cx="1752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9BAAB5F-A0D1-4A86-9BDD-60EBA3CF332A}"/>
              </a:ext>
            </a:extLst>
          </p:cNvPr>
          <p:cNvCxnSpPr/>
          <p:nvPr/>
        </p:nvCxnSpPr>
        <p:spPr>
          <a:xfrm>
            <a:off x="5316860" y="2471769"/>
            <a:ext cx="10226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07E8BF8-0D8C-4EAD-8F67-110A34D4E581}"/>
              </a:ext>
            </a:extLst>
          </p:cNvPr>
          <p:cNvCxnSpPr/>
          <p:nvPr/>
        </p:nvCxnSpPr>
        <p:spPr>
          <a:xfrm flipH="1">
            <a:off x="4261922" y="2796783"/>
            <a:ext cx="838200" cy="4328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154A8B-C92F-4E75-AA65-99AD37B8878F}"/>
              </a:ext>
            </a:extLst>
          </p:cNvPr>
          <p:cNvSpPr/>
          <p:nvPr/>
        </p:nvSpPr>
        <p:spPr>
          <a:xfrm>
            <a:off x="6415736" y="2215177"/>
            <a:ext cx="1981200" cy="98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jsp/servlet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모서리가 둥근 직사각형 22">
            <a:extLst>
              <a:ext uri="{FF2B5EF4-FFF2-40B4-BE49-F238E27FC236}">
                <a16:creationId xmlns:a16="http://schemas.microsoft.com/office/drawing/2014/main" id="{5A366219-82F4-4B7F-9209-6CC684257E17}"/>
              </a:ext>
            </a:extLst>
          </p:cNvPr>
          <p:cNvSpPr/>
          <p:nvPr/>
        </p:nvSpPr>
        <p:spPr>
          <a:xfrm>
            <a:off x="6415736" y="4300569"/>
            <a:ext cx="19812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7066E3E-E372-433D-9E3C-399EDE9EA6DB}"/>
              </a:ext>
            </a:extLst>
          </p:cNvPr>
          <p:cNvGrpSpPr/>
          <p:nvPr/>
        </p:nvGrpSpPr>
        <p:grpSpPr>
          <a:xfrm>
            <a:off x="6949136" y="4974190"/>
            <a:ext cx="1002778" cy="1002778"/>
            <a:chOff x="6934200" y="4343400"/>
            <a:chExt cx="1002778" cy="1002778"/>
          </a:xfrm>
        </p:grpSpPr>
        <p:pic>
          <p:nvPicPr>
            <p:cNvPr id="27" name="Picture 10" descr="C:\Users\Mr.son\AppData\Local\Microsoft\Windows\Temporary Internet Files\Content.IE5\9HWRMDCP\database256[1].gif">
              <a:extLst>
                <a:ext uri="{FF2B5EF4-FFF2-40B4-BE49-F238E27FC236}">
                  <a16:creationId xmlns:a16="http://schemas.microsoft.com/office/drawing/2014/main" id="{5AE74F46-46AF-4B17-8153-881C8D4CC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4343400"/>
              <a:ext cx="1002778" cy="1002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2733B2-E475-4BFD-A5AB-0A967FDF815E}"/>
                </a:ext>
              </a:extLst>
            </p:cNvPr>
            <p:cNvSpPr txBox="1"/>
            <p:nvPr/>
          </p:nvSpPr>
          <p:spPr>
            <a:xfrm>
              <a:off x="7237338" y="4772615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/>
                <a:t>DB</a:t>
              </a:r>
              <a:endParaRPr lang="ko-KR" altLang="en-US" sz="1800"/>
            </a:p>
          </p:txBody>
        </p:sp>
      </p:grpSp>
      <p:sp>
        <p:nvSpPr>
          <p:cNvPr id="29" name="아래쪽 화살표 14">
            <a:extLst>
              <a:ext uri="{FF2B5EF4-FFF2-40B4-BE49-F238E27FC236}">
                <a16:creationId xmlns:a16="http://schemas.microsoft.com/office/drawing/2014/main" id="{0ADC7F52-2F8D-4EE5-92EC-2FC86B4CBE77}"/>
              </a:ext>
            </a:extLst>
          </p:cNvPr>
          <p:cNvSpPr/>
          <p:nvPr/>
        </p:nvSpPr>
        <p:spPr>
          <a:xfrm>
            <a:off x="6992494" y="3288721"/>
            <a:ext cx="916062" cy="1319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592104-4166-4FAA-B3C9-94FCBFFEDF0E}"/>
              </a:ext>
            </a:extLst>
          </p:cNvPr>
          <p:cNvCxnSpPr/>
          <p:nvPr/>
        </p:nvCxnSpPr>
        <p:spPr>
          <a:xfrm>
            <a:off x="7543834" y="2928969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ECCB719-FD8A-4691-B014-574AB549D0AD}"/>
              </a:ext>
            </a:extLst>
          </p:cNvPr>
          <p:cNvCxnSpPr/>
          <p:nvPr/>
        </p:nvCxnSpPr>
        <p:spPr>
          <a:xfrm flipV="1">
            <a:off x="7368624" y="2910307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F10F24-6AB7-4B76-BD36-74CC0CE1C0F3}"/>
              </a:ext>
            </a:extLst>
          </p:cNvPr>
          <p:cNvSpPr txBox="1"/>
          <p:nvPr/>
        </p:nvSpPr>
        <p:spPr>
          <a:xfrm>
            <a:off x="7891450" y="324543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접속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D81AB4-C1DC-4204-8471-58B65056E21D}"/>
              </a:ext>
            </a:extLst>
          </p:cNvPr>
          <p:cNvSpPr txBox="1"/>
          <p:nvPr/>
        </p:nvSpPr>
        <p:spPr>
          <a:xfrm>
            <a:off x="7980489" y="3938619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10786F-7C3C-4590-80AE-4DAD14D7E252}"/>
              </a:ext>
            </a:extLst>
          </p:cNvPr>
          <p:cNvSpPr txBox="1"/>
          <p:nvPr/>
        </p:nvSpPr>
        <p:spPr>
          <a:xfrm>
            <a:off x="5316860" y="1492837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웹서버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087E88-019A-4CAE-9C6D-8DFD5AA15799}"/>
              </a:ext>
            </a:extLst>
          </p:cNvPr>
          <p:cNvCxnSpPr/>
          <p:nvPr/>
        </p:nvCxnSpPr>
        <p:spPr>
          <a:xfrm flipV="1">
            <a:off x="4205936" y="2547969"/>
            <a:ext cx="894186" cy="465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DDAF10B-8FDC-408C-8868-DC603B52824E}"/>
              </a:ext>
            </a:extLst>
          </p:cNvPr>
          <p:cNvCxnSpPr/>
          <p:nvPr/>
        </p:nvCxnSpPr>
        <p:spPr>
          <a:xfrm flipH="1">
            <a:off x="5316860" y="2768208"/>
            <a:ext cx="10226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906883-8AF9-4C0B-BC54-2D83A1943D09}"/>
              </a:ext>
            </a:extLst>
          </p:cNvPr>
          <p:cNvSpPr txBox="1"/>
          <p:nvPr/>
        </p:nvSpPr>
        <p:spPr>
          <a:xfrm rot="20007287">
            <a:off x="4168579" y="242881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67F8D0-518E-44FE-91EB-5F9EFAD123E4}"/>
              </a:ext>
            </a:extLst>
          </p:cNvPr>
          <p:cNvSpPr txBox="1"/>
          <p:nvPr/>
        </p:nvSpPr>
        <p:spPr>
          <a:xfrm rot="20007287">
            <a:off x="4492126" y="2962337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377893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이클립스와 오라클 연결하기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AE6D8F-6626-49B9-9315-074AFFA85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" b="28206"/>
          <a:stretch/>
        </p:blipFill>
        <p:spPr>
          <a:xfrm>
            <a:off x="590004" y="1833836"/>
            <a:ext cx="6320247" cy="3757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18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JDBC(Java Database Connectivit)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EB4CECD-E454-4616-918E-0B69FCA27749}"/>
              </a:ext>
            </a:extLst>
          </p:cNvPr>
          <p:cNvSpPr txBox="1">
            <a:spLocks/>
          </p:cNvSpPr>
          <p:nvPr/>
        </p:nvSpPr>
        <p:spPr>
          <a:xfrm>
            <a:off x="335735" y="1397241"/>
            <a:ext cx="8435068" cy="10585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Java </a:t>
            </a:r>
            <a:r>
              <a:rPr lang="ko-KR" altLang="en-US" sz="2000">
                <a:solidFill>
                  <a:schemeClr val="tx1"/>
                </a:solidFill>
              </a:rPr>
              <a:t>응용 프로그램이 </a:t>
            </a:r>
            <a:r>
              <a:rPr lang="en-US" altLang="ko-KR" sz="2000">
                <a:solidFill>
                  <a:schemeClr val="tx1"/>
                </a:solidFill>
              </a:rPr>
              <a:t>DBMS(Oracle, MySQL, MS-SQL)</a:t>
            </a:r>
            <a:r>
              <a:rPr lang="ko-KR" altLang="en-US" sz="2000">
                <a:solidFill>
                  <a:schemeClr val="tx1"/>
                </a:solidFill>
              </a:rPr>
              <a:t>에 연결하여 데이터베이스를 일관된 방법으로 이용할 수 있도록 만든 표준 </a:t>
            </a:r>
            <a:r>
              <a:rPr lang="en-US" altLang="ko-KR" sz="2000">
                <a:solidFill>
                  <a:schemeClr val="tx1"/>
                </a:solidFill>
              </a:rPr>
              <a:t>API(</a:t>
            </a:r>
            <a:r>
              <a:rPr lang="ko-KR" altLang="en-US" sz="2000">
                <a:solidFill>
                  <a:schemeClr val="tx1"/>
                </a:solidFill>
              </a:rPr>
              <a:t>인터페이스와 클래스</a:t>
            </a:r>
            <a:r>
              <a:rPr lang="en-US" altLang="ko-KR" sz="2000">
                <a:solidFill>
                  <a:schemeClr val="tx1"/>
                </a:solidFill>
              </a:rPr>
              <a:t>)</a:t>
            </a:r>
          </a:p>
          <a:p>
            <a:pPr marL="571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5" name="그림 2">
            <a:extLst>
              <a:ext uri="{FF2B5EF4-FFF2-40B4-BE49-F238E27FC236}">
                <a16:creationId xmlns:a16="http://schemas.microsoft.com/office/drawing/2014/main" id="{571E9FBA-C1AF-42D0-BC9A-0E4F9319E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5" t="33334" r="20737" b="14442"/>
          <a:stretch>
            <a:fillRect/>
          </a:stretch>
        </p:blipFill>
        <p:spPr bwMode="auto">
          <a:xfrm>
            <a:off x="1505269" y="2611485"/>
            <a:ext cx="6096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86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JDBC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주요 인터페이스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D3FCF0-F936-4E75-B496-743F6E710E1E}"/>
              </a:ext>
            </a:extLst>
          </p:cNvPr>
          <p:cNvSpPr/>
          <p:nvPr/>
        </p:nvSpPr>
        <p:spPr>
          <a:xfrm>
            <a:off x="2545535" y="1628949"/>
            <a:ext cx="2209800" cy="7682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Driver Manager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D6515C-1351-405A-96B5-D267D1C2F49A}"/>
              </a:ext>
            </a:extLst>
          </p:cNvPr>
          <p:cNvSpPr/>
          <p:nvPr/>
        </p:nvSpPr>
        <p:spPr>
          <a:xfrm>
            <a:off x="2850335" y="3429756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8E80C0-64CE-43D0-9C72-2896FB9F6F4F}"/>
              </a:ext>
            </a:extLst>
          </p:cNvPr>
          <p:cNvSpPr/>
          <p:nvPr/>
        </p:nvSpPr>
        <p:spPr>
          <a:xfrm>
            <a:off x="2850335" y="4690948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Statement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63F79-59F1-405A-9306-8F09A62C35EF}"/>
              </a:ext>
            </a:extLst>
          </p:cNvPr>
          <p:cNvSpPr/>
          <p:nvPr/>
        </p:nvSpPr>
        <p:spPr>
          <a:xfrm>
            <a:off x="2850335" y="5944356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 set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63F74-5925-452A-80B5-3A3966937582}"/>
              </a:ext>
            </a:extLst>
          </p:cNvPr>
          <p:cNvSpPr/>
          <p:nvPr/>
        </p:nvSpPr>
        <p:spPr>
          <a:xfrm>
            <a:off x="6888935" y="3395545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D64692-B834-41C5-A940-B88A35B38311}"/>
              </a:ext>
            </a:extLst>
          </p:cNvPr>
          <p:cNvSpPr/>
          <p:nvPr/>
        </p:nvSpPr>
        <p:spPr>
          <a:xfrm>
            <a:off x="4907735" y="4695611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Statement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A9460C-D1C2-4FA2-9B09-BE4951FDB339}"/>
              </a:ext>
            </a:extLst>
          </p:cNvPr>
          <p:cNvSpPr/>
          <p:nvPr/>
        </p:nvSpPr>
        <p:spPr>
          <a:xfrm>
            <a:off x="6888935" y="5896149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 set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8147B-E332-4F6A-BEE3-0D03BBF7799B}"/>
              </a:ext>
            </a:extLst>
          </p:cNvPr>
          <p:cNvSpPr/>
          <p:nvPr/>
        </p:nvSpPr>
        <p:spPr>
          <a:xfrm>
            <a:off x="741624" y="3425088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34FE98-185A-4F59-B53F-7DE66543C2F2}"/>
              </a:ext>
            </a:extLst>
          </p:cNvPr>
          <p:cNvSpPr/>
          <p:nvPr/>
        </p:nvSpPr>
        <p:spPr>
          <a:xfrm>
            <a:off x="741624" y="4689085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Statement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E31A41-58BD-4D8E-8C0F-3E4F2617089E}"/>
              </a:ext>
            </a:extLst>
          </p:cNvPr>
          <p:cNvSpPr/>
          <p:nvPr/>
        </p:nvSpPr>
        <p:spPr>
          <a:xfrm>
            <a:off x="741624" y="5942498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 set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27B243-38B0-4892-B721-EE6E4815088B}"/>
              </a:ext>
            </a:extLst>
          </p:cNvPr>
          <p:cNvCxnSpPr/>
          <p:nvPr/>
        </p:nvCxnSpPr>
        <p:spPr>
          <a:xfrm>
            <a:off x="3688535" y="2546154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22DADE-9E79-4DC2-8662-4EFDA5AFE4EF}"/>
              </a:ext>
            </a:extLst>
          </p:cNvPr>
          <p:cNvCxnSpPr/>
          <p:nvPr/>
        </p:nvCxnSpPr>
        <p:spPr>
          <a:xfrm>
            <a:off x="3688535" y="3950415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2F5E7A-9D2C-400F-8C5E-BE82F09D3B20}"/>
              </a:ext>
            </a:extLst>
          </p:cNvPr>
          <p:cNvCxnSpPr/>
          <p:nvPr/>
        </p:nvCxnSpPr>
        <p:spPr>
          <a:xfrm>
            <a:off x="3688535" y="5203823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F19C2B-C812-41E4-94E7-D823C54C4D87}"/>
              </a:ext>
            </a:extLst>
          </p:cNvPr>
          <p:cNvCxnSpPr/>
          <p:nvPr/>
        </p:nvCxnSpPr>
        <p:spPr>
          <a:xfrm>
            <a:off x="1503624" y="5203823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87ECB9-8225-40C0-AA46-0B71B8EAE362}"/>
              </a:ext>
            </a:extLst>
          </p:cNvPr>
          <p:cNvCxnSpPr/>
          <p:nvPr/>
        </p:nvCxnSpPr>
        <p:spPr>
          <a:xfrm flipV="1">
            <a:off x="1783535" y="3950416"/>
            <a:ext cx="1752600" cy="54391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E43466-9179-463D-A901-AFAEF96A3295}"/>
              </a:ext>
            </a:extLst>
          </p:cNvPr>
          <p:cNvCxnSpPr/>
          <p:nvPr/>
        </p:nvCxnSpPr>
        <p:spPr>
          <a:xfrm flipH="1" flipV="1">
            <a:off x="3993335" y="3950416"/>
            <a:ext cx="1676400" cy="500738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6F080-1742-4E4F-AFB0-0D1C550C7B33}"/>
              </a:ext>
            </a:extLst>
          </p:cNvPr>
          <p:cNvSpPr/>
          <p:nvPr/>
        </p:nvSpPr>
        <p:spPr>
          <a:xfrm>
            <a:off x="6888935" y="4695611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Statement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9B4C3B3-6E29-4333-8519-B36F6DF6EAE8}"/>
              </a:ext>
            </a:extLst>
          </p:cNvPr>
          <p:cNvCxnSpPr/>
          <p:nvPr/>
        </p:nvCxnSpPr>
        <p:spPr>
          <a:xfrm>
            <a:off x="7728690" y="3950415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C8CFA5-5B8C-4572-9DB7-9130110276A2}"/>
              </a:ext>
            </a:extLst>
          </p:cNvPr>
          <p:cNvCxnSpPr/>
          <p:nvPr/>
        </p:nvCxnSpPr>
        <p:spPr>
          <a:xfrm>
            <a:off x="7728690" y="5203823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9CA2FF-1769-4DFB-9664-60853F19D598}"/>
              </a:ext>
            </a:extLst>
          </p:cNvPr>
          <p:cNvCxnSpPr/>
          <p:nvPr/>
        </p:nvCxnSpPr>
        <p:spPr>
          <a:xfrm flipV="1">
            <a:off x="1669235" y="2688043"/>
            <a:ext cx="1752600" cy="54391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64EC5D6-935E-45BB-BD0F-04CEC669FF19}"/>
              </a:ext>
            </a:extLst>
          </p:cNvPr>
          <p:cNvCxnSpPr/>
          <p:nvPr/>
        </p:nvCxnSpPr>
        <p:spPr>
          <a:xfrm flipH="1" flipV="1">
            <a:off x="4298135" y="2638685"/>
            <a:ext cx="3352800" cy="66946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25AD11-F262-44DF-8184-C3DF971BCF9D}"/>
              </a:ext>
            </a:extLst>
          </p:cNvPr>
          <p:cNvSpPr txBox="1"/>
          <p:nvPr/>
        </p:nvSpPr>
        <p:spPr>
          <a:xfrm>
            <a:off x="335734" y="1403154"/>
            <a:ext cx="1752599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java.sql.*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69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3">
            <a:extLst>
              <a:ext uri="{FF2B5EF4-FFF2-40B4-BE49-F238E27FC236}">
                <a16:creationId xmlns:a16="http://schemas.microsoft.com/office/drawing/2014/main" id="{C1A20E99-3F8B-4238-BF5C-4DA39C672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t="19038" r="3059" b="9982"/>
          <a:stretch>
            <a:fillRect/>
          </a:stretch>
        </p:blipFill>
        <p:spPr bwMode="auto">
          <a:xfrm>
            <a:off x="3657600" y="1267503"/>
            <a:ext cx="5334000" cy="307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JDBC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프로그래밍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25F6B1-E154-4A9D-83A1-F5A5D1CF4E24}"/>
              </a:ext>
            </a:extLst>
          </p:cNvPr>
          <p:cNvSpPr/>
          <p:nvPr/>
        </p:nvSpPr>
        <p:spPr>
          <a:xfrm>
            <a:off x="2209800" y="2930794"/>
            <a:ext cx="3657600" cy="289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242B5C-975D-4B2E-A000-307C7C15634C}"/>
              </a:ext>
            </a:extLst>
          </p:cNvPr>
          <p:cNvSpPr/>
          <p:nvPr/>
        </p:nvSpPr>
        <p:spPr>
          <a:xfrm>
            <a:off x="533399" y="2930794"/>
            <a:ext cx="4574177" cy="3098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4" action="ppaction://hlinksldjump"/>
              </a:rPr>
              <a:t>JDBC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4" action="ppaction://hlinksldjump"/>
              </a:rPr>
              <a:t>드라이버 로드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B19A7D-E16C-466F-886C-26189E143D72}"/>
              </a:ext>
            </a:extLst>
          </p:cNvPr>
          <p:cNvSpPr/>
          <p:nvPr/>
        </p:nvSpPr>
        <p:spPr>
          <a:xfrm>
            <a:off x="533399" y="3563835"/>
            <a:ext cx="4574177" cy="3098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5" action="ppaction://hlinksldjump"/>
              </a:rPr>
              <a:t>데이터베이스 연결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0651B9-1E5E-437A-BFE8-73B8DB85C37A}"/>
              </a:ext>
            </a:extLst>
          </p:cNvPr>
          <p:cNvSpPr/>
          <p:nvPr/>
        </p:nvSpPr>
        <p:spPr>
          <a:xfrm>
            <a:off x="533399" y="4196876"/>
            <a:ext cx="4574177" cy="3098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3) SQL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을 위한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Statement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 생성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DB1E29-2544-43CB-9533-6F7A3AEA31AA}"/>
              </a:ext>
            </a:extLst>
          </p:cNvPr>
          <p:cNvSpPr/>
          <p:nvPr/>
        </p:nvSpPr>
        <p:spPr>
          <a:xfrm>
            <a:off x="533399" y="4829917"/>
            <a:ext cx="4574177" cy="3098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4) SQL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문장 실행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78FF8B-6379-4145-B09F-D325779132C5}"/>
              </a:ext>
            </a:extLst>
          </p:cNvPr>
          <p:cNvSpPr/>
          <p:nvPr/>
        </p:nvSpPr>
        <p:spPr>
          <a:xfrm>
            <a:off x="533399" y="5462958"/>
            <a:ext cx="4574177" cy="3098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질의 결과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ResultSet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D21963-9D17-4212-B122-10B011120C1B}"/>
              </a:ext>
            </a:extLst>
          </p:cNvPr>
          <p:cNvSpPr/>
          <p:nvPr/>
        </p:nvSpPr>
        <p:spPr>
          <a:xfrm>
            <a:off x="499187" y="6096000"/>
            <a:ext cx="4574177" cy="3098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6) JDBC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 연결 해제</a:t>
            </a:r>
          </a:p>
        </p:txBody>
      </p:sp>
      <p:sp>
        <p:nvSpPr>
          <p:cNvPr id="41" name="아래쪽 화살표 5">
            <a:extLst>
              <a:ext uri="{FF2B5EF4-FFF2-40B4-BE49-F238E27FC236}">
                <a16:creationId xmlns:a16="http://schemas.microsoft.com/office/drawing/2014/main" id="{5DF1CE5A-AA38-4937-B999-2A0D45C318D1}"/>
              </a:ext>
            </a:extLst>
          </p:cNvPr>
          <p:cNvSpPr/>
          <p:nvPr/>
        </p:nvSpPr>
        <p:spPr>
          <a:xfrm>
            <a:off x="2057399" y="3311793"/>
            <a:ext cx="448449" cy="196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아래쪽 화살표 14">
            <a:extLst>
              <a:ext uri="{FF2B5EF4-FFF2-40B4-BE49-F238E27FC236}">
                <a16:creationId xmlns:a16="http://schemas.microsoft.com/office/drawing/2014/main" id="{7EC36E0E-1D2F-40F3-BDF1-6C0D611A2602}"/>
              </a:ext>
            </a:extLst>
          </p:cNvPr>
          <p:cNvSpPr/>
          <p:nvPr/>
        </p:nvSpPr>
        <p:spPr>
          <a:xfrm>
            <a:off x="2057399" y="3966145"/>
            <a:ext cx="448449" cy="196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아래쪽 화살표 15">
            <a:extLst>
              <a:ext uri="{FF2B5EF4-FFF2-40B4-BE49-F238E27FC236}">
                <a16:creationId xmlns:a16="http://schemas.microsoft.com/office/drawing/2014/main" id="{1E6CA438-B3D0-4C0F-A3AF-60BB5390F2DA}"/>
              </a:ext>
            </a:extLst>
          </p:cNvPr>
          <p:cNvSpPr/>
          <p:nvPr/>
        </p:nvSpPr>
        <p:spPr>
          <a:xfrm>
            <a:off x="2057399" y="4599186"/>
            <a:ext cx="448449" cy="196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아래쪽 화살표 16">
            <a:extLst>
              <a:ext uri="{FF2B5EF4-FFF2-40B4-BE49-F238E27FC236}">
                <a16:creationId xmlns:a16="http://schemas.microsoft.com/office/drawing/2014/main" id="{D5C7E2D5-CC79-4B75-A54F-BB3259DA9D0E}"/>
              </a:ext>
            </a:extLst>
          </p:cNvPr>
          <p:cNvSpPr/>
          <p:nvPr/>
        </p:nvSpPr>
        <p:spPr>
          <a:xfrm>
            <a:off x="2057399" y="5202626"/>
            <a:ext cx="448449" cy="196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아래쪽 화살표 17">
            <a:extLst>
              <a:ext uri="{FF2B5EF4-FFF2-40B4-BE49-F238E27FC236}">
                <a16:creationId xmlns:a16="http://schemas.microsoft.com/office/drawing/2014/main" id="{F279DB81-0CAC-4CF3-9E86-EE98B975E526}"/>
              </a:ext>
            </a:extLst>
          </p:cNvPr>
          <p:cNvSpPr/>
          <p:nvPr/>
        </p:nvSpPr>
        <p:spPr>
          <a:xfrm>
            <a:off x="2057399" y="5836817"/>
            <a:ext cx="448449" cy="196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88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JDBC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드라이버 로딩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66CB6E80-8A24-48E8-8E3D-3281D2129EE2}"/>
              </a:ext>
            </a:extLst>
          </p:cNvPr>
          <p:cNvSpPr txBox="1">
            <a:spLocks/>
          </p:cNvSpPr>
          <p:nvPr/>
        </p:nvSpPr>
        <p:spPr>
          <a:xfrm>
            <a:off x="335735" y="1478280"/>
            <a:ext cx="8298814" cy="51844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드라이버 클래스를 메모리로 로딩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블록에서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DriverManager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JDBC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드라이버 인스턴스 등록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</a:rPr>
              <a:t>오라클</a:t>
            </a:r>
            <a:endParaRPr lang="en-US" altLang="ko-KR" sz="2000">
              <a:solidFill>
                <a:schemeClr val="tx1"/>
              </a:solidFill>
            </a:endParaRPr>
          </a:p>
          <a:p>
            <a:pPr marL="357187" lvl="1"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Class.forName(“oracle.jdbc.OracleDriver”);</a:t>
            </a:r>
          </a:p>
          <a:p>
            <a:pPr marL="357187" lvl="1"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7187" lvl="1"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Class.forName(“oracle.jdbc.driver.OracleDriver”);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E3E524-CAC3-487E-94A2-38E0783CA215}"/>
              </a:ext>
            </a:extLst>
          </p:cNvPr>
          <p:cNvSpPr/>
          <p:nvPr/>
        </p:nvSpPr>
        <p:spPr>
          <a:xfrm>
            <a:off x="782359" y="2569027"/>
            <a:ext cx="70031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ko-KR" sz="1800"/>
              <a:t>Class.forName(“JDBC </a:t>
            </a:r>
            <a:r>
              <a:rPr lang="ko-KR" altLang="en-US" sz="1800"/>
              <a:t>드라이버 클래스</a:t>
            </a:r>
            <a:r>
              <a:rPr lang="en-US" altLang="ko-KR" sz="1800"/>
              <a:t>”);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8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데이터베이스 연결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66CB6E80-8A24-48E8-8E3D-3281D2129EE2}"/>
              </a:ext>
            </a:extLst>
          </p:cNvPr>
          <p:cNvSpPr txBox="1">
            <a:spLocks/>
          </p:cNvSpPr>
          <p:nvPr/>
        </p:nvSpPr>
        <p:spPr>
          <a:xfrm>
            <a:off x="335735" y="1478280"/>
            <a:ext cx="8435068" cy="51844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문자열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(Connection String)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코드에서 데이터베이스에 연결하기 위한 정보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(DBMS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마다 다름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 Driver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DBMS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 /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포트번호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DB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이름 및 비밀번호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오라클 연결 문자열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F47926-FDC9-4EE0-935C-69C24CB77A6A}"/>
              </a:ext>
            </a:extLst>
          </p:cNvPr>
          <p:cNvSpPr/>
          <p:nvPr/>
        </p:nvSpPr>
        <p:spPr>
          <a:xfrm>
            <a:off x="1345474" y="4352889"/>
            <a:ext cx="5447211" cy="60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jdbc:oracle:thin:@IP</a:t>
            </a:r>
            <a:r>
              <a:rPr lang="ko-KR" altLang="en-US" sz="2000">
                <a:solidFill>
                  <a:schemeClr val="tx1"/>
                </a:solidFill>
              </a:rPr>
              <a:t>주소</a:t>
            </a:r>
            <a:r>
              <a:rPr lang="en-US" altLang="ko-KR" sz="2000">
                <a:solidFill>
                  <a:schemeClr val="tx1"/>
                </a:solidFill>
              </a:rPr>
              <a:t>:</a:t>
            </a:r>
            <a:r>
              <a:rPr lang="ko-KR" altLang="en-US" sz="2000">
                <a:solidFill>
                  <a:schemeClr val="tx1"/>
                </a:solidFill>
              </a:rPr>
              <a:t>포트번호</a:t>
            </a:r>
            <a:r>
              <a:rPr lang="en-US" altLang="ko-KR" sz="2000">
                <a:solidFill>
                  <a:schemeClr val="tx1"/>
                </a:solidFill>
              </a:rPr>
              <a:t>:DB</a:t>
            </a:r>
            <a:r>
              <a:rPr lang="ko-KR" altLang="en-US" sz="200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11EB80-0BB3-4418-9BC0-0949B3DE4F2F}"/>
              </a:ext>
            </a:extLst>
          </p:cNvPr>
          <p:cNvSpPr/>
          <p:nvPr/>
        </p:nvSpPr>
        <p:spPr>
          <a:xfrm>
            <a:off x="1345474" y="5082232"/>
            <a:ext cx="5447211" cy="60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jdbc:oracle:thin:@localhost:1521:xe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데이터베이스 연결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66CB6E80-8A24-48E8-8E3D-3281D2129EE2}"/>
              </a:ext>
            </a:extLst>
          </p:cNvPr>
          <p:cNvSpPr txBox="1">
            <a:spLocks/>
          </p:cNvSpPr>
          <p:nvPr/>
        </p:nvSpPr>
        <p:spPr>
          <a:xfrm>
            <a:off x="335735" y="1478280"/>
            <a:ext cx="8435068" cy="28063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(Connection) </a:t>
            </a:r>
            <a:r>
              <a:rPr lang="ko-KR" altLang="en-US" sz="2000">
                <a:solidFill>
                  <a:schemeClr val="tx1"/>
                </a:solidFill>
              </a:rPr>
              <a:t>생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닫기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254918-0158-479B-BD01-079C3C602737}"/>
              </a:ext>
            </a:extLst>
          </p:cNvPr>
          <p:cNvSpPr/>
          <p:nvPr/>
        </p:nvSpPr>
        <p:spPr>
          <a:xfrm>
            <a:off x="796834" y="2064712"/>
            <a:ext cx="7973969" cy="1553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String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url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=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“jdbc:oracle:thin:@localhost:1521:xe”;</a:t>
            </a:r>
          </a:p>
          <a:p>
            <a:r>
              <a:rPr lang="en-US" altLang="ko-KR" sz="2000">
                <a:solidFill>
                  <a:schemeClr val="tx1"/>
                </a:solidFill>
              </a:rPr>
              <a:t>Stirng user = “javaDB”;</a:t>
            </a:r>
          </a:p>
          <a:p>
            <a:r>
              <a:rPr lang="en-US" altLang="ko-KR" sz="2000">
                <a:solidFill>
                  <a:schemeClr val="tx1"/>
                </a:solidFill>
              </a:rPr>
              <a:t>String password = “12345”;</a:t>
            </a:r>
          </a:p>
          <a:p>
            <a:r>
              <a:rPr lang="en-US" altLang="ko-KR" sz="2000">
                <a:solidFill>
                  <a:schemeClr val="tx1"/>
                </a:solidFill>
              </a:rPr>
              <a:t>Connection con =  DriverManager.getConnection(url,user,password)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720BED-519E-4B22-B3F1-5B0D0CBAE07D}"/>
              </a:ext>
            </a:extLst>
          </p:cNvPr>
          <p:cNvSpPr/>
          <p:nvPr/>
        </p:nvSpPr>
        <p:spPr>
          <a:xfrm>
            <a:off x="796834" y="4317274"/>
            <a:ext cx="5447211" cy="60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con.close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을 위한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Statement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객체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FFF078-5A1F-4166-A149-223DC77F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56639"/>
              </p:ext>
            </p:extLst>
          </p:nvPr>
        </p:nvGraphicFramePr>
        <p:xfrm>
          <a:off x="388803" y="1403154"/>
          <a:ext cx="8382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문장을 위한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인터페이스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Statement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Connection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객체에서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createStatement()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메소드를 호출로 생성</a:t>
                      </a:r>
                      <a:endParaRPr lang="en-US" altLang="ko-KR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단순한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문장을 보낼 때 사용되며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성능이나 효율성에서 가장 낮음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PreparedStatement</a:t>
                      </a:r>
                      <a:endParaRPr lang="ko-KR" altLang="en-US" sz="20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20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Connection </a:t>
                      </a:r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객체에서 </a:t>
                      </a:r>
                      <a:r>
                        <a:rPr lang="en-US" altLang="ko-KR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prepareStatement() </a:t>
                      </a:r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메소드를 호출로 생성</a:t>
                      </a:r>
                      <a:endParaRPr lang="en-US" altLang="ko-KR" sz="20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주로</a:t>
                      </a:r>
                      <a:r>
                        <a:rPr lang="en-US" altLang="ko-KR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PreparedStatement </a:t>
                      </a:r>
                      <a:r>
                        <a:rPr lang="ko-KR" altLang="en-US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클래스는 한번 사용되고 마는 </a:t>
                      </a:r>
                      <a:r>
                        <a:rPr lang="en-US" altLang="ko-KR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문이 아니라 여러 번 반복해서 사용되는 </a:t>
                      </a:r>
                      <a:r>
                        <a:rPr lang="en-US" altLang="ko-KR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다룰 때 편리</a:t>
                      </a:r>
                      <a:r>
                        <a:rPr lang="en-US" altLang="ko-KR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컴파일 할 때 에러를 체크하기 때문에 좀 더 효율적이며 처리하는 속도 역시 훨씬 빠름</a:t>
                      </a:r>
                      <a:endParaRPr lang="ko-KR" altLang="en-US" sz="20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CallableStatement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Connection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객체에서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prepareCall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메소드의 호출로 생성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CallableStatement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객체는 저장 함수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(Stored Procedure)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호출할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1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4743</TotalTime>
  <Words>666</Words>
  <Application>Microsoft Office PowerPoint</Application>
  <PresentationFormat>화면 슬라이드 쇼(4:3)</PresentationFormat>
  <Paragraphs>160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나눔고딕</vt:lpstr>
      <vt:lpstr>맑은 고딕</vt:lpstr>
      <vt:lpstr>Arial</vt:lpstr>
      <vt:lpstr>Wingdings</vt:lpstr>
      <vt:lpstr>Office 테마</vt:lpstr>
      <vt:lpstr>JDBC</vt:lpstr>
      <vt:lpstr>웹 프로그램과 데이터베이스</vt:lpstr>
      <vt:lpstr>JDBC(Java Database Connectivit)</vt:lpstr>
      <vt:lpstr>JDBC 주요 인터페이스</vt:lpstr>
      <vt:lpstr>JDBC를 이용한 프로그래밍</vt:lpstr>
      <vt:lpstr>JDBC 드라이버 로딩</vt:lpstr>
      <vt:lpstr>데이터베이스 연결</vt:lpstr>
      <vt:lpstr>데이터베이스 연결</vt:lpstr>
      <vt:lpstr>SQL을 위한 Statement 객체</vt:lpstr>
      <vt:lpstr>SQL 문장 실행</vt:lpstr>
      <vt:lpstr>SQL 문장 실행</vt:lpstr>
      <vt:lpstr>[예제]</vt:lpstr>
      <vt:lpstr>ResultSet의 구조와 커서 이동</vt:lpstr>
      <vt:lpstr>ResultSet의 구조와 커서 이동</vt:lpstr>
      <vt:lpstr>ResultSet의 구조와 커서 이동</vt:lpstr>
      <vt:lpstr>이클립스와 오라클 연결하기</vt:lpstr>
      <vt:lpstr>이클립스와 오라클 연결하기</vt:lpstr>
      <vt:lpstr>이클립스와 오라클 연결하기</vt:lpstr>
      <vt:lpstr>이클립스와 오라클 연결하기</vt:lpstr>
      <vt:lpstr>이클립스와 오라클 연결하기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177</cp:revision>
  <cp:lastPrinted>2011-08-28T13:13:29Z</cp:lastPrinted>
  <dcterms:created xsi:type="dcterms:W3CDTF">2011-08-24T01:05:33Z</dcterms:created>
  <dcterms:modified xsi:type="dcterms:W3CDTF">2020-11-10T05:32:09Z</dcterms:modified>
</cp:coreProperties>
</file>