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89" r:id="rId4"/>
    <p:sldId id="323" r:id="rId5"/>
    <p:sldId id="324" r:id="rId6"/>
    <p:sldId id="303" r:id="rId7"/>
    <p:sldId id="321" r:id="rId8"/>
    <p:sldId id="322" r:id="rId9"/>
    <p:sldId id="304" r:id="rId10"/>
    <p:sldId id="305" r:id="rId11"/>
    <p:sldId id="325" r:id="rId12"/>
    <p:sldId id="306" r:id="rId13"/>
    <p:sldId id="327" r:id="rId14"/>
    <p:sldId id="326" r:id="rId15"/>
    <p:sldId id="313" r:id="rId16"/>
    <p:sldId id="320" r:id="rId17"/>
    <p:sldId id="328" r:id="rId18"/>
    <p:sldId id="312" r:id="rId19"/>
    <p:sldId id="308" r:id="rId20"/>
    <p:sldId id="314" r:id="rId21"/>
    <p:sldId id="309" r:id="rId22"/>
    <p:sldId id="316" r:id="rId23"/>
    <p:sldId id="317" r:id="rId24"/>
    <p:sldId id="319" r:id="rId25"/>
    <p:sldId id="318" r:id="rId26"/>
    <p:sldId id="315" r:id="rId27"/>
    <p:sldId id="329" r:id="rId2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EFFDFF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88" d="100"/>
          <a:sy n="88" d="100"/>
        </p:scale>
        <p:origin x="84" y="30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3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85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0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2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2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08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5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74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23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79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7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3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65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7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4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8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9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0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3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 시스템과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DBMS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파일 시스템과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DBMS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57124"/>
              </p:ext>
            </p:extLst>
          </p:nvPr>
        </p:nvGraphicFramePr>
        <p:xfrm>
          <a:off x="364802" y="1743813"/>
          <a:ext cx="840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중복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소프트웨어가 데이터 관리 방식이므로 데이터 중복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 프로그램이 개별 데이터를 직접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응용 프로그램이 하나의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데이터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 프로그램이 데이터를 쓰는 방식이 각각 다름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데이터를 관리하기 때문에 각각의 응용 프로그램이 데이터를 관리하는 방식이 통합됨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데이터가 특정 응용 프로그램에 종속됨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 프로그램과는 별도로 데이터가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의해 보관됨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20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 시스템과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DBMS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DBMS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발전과정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C3F99D16-099D-432F-ABAC-96A75F6D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85"/>
          <a:stretch/>
        </p:blipFill>
        <p:spPr>
          <a:xfrm>
            <a:off x="311312" y="1591758"/>
            <a:ext cx="8406001" cy="46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모델링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C1470F-DD19-4866-9272-630F2BB3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51"/>
          <a:stretch/>
        </p:blipFill>
        <p:spPr>
          <a:xfrm>
            <a:off x="1976936" y="3229617"/>
            <a:ext cx="4693843" cy="29282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413901-770B-4B01-B53E-DE394C21D584}"/>
              </a:ext>
            </a:extLst>
          </p:cNvPr>
          <p:cNvSpPr/>
          <p:nvPr/>
        </p:nvSpPr>
        <p:spPr>
          <a:xfrm>
            <a:off x="364803" y="1570503"/>
            <a:ext cx="8406000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현실 세계에 존재하는 데이터를 컴퓨터 세계의 데이터베이스로 옮기는 변환 과정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설계의 핵심 과정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75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모델링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13901-770B-4B01-B53E-DE394C21D584}"/>
              </a:ext>
            </a:extLst>
          </p:cNvPr>
          <p:cNvSpPr/>
          <p:nvPr/>
        </p:nvSpPr>
        <p:spPr>
          <a:xfrm>
            <a:off x="364803" y="1502100"/>
            <a:ext cx="8406000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개념적 데이터 모델링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(conceptual modeling)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현실 세계의 중요 데이터를 추출하여 개념 세계로 옮기는 작업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논리적 데이터 모델링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(logical modeling)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개념 세계의 데이터를 데이터베이스에 저장하는 구조로 표현하는 작업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2D6868-6394-4D50-ABAA-E6041BE1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00"/>
          <a:stretch/>
        </p:blipFill>
        <p:spPr>
          <a:xfrm>
            <a:off x="1137082" y="3429000"/>
            <a:ext cx="6673894" cy="29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 모델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64804" y="1570503"/>
            <a:ext cx="8406000" cy="472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저장하는 방식을 정의해 놓은 개념 모형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개념적 데이터 모델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사람의 머리로 이해할 수 있도록 현실 세계를 개념적 모델링하여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데이터베이스의 개념적 구조로 표현하는 도구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개체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관계 모델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(E-R)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논리적 데이터 모델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개념적 구조를 논리적 모델링하여 데이터베이스의 논리적 구조로 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표현하는 도구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계층형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 지향형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72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개념적 데이터 모델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E-R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모델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97831"/>
              </p:ext>
            </p:extLst>
          </p:nvPr>
        </p:nvGraphicFramePr>
        <p:xfrm>
          <a:off x="364803" y="1850081"/>
          <a:ext cx="8317878" cy="31832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개체</a:t>
                      </a:r>
                      <a:r>
                        <a:rPr lang="en-US" altLang="ko-KR"/>
                        <a:t>(entity)</a:t>
                      </a:r>
                      <a:endParaRPr lang="ko-KR" altLang="en-US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데이터베이스에서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데이터화하려는 사물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개념의 정보 단위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관계형 데이터베이스의 테이블</a:t>
                      </a:r>
                      <a:r>
                        <a:rPr lang="en-US" altLang="ko-KR"/>
                        <a:t>(table) </a:t>
                      </a:r>
                      <a:r>
                        <a:rPr lang="ko-KR" altLang="en-US"/>
                        <a:t>개념과 대응되며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테이블은 릴레이션으로 표기하기도 함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  <a:r>
                        <a:rPr lang="en-US" altLang="ko-KR"/>
                        <a:t>(attribute)</a:t>
                      </a:r>
                      <a:endParaRPr lang="ko-KR" altLang="en-US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개체를 구성하는 데이터의 가장 작은 논리적 단위로서 데이터의 종류∙특성∙상태 등을 정의함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관계형 데이터베이스의 열</a:t>
                      </a:r>
                      <a:r>
                        <a:rPr lang="en-US" altLang="ko-KR"/>
                        <a:t>(column)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개념과 대응됨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관계</a:t>
                      </a:r>
                      <a:br>
                        <a:rPr lang="en-US" altLang="ko-KR"/>
                      </a:br>
                      <a:r>
                        <a:rPr lang="en-US" altLang="ko-KR"/>
                        <a:t>(Relationship)</a:t>
                      </a:r>
                      <a:endParaRPr lang="ko-KR" altLang="en-US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개체와 관계 또는 속성 간의 연관성을 나타내기 위해 사용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ko-KR" altLang="en-US"/>
                        <a:t>관계형 데이터베이스에서는 테이블 간의 관계를 외래키</a:t>
                      </a:r>
                      <a:r>
                        <a:rPr lang="en-US" altLang="ko-KR"/>
                        <a:t>(foreign</a:t>
                      </a:r>
                      <a:r>
                        <a:rPr lang="en-US" altLang="ko-KR" baseline="0"/>
                        <a:t> key) </a:t>
                      </a:r>
                      <a:r>
                        <a:rPr lang="ko-KR" altLang="en-US" baseline="0"/>
                        <a:t>로 구현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7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개념적 데이터 모델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E-R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7ADCC2-468E-4320-8234-C57400AB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0" y="1781140"/>
            <a:ext cx="6882557" cy="42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논리적 데이터 모델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6" y="2149314"/>
            <a:ext cx="3377070" cy="1414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62" y="2248040"/>
            <a:ext cx="3117522" cy="1340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77" y="4012155"/>
            <a:ext cx="2994253" cy="2145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40" y="1754424"/>
            <a:ext cx="171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계층형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3352" y="1761557"/>
            <a:ext cx="171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네트워크형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040" y="3890220"/>
            <a:ext cx="1713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/>
              <a:t>객체지향형</a:t>
            </a:r>
          </a:p>
        </p:txBody>
      </p:sp>
    </p:spTree>
    <p:extLst>
      <p:ext uri="{BB962C8B-B14F-4D97-AF65-F5344CB8AC3E}">
        <p14:creationId xmlns:p14="http://schemas.microsoft.com/office/powerpoint/2010/main" val="180062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논리적 데이터 모델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 데이터 모델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0256" y="1433318"/>
            <a:ext cx="8703701" cy="3443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1970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년 에드거 프랭크 거드가 제안한 모델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현대에 가장 많이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간 관계에 초점을 두는 방식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43787"/>
              </p:ext>
            </p:extLst>
          </p:nvPr>
        </p:nvGraphicFramePr>
        <p:xfrm>
          <a:off x="494267" y="3275225"/>
          <a:ext cx="1353361" cy="18338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5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사원번호</a:t>
                      </a:r>
                      <a:br>
                        <a:rPr lang="en-US" altLang="ko-KR"/>
                      </a:br>
                      <a:r>
                        <a:rPr lang="ko-KR" altLang="en-US"/>
                        <a:t>사원이름</a:t>
                      </a:r>
                      <a:br>
                        <a:rPr lang="en-US" altLang="ko-KR"/>
                      </a:br>
                      <a:r>
                        <a:rPr lang="ko-KR" altLang="en-US"/>
                        <a:t>사원직급</a:t>
                      </a:r>
                      <a:br>
                        <a:rPr lang="en-US" altLang="ko-KR"/>
                      </a:br>
                      <a:r>
                        <a:rPr lang="ko-KR" altLang="en-US"/>
                        <a:t>부서이름</a:t>
                      </a:r>
                      <a:br>
                        <a:rPr lang="en-US" altLang="ko-KR"/>
                      </a:br>
                      <a:r>
                        <a:rPr lang="ko-KR" altLang="en-US"/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78809"/>
              </p:ext>
            </p:extLst>
          </p:nvPr>
        </p:nvGraphicFramePr>
        <p:xfrm>
          <a:off x="2132257" y="3275225"/>
          <a:ext cx="5890054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부서이름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성춘향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박문수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운영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심청이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43" y="2734962"/>
            <a:ext cx="81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예제</a:t>
            </a:r>
            <a:r>
              <a:rPr lang="en-US" altLang="ko-KR"/>
              <a:t>] </a:t>
            </a:r>
            <a:r>
              <a:rPr lang="ko-KR" altLang="en-US"/>
              <a:t>사원정보와 부서 정보를 하나의 데이터로 관리하는 경우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39479" y="3657600"/>
            <a:ext cx="2039402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39479" y="4775884"/>
            <a:ext cx="2039402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대괄호 7"/>
          <p:cNvSpPr/>
          <p:nvPr/>
        </p:nvSpPr>
        <p:spPr>
          <a:xfrm>
            <a:off x="7978881" y="3756454"/>
            <a:ext cx="110674" cy="12439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55075" y="4116801"/>
            <a:ext cx="96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b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중복 발생</a:t>
            </a:r>
          </a:p>
        </p:txBody>
      </p:sp>
    </p:spTree>
    <p:extLst>
      <p:ext uri="{BB962C8B-B14F-4D97-AF65-F5344CB8AC3E}">
        <p14:creationId xmlns:p14="http://schemas.microsoft.com/office/powerpoint/2010/main" val="53286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논리적 데이터 모델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 데이터 모델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7837"/>
              </p:ext>
            </p:extLst>
          </p:nvPr>
        </p:nvGraphicFramePr>
        <p:xfrm>
          <a:off x="565208" y="2246005"/>
          <a:ext cx="1353361" cy="1559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5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사원번호</a:t>
                      </a:r>
                      <a:br>
                        <a:rPr lang="en-US" altLang="ko-KR"/>
                      </a:br>
                      <a:r>
                        <a:rPr lang="ko-KR" altLang="en-US"/>
                        <a:t>사원이름</a:t>
                      </a:r>
                      <a:br>
                        <a:rPr lang="en-US" altLang="ko-KR"/>
                      </a:br>
                      <a:r>
                        <a:rPr lang="ko-KR" altLang="en-US"/>
                        <a:t>사원직급</a:t>
                      </a:r>
                      <a:br>
                        <a:rPr lang="en-US" altLang="ko-KR"/>
                      </a:br>
                      <a:r>
                        <a:rPr lang="ko-KR" altLang="en-US"/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79247"/>
              </p:ext>
            </p:extLst>
          </p:nvPr>
        </p:nvGraphicFramePr>
        <p:xfrm>
          <a:off x="2203198" y="2246005"/>
          <a:ext cx="4876800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성춘향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박문수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0004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심청이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61534"/>
              </p:ext>
            </p:extLst>
          </p:nvPr>
        </p:nvGraphicFramePr>
        <p:xfrm>
          <a:off x="565208" y="4659691"/>
          <a:ext cx="1353361" cy="12852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5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사원정보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부서코드</a:t>
                      </a:r>
                      <a:br>
                        <a:rPr lang="en-US" altLang="ko-KR"/>
                      </a:br>
                      <a:r>
                        <a:rPr lang="ko-KR" altLang="en-US"/>
                        <a:t>부서이름</a:t>
                      </a:r>
                      <a:br>
                        <a:rPr lang="en-US" altLang="ko-KR"/>
                      </a:br>
                      <a:r>
                        <a:rPr lang="ko-KR" altLang="en-US"/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24394"/>
              </p:ext>
            </p:extLst>
          </p:nvPr>
        </p:nvGraphicFramePr>
        <p:xfrm>
          <a:off x="2203198" y="4487894"/>
          <a:ext cx="3451654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부서이름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운영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4192" y="1543707"/>
            <a:ext cx="81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예제</a:t>
            </a:r>
            <a:r>
              <a:rPr lang="en-US" altLang="ko-KR"/>
              <a:t>] </a:t>
            </a:r>
            <a:r>
              <a:rPr lang="ko-KR" altLang="en-US"/>
              <a:t>부서코드로 연결된 사원 정보 데이터와 부서 정보 데이터</a:t>
            </a:r>
          </a:p>
        </p:txBody>
      </p:sp>
    </p:spTree>
    <p:extLst>
      <p:ext uri="{BB962C8B-B14F-4D97-AF65-F5344CB8AC3E}">
        <p14:creationId xmlns:p14="http://schemas.microsoft.com/office/powerpoint/2010/main" val="66699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데이터와 정보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파일시스템과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DBMS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모델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데이터베이스의 구성요소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64474" y="3558757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191" y="1543707"/>
            <a:ext cx="83673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관계형 데이터 모델 개념을 바탕으로 데이터를 저장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∙관리하는 데이터베이스</a:t>
            </a: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RDBMS(Relational Database Management System)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종류 </a:t>
            </a:r>
            <a:r>
              <a:rPr lang="en-US" altLang="ko-KR"/>
              <a:t>: MySQL, MariaDB, PostgreSQL, DB2, Oracle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4191" y="5985985"/>
            <a:ext cx="651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https://db-engines.com/en/ranking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6AA8C5-E2EE-4E2B-82B1-A959C13E0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33" y="3020004"/>
            <a:ext cx="8185870" cy="28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데이터베이스의 구성요소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0256" y="1433317"/>
            <a:ext cx="8703701" cy="7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차원 표 형태로 저장하고 관리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483"/>
              </p:ext>
            </p:extLst>
          </p:nvPr>
        </p:nvGraphicFramePr>
        <p:xfrm>
          <a:off x="603209" y="2303694"/>
          <a:ext cx="8097794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5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4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010-111-1111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940424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010-222-2222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부산시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졸업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010-333-3333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광주시</a:t>
                      </a: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03209" y="2303694"/>
            <a:ext cx="8097794" cy="185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470" y="4433021"/>
            <a:ext cx="1079157" cy="39773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40430" y="4426169"/>
            <a:ext cx="570683" cy="39773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3851" y="4433022"/>
            <a:ext cx="578922" cy="397731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50960" y="2310579"/>
            <a:ext cx="859008" cy="185011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206313" y="4160694"/>
            <a:ext cx="2983" cy="265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03209" y="3021507"/>
            <a:ext cx="8097794" cy="397731"/>
          </a:xfrm>
          <a:prstGeom prst="roundRect">
            <a:avLst>
              <a:gd name="adj" fmla="val 2169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820901" y="3419238"/>
            <a:ext cx="19459" cy="10195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0"/>
          </p:cNvCxnSpPr>
          <p:nvPr/>
        </p:nvCxnSpPr>
        <p:spPr>
          <a:xfrm flipV="1">
            <a:off x="3095049" y="4160694"/>
            <a:ext cx="0" cy="272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300256" y="4844962"/>
            <a:ext cx="8703701" cy="158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(row, record, tuple)</a:t>
            </a:r>
          </a:p>
          <a:p>
            <a:pPr lvl="1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저장하려는 하나의 개체를 구성하는 여러 값을 가로로 늘어뜨린 형태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eriod" startAt="3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(attribute  or field)</a:t>
            </a:r>
          </a:p>
          <a:p>
            <a:pPr lvl="1"/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저장하려는 데이터를 대표하는 이름과 공통 특성 정의</a:t>
            </a:r>
          </a:p>
        </p:txBody>
      </p:sp>
    </p:spTree>
    <p:extLst>
      <p:ext uri="{BB962C8B-B14F-4D97-AF65-F5344CB8AC3E}">
        <p14:creationId xmlns:p14="http://schemas.microsoft.com/office/powerpoint/2010/main" val="253210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데이터베이스의 구성요소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0256" y="1433317"/>
            <a:ext cx="8470547" cy="48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0" lvl="1" indent="-457200">
              <a:buFont typeface="+mj-lt"/>
              <a:buAutoNum type="arabicParenR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기본키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rimary </a:t>
            </a:r>
            <a:r>
              <a:rPr lang="en-US" altLang="ko-KR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ey) 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여러 키 중에서 가장 중요한 키로서 한 테이블 내에 중복되지 않는 값만 가질 수 있는 키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>
              <a:buFont typeface="+mj-ea"/>
              <a:buAutoNum type="circleNumDbPlain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저장된 행을 식별할 수 있는 유일한 값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>
              <a:buFont typeface="+mj-ea"/>
              <a:buAutoNum type="circleNumDbPlain"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값의 중복이 없어야 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257300" lvl="2" indent="-457200">
              <a:buFont typeface="+mj-ea"/>
              <a:buAutoNum type="circleNumDbPlain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값을 가질 수 없음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>
              <a:buFont typeface="+mj-ea"/>
              <a:buAutoNum type="circleNumDbPlain"/>
            </a:pP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67977"/>
              </p:ext>
            </p:extLst>
          </p:nvPr>
        </p:nvGraphicFramePr>
        <p:xfrm>
          <a:off x="2480897" y="3837278"/>
          <a:ext cx="5525223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930526-2XXXXXX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462576" y="3840179"/>
            <a:ext cx="1128584" cy="185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7613" y="4596501"/>
            <a:ext cx="724929" cy="3405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기본키</a:t>
            </a:r>
          </a:p>
        </p:txBody>
      </p:sp>
      <p:cxnSp>
        <p:nvCxnSpPr>
          <p:cNvPr id="15" name="직선 화살표 연결선 14"/>
          <p:cNvCxnSpPr>
            <a:stCxn id="8" idx="3"/>
            <a:endCxn id="19" idx="1"/>
          </p:cNvCxnSpPr>
          <p:nvPr/>
        </p:nvCxnSpPr>
        <p:spPr>
          <a:xfrm flipV="1">
            <a:off x="2132542" y="4765778"/>
            <a:ext cx="348355" cy="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04390" y="3530951"/>
            <a:ext cx="191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학생 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247716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데이터베이스의 구성요소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3455" y="1433318"/>
            <a:ext cx="8703701" cy="48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arenR" startAt="2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후보키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(Candidate Key)</a:t>
            </a:r>
          </a:p>
          <a:p>
            <a:pPr marL="1257300" lvl="2" indent="-457200">
              <a:buFont typeface="+mj-ea"/>
              <a:buAutoNum type="circleNumDbPlain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기본키가 될 수 있는 모든 키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>
              <a:buFont typeface="+mj-ea"/>
              <a:buAutoNum type="circleNumDbPlain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기본키도 후보키임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>
              <a:buFont typeface="+mj-ea"/>
              <a:buAutoNum type="circleNumDbPlain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보조 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(=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대체키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후보 키 중에서 기본키로 지정되지 않은 열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0" lvl="1" indent="-457200">
              <a:buFont typeface="+mj-lt"/>
              <a:buAutoNum type="arabicParenR" startAt="2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18109"/>
              </p:ext>
            </p:extLst>
          </p:nvPr>
        </p:nvGraphicFramePr>
        <p:xfrm>
          <a:off x="2251295" y="3330463"/>
          <a:ext cx="5525223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930526-2XXXXXX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32974" y="3333364"/>
            <a:ext cx="1128584" cy="185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8011" y="4089686"/>
            <a:ext cx="724929" cy="3405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기본키</a:t>
            </a:r>
          </a:p>
        </p:txBody>
      </p:sp>
      <p:cxnSp>
        <p:nvCxnSpPr>
          <p:cNvPr id="12" name="직선 화살표 연결선 11"/>
          <p:cNvCxnSpPr>
            <a:stCxn id="11" idx="3"/>
            <a:endCxn id="8" idx="1"/>
          </p:cNvCxnSpPr>
          <p:nvPr/>
        </p:nvCxnSpPr>
        <p:spPr>
          <a:xfrm flipV="1">
            <a:off x="1902940" y="4258963"/>
            <a:ext cx="348355" cy="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390" y="3335740"/>
            <a:ext cx="2703323" cy="18535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중괄호 1"/>
          <p:cNvSpPr/>
          <p:nvPr/>
        </p:nvSpPr>
        <p:spPr>
          <a:xfrm rot="5400000">
            <a:off x="4341340" y="4881047"/>
            <a:ext cx="156519" cy="91736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6432" y="5455710"/>
            <a:ext cx="1651687" cy="34051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보조키 또는 대체키</a:t>
            </a:r>
          </a:p>
        </p:txBody>
      </p:sp>
      <p:cxnSp>
        <p:nvCxnSpPr>
          <p:cNvPr id="6" name="직선 연결선 5"/>
          <p:cNvCxnSpPr>
            <a:stCxn id="11" idx="2"/>
          </p:cNvCxnSpPr>
          <p:nvPr/>
        </p:nvCxnSpPr>
        <p:spPr>
          <a:xfrm>
            <a:off x="1540476" y="4430205"/>
            <a:ext cx="947351" cy="1764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2"/>
          </p:cNvCxnSpPr>
          <p:nvPr/>
        </p:nvCxnSpPr>
        <p:spPr>
          <a:xfrm flipH="1">
            <a:off x="2548028" y="5796229"/>
            <a:ext cx="1964248" cy="39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0846" y="6256505"/>
            <a:ext cx="81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후보키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2974" y="3027209"/>
            <a:ext cx="191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학생 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37346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데이터베이스의 구성요소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0256" y="1433317"/>
            <a:ext cx="8703701" cy="48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arenR" startAt="3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oreign </a:t>
            </a:r>
            <a:r>
              <a:rPr lang="en-US" altLang="ko-KR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ey)</a:t>
            </a:r>
          </a:p>
          <a:p>
            <a:pPr marL="1257300" lvl="2" indent="-457200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특정 테이블에 포함되어 있으면서 다른 테이블의 기본키로 지정된 키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/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/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57300" lvl="2" indent="-457200"/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7257"/>
              </p:ext>
            </p:extLst>
          </p:nvPr>
        </p:nvGraphicFramePr>
        <p:xfrm>
          <a:off x="1726440" y="2547869"/>
          <a:ext cx="5910035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16031055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baby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971210-1XXXXXX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12071632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Onemore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930526-2XXXXXX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15022655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960605-1XXXXXX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08120" y="2244615"/>
            <a:ext cx="191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학생 정보 테이블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33785"/>
              </p:ext>
            </p:extLst>
          </p:nvPr>
        </p:nvGraphicFramePr>
        <p:xfrm>
          <a:off x="1726440" y="4862701"/>
          <a:ext cx="5860609" cy="185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컴퓨터공학과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공과대학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070-0000-0000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BNS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경영학과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경상대학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070-1234-0000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MTH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수학과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과학대학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070-4567-0000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08120" y="4559447"/>
            <a:ext cx="191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학과 테이블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34678" y="4848600"/>
            <a:ext cx="917907" cy="185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60905" y="2525530"/>
            <a:ext cx="975570" cy="18535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3156" y="5325056"/>
            <a:ext cx="724929" cy="3405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기본키</a:t>
            </a:r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V="1">
            <a:off x="1378085" y="5494333"/>
            <a:ext cx="348355" cy="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81945" y="3389164"/>
            <a:ext cx="724929" cy="340519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7636475" y="3559423"/>
            <a:ext cx="348355" cy="98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7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관계형 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관계형 데이터베이스의 구성요소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0256" y="1433317"/>
            <a:ext cx="8703701" cy="48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arenR" startAt="4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복합키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(Composite Key)</a:t>
            </a:r>
          </a:p>
          <a:p>
            <a:pPr marL="1257300" lvl="2" indent="-457200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여러 열을 조합하여 기본 키 역할을 할 수 있게 만든 키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97713"/>
              </p:ext>
            </p:extLst>
          </p:nvPr>
        </p:nvGraphicFramePr>
        <p:xfrm>
          <a:off x="1726440" y="2490203"/>
          <a:ext cx="5910035" cy="2236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전공여부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C3655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이순신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생활과 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C3655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김유신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생활과 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E0134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이몽룡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E0021</a:t>
                      </a:r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이몽룡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운영체체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8120" y="2186949"/>
            <a:ext cx="191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과목 정보 테이블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030" y="4774927"/>
            <a:ext cx="77188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과목 정보 테이블에서 어떤 열을 기본키로 정해야 할까</a:t>
            </a:r>
            <a:r>
              <a:rPr lang="en-US" altLang="ko-KR"/>
              <a:t>?</a:t>
            </a:r>
          </a:p>
          <a:p>
            <a:r>
              <a:rPr lang="ko-KR" altLang="en-US"/>
              <a:t>① 과목코드 </a:t>
            </a:r>
            <a:r>
              <a:rPr lang="en-US" altLang="ko-KR"/>
              <a:t>? </a:t>
            </a:r>
            <a:r>
              <a:rPr lang="ko-KR" altLang="en-US"/>
              <a:t>같은 과목을 여러 교수가 가르치기 때문에 안됨</a:t>
            </a:r>
            <a:endParaRPr lang="en-US" altLang="ko-KR"/>
          </a:p>
          <a:p>
            <a:r>
              <a:rPr lang="ko-KR" altLang="ko-KR"/>
              <a:t>②</a:t>
            </a:r>
            <a:r>
              <a:rPr lang="en-US" altLang="ko-KR"/>
              <a:t> </a:t>
            </a:r>
            <a:r>
              <a:rPr lang="ko-KR" altLang="en-US"/>
              <a:t>담당교수 </a:t>
            </a:r>
            <a:r>
              <a:rPr lang="en-US" altLang="ko-KR"/>
              <a:t>? </a:t>
            </a:r>
            <a:r>
              <a:rPr lang="ko-KR" altLang="en-US"/>
              <a:t>한 명의 교수가 여러 과목을 가르칠 수 있기 때문에 안됨</a:t>
            </a:r>
            <a:endParaRPr lang="en-US" altLang="ko-KR"/>
          </a:p>
          <a:p>
            <a:endParaRPr lang="en-US" altLang="ko-KR"/>
          </a:p>
          <a:p>
            <a:r>
              <a:rPr lang="ko-KR" altLang="ko-KR">
                <a:solidFill>
                  <a:srgbClr val="FF0000"/>
                </a:solidFill>
              </a:rPr>
              <a:t>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어떤 특정 열을 기본키로 지정할 수 없는 경우 여러 개의 열을 합하여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   </a:t>
            </a:r>
            <a:r>
              <a:rPr lang="ko-KR" altLang="en-US">
                <a:solidFill>
                  <a:srgbClr val="FF0000"/>
                </a:solidFill>
              </a:rPr>
              <a:t>기본키로 지정할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26440" y="2478685"/>
            <a:ext cx="2458382" cy="2247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477" y="3235008"/>
            <a:ext cx="761907" cy="3405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복합키</a:t>
            </a: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1433384" y="3404287"/>
            <a:ext cx="311378" cy="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6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90" y="1319317"/>
            <a:ext cx="83673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Structured Query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데이터를 다루고 관리하는 데 사용하는 데이터베이스 질의어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SQL </a:t>
            </a:r>
            <a:r>
              <a:rPr lang="ko-KR" altLang="en-US"/>
              <a:t>사용 목적에 따른 분류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6903"/>
              </p:ext>
            </p:extLst>
          </p:nvPr>
        </p:nvGraphicFramePr>
        <p:xfrm>
          <a:off x="815543" y="2658145"/>
          <a:ext cx="7809472" cy="357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80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DQL(Data Query Language)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RDBMS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저장한 데이터를 원하는 방식으로 조회하는 명령어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DML(Data Manipulation Language)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RDBMS</a:t>
                      </a:r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 테이블의 데이터를 저장∙수정∙삭제하는 명령어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DDL(Data Definition</a:t>
                      </a:r>
                      <a:r>
                        <a:rPr lang="en-US" altLang="ko-KR" b="1" baseline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Language)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RDBMS</a:t>
                      </a:r>
                      <a:r>
                        <a:rPr lang="ko-KR" altLang="en-US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 데이터 관리를 위해 테이블을 포함한 여러 객체를 생성∙수정∙삭제하는 명령어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TCL(Transaction Control Language)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 데이터의 영구 저장∙취소 등과 관련된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DCL(Data Control Language)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사용 권한과 관련된 명령어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1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408" y="1570503"/>
            <a:ext cx="836739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정의 기능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CREATE, ALTER, DROP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조작 기능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SELECT, INSERT, UPDATE, DELETE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제어 기능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GRANT,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REVOKE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4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데이터와 정보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데이터와 정보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433318"/>
            <a:ext cx="8406000" cy="1408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어떤 필요에 의해 수집된 자료 자체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수집한 데이터를 어떠한 목적을 위해 분석하거나 가공하여 가치를 추가하거나 새로운 의미를 이끌어 낼 수 있는 결과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0583" y="2994320"/>
            <a:ext cx="7504670" cy="2862322"/>
          </a:xfrm>
          <a:prstGeom prst="rect">
            <a:avLst/>
          </a:prstGeom>
          <a:solidFill>
            <a:srgbClr val="EFFDFF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카드사는 최근 몇 년간 급증한 커피 소비 동향을 파악하기 위해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카드사에서 발급한 카드를 사용한 커피 전문점 결제 내역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을 성별과 나이 대별로 분류하였다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분류 작업과 관련하여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카드사는 커피 전문점 결제 분포에서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 또는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 여성이 압도적으로 우위에 있을 것이라 예상했다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그러나 결과는 뜻밖이었다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커피 전문점 결제 분포의 최상위 순위를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30~40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남성이 차지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하고 있었던 것이다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20~30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 여성의 결제 비율을 가볍게 넘어설 정도의 차이가 벌어진 것은 아니지만 예상을 뒤집는 결과였다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66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4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데이터의 분류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D361C-4F48-48E9-B638-7ED906E54198}"/>
              </a:ext>
            </a:extLst>
          </p:cNvPr>
          <p:cNvSpPr txBox="1"/>
          <p:nvPr/>
        </p:nvSpPr>
        <p:spPr>
          <a:xfrm>
            <a:off x="364803" y="1480457"/>
            <a:ext cx="8406000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정형 데이터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구조화된 데이터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미리 정해진 구조에 따라 저장된 데이터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반정형 데이터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구조에 따라 저장된 데이터지만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내용 안에 구조에 대한 설명이 함께 존재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F83A924-0BC8-407D-97D7-209102B8C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38126"/>
              </p:ext>
            </p:extLst>
          </p:nvPr>
        </p:nvGraphicFramePr>
        <p:xfrm>
          <a:off x="853370" y="1952090"/>
          <a:ext cx="5177316" cy="175417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성춘향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0003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0004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심청이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57C8F6AB-53FB-41BF-8EDE-C86D542EA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1"/>
          <a:stretch/>
        </p:blipFill>
        <p:spPr>
          <a:xfrm>
            <a:off x="2726032" y="4653941"/>
            <a:ext cx="5343467" cy="17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4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데이터의 분류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D361C-4F48-48E9-B638-7ED906E54198}"/>
              </a:ext>
            </a:extLst>
          </p:cNvPr>
          <p:cNvSpPr txBox="1"/>
          <p:nvPr/>
        </p:nvSpPr>
        <p:spPr>
          <a:xfrm>
            <a:off x="364803" y="1480457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비정형 데이터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정해진 구조가 없이 저장된 데이터</a:t>
            </a:r>
            <a:b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소셜미디어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텍스트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이미지 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C2BA0-F19D-48D8-9034-DC80B159D2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3095" r="9969" b="4719"/>
          <a:stretch/>
        </p:blipFill>
        <p:spPr>
          <a:xfrm>
            <a:off x="1055543" y="2646530"/>
            <a:ext cx="2952480" cy="25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4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효율적인 데이터 관리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447922"/>
            <a:ext cx="8406000" cy="229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통합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서로 관련있는 데이터들을 일정한 체계와 순서로 통합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7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일관성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누락 및 중복 제거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사용자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응용 프로그램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공동으로 실시간 사용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CE22CA-8E03-4005-9F9C-1B702BC69825}"/>
              </a:ext>
            </a:extLst>
          </p:cNvPr>
          <p:cNvGrpSpPr/>
          <p:nvPr/>
        </p:nvGrpSpPr>
        <p:grpSpPr>
          <a:xfrm>
            <a:off x="455506" y="4177049"/>
            <a:ext cx="8406080" cy="2209292"/>
            <a:chOff x="455507" y="3508516"/>
            <a:chExt cx="8406080" cy="2209292"/>
          </a:xfrm>
        </p:grpSpPr>
        <p:sp>
          <p:nvSpPr>
            <p:cNvPr id="3" name="원통 2"/>
            <p:cNvSpPr/>
            <p:nvPr/>
          </p:nvSpPr>
          <p:spPr>
            <a:xfrm>
              <a:off x="6917457" y="3888260"/>
              <a:ext cx="1944130" cy="1194487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데이터베이스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559108" y="3978876"/>
              <a:ext cx="1935892" cy="101325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구조화된 </a:t>
              </a:r>
              <a:br>
                <a:rPr lang="en-US" altLang="ko-KR"/>
              </a:br>
              <a:r>
                <a:rPr lang="ko-KR" altLang="en-US"/>
                <a:t>데이터의 집합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508" y="3508516"/>
              <a:ext cx="2040646" cy="33855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효율적인 데이터 관리</a:t>
              </a:r>
              <a:endPara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507" y="3976200"/>
              <a:ext cx="2040648" cy="33855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효율적인 데이터 검색</a:t>
              </a:r>
              <a:endPara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07" y="5379254"/>
              <a:ext cx="3918874" cy="33855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여러 사람과 실시간으로 공유하여 사용 가능</a:t>
              </a:r>
              <a:endParaRPr lang="ko-KR" alt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508" y="4443884"/>
              <a:ext cx="3095089" cy="33855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일관성 있는 방법으로 데이터 관리</a:t>
              </a:r>
              <a:endPara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509" y="4911569"/>
              <a:ext cx="2320732" cy="33855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누락 및 중복 제거</a:t>
              </a:r>
              <a:endPara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꺾인 연결선 15"/>
            <p:cNvCxnSpPr>
              <a:stCxn id="6" idx="0"/>
              <a:endCxn id="4" idx="0"/>
            </p:cNvCxnSpPr>
            <p:nvPr/>
          </p:nvCxnSpPr>
          <p:spPr>
            <a:xfrm rot="16200000" flipH="1">
              <a:off x="3266262" y="1718085"/>
              <a:ext cx="470360" cy="4051223"/>
            </a:xfrm>
            <a:prstGeom prst="bentConnector3">
              <a:avLst>
                <a:gd name="adj1" fmla="val -4860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1" idx="3"/>
              <a:endCxn id="4" idx="1"/>
            </p:cNvCxnSpPr>
            <p:nvPr/>
          </p:nvCxnSpPr>
          <p:spPr>
            <a:xfrm>
              <a:off x="2496155" y="4145477"/>
              <a:ext cx="2062953" cy="340026"/>
            </a:xfrm>
            <a:prstGeom prst="bentConnector3">
              <a:avLst>
                <a:gd name="adj1" fmla="val 7595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4" idx="3"/>
            </p:cNvCxnSpPr>
            <p:nvPr/>
          </p:nvCxnSpPr>
          <p:spPr>
            <a:xfrm flipV="1">
              <a:off x="2776241" y="4612426"/>
              <a:ext cx="1782867" cy="468420"/>
            </a:xfrm>
            <a:prstGeom prst="bentConnector3">
              <a:avLst>
                <a:gd name="adj1" fmla="val 7217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2" idx="3"/>
              <a:endCxn id="4" idx="2"/>
            </p:cNvCxnSpPr>
            <p:nvPr/>
          </p:nvCxnSpPr>
          <p:spPr>
            <a:xfrm flipV="1">
              <a:off x="4374381" y="4992130"/>
              <a:ext cx="1152673" cy="55640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550597" y="4554760"/>
              <a:ext cx="1008511" cy="7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3"/>
              <a:endCxn id="3" idx="2"/>
            </p:cNvCxnSpPr>
            <p:nvPr/>
          </p:nvCxnSpPr>
          <p:spPr>
            <a:xfrm>
              <a:off x="6495000" y="4485503"/>
              <a:ext cx="42245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7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4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정의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25430-96F5-458A-85FC-313B63EB28D8}"/>
              </a:ext>
            </a:extLst>
          </p:cNvPr>
          <p:cNvGrpSpPr/>
          <p:nvPr/>
        </p:nvGrpSpPr>
        <p:grpSpPr>
          <a:xfrm>
            <a:off x="633019" y="1720909"/>
            <a:ext cx="7607466" cy="4589232"/>
            <a:chOff x="633019" y="1646135"/>
            <a:chExt cx="7607466" cy="45892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BFEAA1-D273-489C-A84F-7FB3F58A28B7}"/>
                </a:ext>
              </a:extLst>
            </p:cNvPr>
            <p:cNvSpPr txBox="1"/>
            <p:nvPr/>
          </p:nvSpPr>
          <p:spPr>
            <a:xfrm>
              <a:off x="6183084" y="1700930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 데이터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201141-9F51-413E-848F-779ECC076EAD}"/>
                </a:ext>
              </a:extLst>
            </p:cNvPr>
            <p:cNvSpPr txBox="1"/>
            <p:nvPr/>
          </p:nvSpPr>
          <p:spPr>
            <a:xfrm>
              <a:off x="6172198" y="4603250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 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401E7E-D345-4CD0-8FFF-1620D07E0968}"/>
                </a:ext>
              </a:extLst>
            </p:cNvPr>
            <p:cNvSpPr txBox="1"/>
            <p:nvPr/>
          </p:nvSpPr>
          <p:spPr>
            <a:xfrm>
              <a:off x="646576" y="4536969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공유 데이터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7FF8F-6DD5-4D99-9B0C-2CDB8252FFEC}"/>
                </a:ext>
              </a:extLst>
            </p:cNvPr>
            <p:cNvSpPr txBox="1"/>
            <p:nvPr/>
          </p:nvSpPr>
          <p:spPr>
            <a:xfrm>
              <a:off x="633019" y="1646135"/>
              <a:ext cx="2060072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 데이터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304D569-1275-4377-82CD-277E3CC504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69" y="2077923"/>
              <a:ext cx="1333506" cy="774031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3D99DE-2249-4B5B-96BD-079C70B02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541" y="2117993"/>
              <a:ext cx="1489544" cy="733962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71CDC0-E0E4-4A0D-921D-50D2ED719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897" y="4006046"/>
              <a:ext cx="1310278" cy="541809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C169C4D-3F2C-49A7-B163-D280C8F5E977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17" y="4006046"/>
              <a:ext cx="1428268" cy="618480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F1ED16-67D5-40D8-8B2C-98D86DDD3B22}"/>
                </a:ext>
              </a:extLst>
            </p:cNvPr>
            <p:cNvSpPr txBox="1"/>
            <p:nvPr/>
          </p:nvSpPr>
          <p:spPr>
            <a:xfrm>
              <a:off x="6172202" y="2170182"/>
              <a:ext cx="20574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컴퓨터가 접근할 수 있는 매체에 저장된 데이터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2E1583-09C3-4F47-A774-7EC5B91DF7B5}"/>
                </a:ext>
              </a:extLst>
            </p:cNvPr>
            <p:cNvSpPr txBox="1"/>
            <p:nvPr/>
          </p:nvSpPr>
          <p:spPr>
            <a:xfrm>
              <a:off x="6183085" y="5035038"/>
              <a:ext cx="20465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조직의 주요 기능을 수행하기 위해 지속적으로 꼭 필요한 데이터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7ACEAE-965F-4F9B-8F84-E22A88F7188E}"/>
                </a:ext>
              </a:extLst>
            </p:cNvPr>
            <p:cNvSpPr txBox="1"/>
            <p:nvPr/>
          </p:nvSpPr>
          <p:spPr>
            <a:xfrm>
              <a:off x="646576" y="5011545"/>
              <a:ext cx="20273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특정 조직의 여러 사용자가 함께 소유하고 이용할 수 있는 공용 데이터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DF6621-E613-417B-99C6-B4868B14D9F2}"/>
                </a:ext>
              </a:extLst>
            </p:cNvPr>
            <p:cNvSpPr txBox="1"/>
            <p:nvPr/>
          </p:nvSpPr>
          <p:spPr>
            <a:xfrm>
              <a:off x="633019" y="2087927"/>
              <a:ext cx="2042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최소의 중복과 통제 가능한 중복만 허용하는 데이터</a:t>
              </a:r>
              <a:endParaRPr lang="ko-KR" altLang="en-US" dirty="0"/>
            </a:p>
          </p:txBody>
        </p:sp>
        <p:sp>
          <p:nvSpPr>
            <p:cNvPr id="3" name="원통 2"/>
            <p:cNvSpPr/>
            <p:nvPr/>
          </p:nvSpPr>
          <p:spPr>
            <a:xfrm>
              <a:off x="3468313" y="2836923"/>
              <a:ext cx="1944130" cy="1194487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83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4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데이터베이스 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25430-96F5-458A-85FC-313B63EB28D8}"/>
              </a:ext>
            </a:extLst>
          </p:cNvPr>
          <p:cNvGrpSpPr/>
          <p:nvPr/>
        </p:nvGrpSpPr>
        <p:grpSpPr>
          <a:xfrm>
            <a:off x="633019" y="1720909"/>
            <a:ext cx="7607466" cy="4866231"/>
            <a:chOff x="633019" y="1646135"/>
            <a:chExt cx="7607466" cy="48662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BFEAA1-D273-489C-A84F-7FB3F58A28B7}"/>
                </a:ext>
              </a:extLst>
            </p:cNvPr>
            <p:cNvSpPr txBox="1"/>
            <p:nvPr/>
          </p:nvSpPr>
          <p:spPr>
            <a:xfrm>
              <a:off x="6183084" y="1700930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계속 변화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201141-9F51-413E-848F-779ECC076EAD}"/>
                </a:ext>
              </a:extLst>
            </p:cNvPr>
            <p:cNvSpPr txBox="1"/>
            <p:nvPr/>
          </p:nvSpPr>
          <p:spPr>
            <a:xfrm>
              <a:off x="6172198" y="4603250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동시 공유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401E7E-D345-4CD0-8FFF-1620D07E0968}"/>
                </a:ext>
              </a:extLst>
            </p:cNvPr>
            <p:cNvSpPr txBox="1"/>
            <p:nvPr/>
          </p:nvSpPr>
          <p:spPr>
            <a:xfrm>
              <a:off x="646576" y="4536969"/>
              <a:ext cx="2057401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 기반 참조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7FF8F-6DD5-4D99-9B0C-2CDB8252FFEC}"/>
                </a:ext>
              </a:extLst>
            </p:cNvPr>
            <p:cNvSpPr txBox="1"/>
            <p:nvPr/>
          </p:nvSpPr>
          <p:spPr>
            <a:xfrm>
              <a:off x="633019" y="1646135"/>
              <a:ext cx="2060072" cy="4426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 접근성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304D569-1275-4377-82CD-277E3CC504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69" y="2077923"/>
              <a:ext cx="1333506" cy="774031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3D99DE-2249-4B5B-96BD-079C70B02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541" y="2117993"/>
              <a:ext cx="1489544" cy="733962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771CDC0-E0E4-4A0D-921D-50D2ED719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897" y="4006046"/>
              <a:ext cx="1310278" cy="541809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C169C4D-3F2C-49A7-B163-D280C8F5E977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17" y="4006046"/>
              <a:ext cx="1428268" cy="618480"/>
            </a:xfrm>
            <a:prstGeom prst="line">
              <a:avLst/>
            </a:prstGeom>
            <a:ln w="28575">
              <a:solidFill>
                <a:srgbClr val="1D31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F1ED16-67D5-40D8-8B2C-98D86DDD3B22}"/>
                </a:ext>
              </a:extLst>
            </p:cNvPr>
            <p:cNvSpPr txBox="1"/>
            <p:nvPr/>
          </p:nvSpPr>
          <p:spPr>
            <a:xfrm>
              <a:off x="6172202" y="2170182"/>
              <a:ext cx="2057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데이터의 계속적인 삽입</a:t>
              </a:r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수정을 통해 현재의 정확한 데이터를 유지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2E1583-09C3-4F47-A774-7EC5B91DF7B5}"/>
                </a:ext>
              </a:extLst>
            </p:cNvPr>
            <p:cNvSpPr txBox="1"/>
            <p:nvPr/>
          </p:nvSpPr>
          <p:spPr>
            <a:xfrm>
              <a:off x="6183085" y="5035038"/>
              <a:ext cx="20465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서로 다른 데이터의 동시 사용뿐만 아니라 같은 데이터의 </a:t>
              </a:r>
              <a:r>
                <a:rPr lang="ko-KR" altLang="en-US" spc="-150"/>
                <a:t>동시 사용도 지원</a:t>
              </a:r>
              <a:endParaRPr lang="ko-KR" altLang="en-US" spc="-1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7ACEAE-965F-4F9B-8F84-E22A88F7188E}"/>
                </a:ext>
              </a:extLst>
            </p:cNvPr>
            <p:cNvSpPr txBox="1"/>
            <p:nvPr/>
          </p:nvSpPr>
          <p:spPr>
            <a:xfrm>
              <a:off x="646576" y="5011545"/>
              <a:ext cx="20273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/>
                <a:t>데이터가 저장된 주소나 위치가 아닌 내용으로 참조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DF6621-E613-417B-99C6-B4868B14D9F2}"/>
                </a:ext>
              </a:extLst>
            </p:cNvPr>
            <p:cNvSpPr txBox="1"/>
            <p:nvPr/>
          </p:nvSpPr>
          <p:spPr>
            <a:xfrm>
              <a:off x="633019" y="2087927"/>
              <a:ext cx="2042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사용자의 데이터 요구에 실시간으로 응답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3468313" y="2836923"/>
              <a:ext cx="1944130" cy="1194487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8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 시스템과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DBMS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파일 시스템과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DBMS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4803" y="1570503"/>
            <a:ext cx="8406000" cy="4547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파일 시스템 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여러 응용 프로그램이 제공하는 기능에 맞게 필요한 데이터를 각각 저장하고 관리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 파일에 저장한 데이터는 서로 연관이 없고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중복 또는 누락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DBMS(DataBase Management System)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데이터베이스의 데이터 조작과 관리를 극대화한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소프트웨어</a:t>
            </a:r>
            <a:endParaRPr lang="en-US" altLang="ko-KR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여러 응용 프로그램이 필요한 데이터 작업을 요청하면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DBMS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데이터베이스로 관련 작업을 수행하고 결과값을 제공함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4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1443</Words>
  <Application>Microsoft Office PowerPoint</Application>
  <PresentationFormat>화면 슬라이드 쇼(4:3)</PresentationFormat>
  <Paragraphs>478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나눔고딕</vt:lpstr>
      <vt:lpstr>맑은 고딕</vt:lpstr>
      <vt:lpstr>Arial</vt:lpstr>
      <vt:lpstr>Wingdings</vt:lpstr>
      <vt:lpstr>Office 테마</vt:lpstr>
      <vt:lpstr>데이터베이스</vt:lpstr>
      <vt:lpstr>목차</vt:lpstr>
      <vt:lpstr>데이터와 정보</vt:lpstr>
      <vt:lpstr>데이터의 분류</vt:lpstr>
      <vt:lpstr>데이터의 분류</vt:lpstr>
      <vt:lpstr>효율적인 데이터 관리 - 데이터베이스 </vt:lpstr>
      <vt:lpstr>데이터베이스 정의</vt:lpstr>
      <vt:lpstr>데이터베이스 특징</vt:lpstr>
      <vt:lpstr>파일 시스템과 DBMS</vt:lpstr>
      <vt:lpstr>파일 시스템과 DBMS</vt:lpstr>
      <vt:lpstr>DBMS 발전과정</vt:lpstr>
      <vt:lpstr>데이터 모델링</vt:lpstr>
      <vt:lpstr>데이터 모델링</vt:lpstr>
      <vt:lpstr>데이터 모델</vt:lpstr>
      <vt:lpstr>개념적 데이터 모델 – E-R 모델</vt:lpstr>
      <vt:lpstr>개념적 데이터 모델 – E-R</vt:lpstr>
      <vt:lpstr>논리적 데이터 모델</vt:lpstr>
      <vt:lpstr>논리적 데이터 모델 – 관계 데이터 모델</vt:lpstr>
      <vt:lpstr>논리적 데이터 모델 - 관계 데이터 모델</vt:lpstr>
      <vt:lpstr>관계형 데이터베이스</vt:lpstr>
      <vt:lpstr>관계형 데이터베이스의 구성요소</vt:lpstr>
      <vt:lpstr>관계형 데이터베이스의 구성요소</vt:lpstr>
      <vt:lpstr>관계형 데이터베이스의 구성요소</vt:lpstr>
      <vt:lpstr>관계형 데이터베이스의 구성요소</vt:lpstr>
      <vt:lpstr>관계형 데이터베이스의 구성요소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167</cp:revision>
  <cp:lastPrinted>2011-08-28T13:13:29Z</cp:lastPrinted>
  <dcterms:created xsi:type="dcterms:W3CDTF">2011-08-24T01:05:33Z</dcterms:created>
  <dcterms:modified xsi:type="dcterms:W3CDTF">2020-10-29T04:23:28Z</dcterms:modified>
</cp:coreProperties>
</file>