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301" r:id="rId4"/>
    <p:sldId id="349" r:id="rId5"/>
    <p:sldId id="282" r:id="rId6"/>
    <p:sldId id="321" r:id="rId7"/>
    <p:sldId id="330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56" r:id="rId19"/>
    <p:sldId id="333" r:id="rId20"/>
    <p:sldId id="350" r:id="rId21"/>
    <p:sldId id="351" r:id="rId22"/>
    <p:sldId id="346" r:id="rId23"/>
    <p:sldId id="343" r:id="rId24"/>
    <p:sldId id="347" r:id="rId25"/>
    <p:sldId id="344" r:id="rId26"/>
    <p:sldId id="335" r:id="rId27"/>
    <p:sldId id="352" r:id="rId28"/>
    <p:sldId id="336" r:id="rId29"/>
    <p:sldId id="337" r:id="rId30"/>
    <p:sldId id="345" r:id="rId31"/>
    <p:sldId id="357" r:id="rId32"/>
    <p:sldId id="353" r:id="rId33"/>
    <p:sldId id="354" r:id="rId34"/>
    <p:sldId id="355" r:id="rId35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FF"/>
    <a:srgbClr val="1D314E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88" d="100"/>
          <a:sy n="88" d="100"/>
        </p:scale>
        <p:origin x="84" y="62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5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2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45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2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9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0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92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67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79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94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0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73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3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80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0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18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9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8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2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3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5306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400345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5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클래스  옵션 설정하기</a:t>
            </a:r>
            <a:endParaRPr lang="en-US" altLang="ko-KR" sz="1800" dirty="0"/>
          </a:p>
          <a:p>
            <a:pPr>
              <a:buFont typeface="Arial" pitchFamily="34" charset="0"/>
              <a:buAutoNum type="circleNumDbPlain" startAt="5"/>
            </a:pPr>
            <a:endParaRPr lang="en-US" altLang="ko-KR" sz="1800" dirty="0"/>
          </a:p>
          <a:p>
            <a:pPr>
              <a:buAutoNum type="circleNumDbPlain" startAt="5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5916" y="1902940"/>
            <a:ext cx="6331495" cy="4770745"/>
            <a:chOff x="945916" y="1902940"/>
            <a:chExt cx="6331495" cy="47707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16" y="1902940"/>
              <a:ext cx="6331495" cy="4770745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2611887" y="2653103"/>
              <a:ext cx="1206351" cy="2260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72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6145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400345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6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설치 구성하기</a:t>
            </a:r>
            <a:endParaRPr lang="en-US" altLang="ko-KR" sz="1800" dirty="0"/>
          </a:p>
          <a:p>
            <a:pPr>
              <a:buAutoNum type="circleNumDbPlain" startAt="6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17302" y="1753622"/>
            <a:ext cx="7970154" cy="5005524"/>
            <a:chOff x="954372" y="1852476"/>
            <a:chExt cx="7970154" cy="500552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72" y="1852476"/>
              <a:ext cx="6634642" cy="5005524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698384" y="4444833"/>
              <a:ext cx="4048405" cy="2260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98384" y="4723647"/>
              <a:ext cx="4048405" cy="5526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62727" y="4789020"/>
              <a:ext cx="2161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admin12345  </a:t>
              </a:r>
              <a:r>
                <a:rPr lang="ko-KR" altLang="en-US" dirty="0"/>
                <a:t>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6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44" y="255497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400345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7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설치 구성하기</a:t>
            </a:r>
            <a:endParaRPr lang="en-US" altLang="ko-KR" sz="1800" dirty="0"/>
          </a:p>
          <a:p>
            <a:pPr>
              <a:buAutoNum type="circleNumDbPlain" startAt="7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15363" y="1987135"/>
            <a:ext cx="4877481" cy="1648055"/>
            <a:chOff x="1315363" y="1987135"/>
            <a:chExt cx="4877481" cy="16480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363" y="1987135"/>
              <a:ext cx="4877481" cy="164805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095000" y="3319415"/>
              <a:ext cx="945660" cy="2022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19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400345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8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확인하고 설치 시작하기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779242"/>
            <a:ext cx="6552922" cy="49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44" y="297405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400345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9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확인하고 설치 시작하기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3" y="1779373"/>
            <a:ext cx="6553236" cy="49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4" y="1523977"/>
            <a:ext cx="4920260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10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끝내고 데이터 베이스 정보 확인하기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230526-7082-49F7-A1B4-682A92D4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68" y="1942718"/>
            <a:ext cx="4288342" cy="47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700126"/>
            <a:ext cx="840599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참고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사용자 계정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59293-1439-489F-9B4C-53C7794FBC70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64C69-9A3D-4F18-A63A-27DBBE55317F}"/>
              </a:ext>
            </a:extLst>
          </p:cNvPr>
          <p:cNvSpPr/>
          <p:nvPr/>
        </p:nvSpPr>
        <p:spPr>
          <a:xfrm>
            <a:off x="402771" y="1617506"/>
            <a:ext cx="8368030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SYS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최고 권한을 가진 계정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Dictionary Table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소유자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SYSTEM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SYS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부터 데이터베이스 관리 권한을 위임받은 관리용 계정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Dictionary View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소유자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SCOTT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샘플 사용자 계정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HR : Oracle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샘플 사용자 계정</a:t>
            </a:r>
          </a:p>
        </p:txBody>
      </p:sp>
    </p:spTree>
    <p:extLst>
      <p:ext uri="{BB962C8B-B14F-4D97-AF65-F5344CB8AC3E}">
        <p14:creationId xmlns:p14="http://schemas.microsoft.com/office/powerpoint/2010/main" val="41290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700125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접속하기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Plus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사용자명 입력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SYSTEM,  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비밀번호 입력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admin12345</a:t>
            </a:r>
          </a:p>
          <a:p>
            <a:pPr>
              <a:buFont typeface="+mj-ea"/>
              <a:buAutoNum type="circleNumDbPlain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9C58F0-223E-49CF-A5C3-809271B0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6" y="2398251"/>
            <a:ext cx="7217995" cy="27190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DA384-C57E-46EC-89D8-3EF2B70A3CF6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65798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700126"/>
            <a:ext cx="840599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계정 설정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SCOTT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계정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3" y="1998160"/>
            <a:ext cx="2695705" cy="75035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3" y="3611257"/>
            <a:ext cx="2337359" cy="735835"/>
          </a:xfrm>
          <a:prstGeom prst="rect">
            <a:avLst/>
          </a:prstGeom>
        </p:spPr>
      </p:pic>
      <p:sp>
        <p:nvSpPr>
          <p:cNvPr id="29" name="내용 개체 틀 2"/>
          <p:cNvSpPr txBox="1">
            <a:spLocks/>
          </p:cNvSpPr>
          <p:nvPr/>
        </p:nvSpPr>
        <p:spPr>
          <a:xfrm>
            <a:off x="452225" y="1504389"/>
            <a:ext cx="8426836" cy="208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en-US" altLang="ko-KR" sz="1800" dirty="0"/>
              <a:t>scott </a:t>
            </a:r>
            <a:r>
              <a:rPr lang="ko-KR" altLang="en-US" sz="1800" dirty="0"/>
              <a:t>계정 잠금 풀기</a:t>
            </a:r>
            <a:endParaRPr lang="en-US" altLang="ko-KR" sz="1800" dirty="0"/>
          </a:p>
          <a:p>
            <a:pPr>
              <a:buFont typeface="Arial" pitchFamily="34" charset="0"/>
              <a:buAutoNum type="circleNumDbPlain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 변경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63" y="4486780"/>
            <a:ext cx="2596852" cy="714134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452225" y="5462711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r>
              <a:rPr lang="ko-KR" altLang="en-US" sz="1800"/>
              <a:t>데이터베이스 연결 종료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3"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55" y="5924033"/>
            <a:ext cx="8040286" cy="7597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BA74D2-48CF-42B1-880C-3BA9C26FD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549" y="4057914"/>
            <a:ext cx="3876675" cy="1143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059293-1439-489F-9B4C-53C7794FBC70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54709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계정 설정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HR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계정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F1644-42B1-4D95-9D49-D85621B9BCAB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57166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생성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SQL Developer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Developer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08" y="1570503"/>
            <a:ext cx="836739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오라클 데이터베이스를 편리하게 사용할 수 있는 도구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Plus</a:t>
            </a:r>
            <a:r>
              <a:rPr lang="ko-KR" altLang="en-US" dirty="0"/>
              <a:t>의 </a:t>
            </a:r>
            <a:r>
              <a:rPr lang="en-US" altLang="ko-KR" dirty="0"/>
              <a:t>GUI </a:t>
            </a:r>
            <a:r>
              <a:rPr lang="ko-KR" altLang="en-US" dirty="0"/>
              <a:t>버전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SQL Developer </a:t>
            </a:r>
            <a:r>
              <a:rPr lang="ko-KR" altLang="en-US" dirty="0"/>
              <a:t>검색 후 설치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4145-4F6D-4C68-A656-B68831624F2F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743C1D-8959-4643-87B8-DDADDD21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91" y="3016704"/>
            <a:ext cx="5838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Developer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08" y="1570503"/>
            <a:ext cx="836739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JDK</a:t>
            </a:r>
            <a:r>
              <a:rPr lang="ko-KR" altLang="en-US" dirty="0"/>
              <a:t> 가 포함된 버전과 포함되지 않은 버전이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본인의 컴퓨터 상황과 맞춰서 설치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4145-4F6D-4C68-A656-B68831624F2F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99B7D-46C2-476C-89CD-6E8F62BE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27" y="2935518"/>
            <a:ext cx="7348756" cy="31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2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Developer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03" y="1555419"/>
            <a:ext cx="83673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새로운 접속 생성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85079" y="2280913"/>
            <a:ext cx="8406000" cy="4029228"/>
            <a:chOff x="342464" y="2280912"/>
            <a:chExt cx="8548615" cy="41706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64" y="2280912"/>
              <a:ext cx="8548615" cy="4170688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 rot="461704">
              <a:off x="5011645" y="3593875"/>
              <a:ext cx="736930" cy="1603689"/>
            </a:xfrm>
            <a:custGeom>
              <a:avLst/>
              <a:gdLst>
                <a:gd name="connsiteX0" fmla="*/ 0 w 513928"/>
                <a:gd name="connsiteY0" fmla="*/ 0 h 1615817"/>
                <a:gd name="connsiteX1" fmla="*/ 370703 w 513928"/>
                <a:gd name="connsiteY1" fmla="*/ 234779 h 1615817"/>
                <a:gd name="connsiteX2" fmla="*/ 506627 w 513928"/>
                <a:gd name="connsiteY2" fmla="*/ 691979 h 1615817"/>
                <a:gd name="connsiteX3" fmla="*/ 172994 w 513928"/>
                <a:gd name="connsiteY3" fmla="*/ 1556952 h 1615817"/>
                <a:gd name="connsiteX4" fmla="*/ 172994 w 513928"/>
                <a:gd name="connsiteY4" fmla="*/ 1544595 h 1615817"/>
                <a:gd name="connsiteX5" fmla="*/ 148281 w 513928"/>
                <a:gd name="connsiteY5" fmla="*/ 1594022 h 16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928" h="1615817">
                  <a:moveTo>
                    <a:pt x="0" y="0"/>
                  </a:moveTo>
                  <a:cubicBezTo>
                    <a:pt x="143132" y="59724"/>
                    <a:pt x="286265" y="119449"/>
                    <a:pt x="370703" y="234779"/>
                  </a:cubicBezTo>
                  <a:cubicBezTo>
                    <a:pt x="455141" y="350109"/>
                    <a:pt x="539578" y="471617"/>
                    <a:pt x="506627" y="691979"/>
                  </a:cubicBezTo>
                  <a:cubicBezTo>
                    <a:pt x="473676" y="912341"/>
                    <a:pt x="228600" y="1414849"/>
                    <a:pt x="172994" y="1556952"/>
                  </a:cubicBezTo>
                  <a:cubicBezTo>
                    <a:pt x="117389" y="1699055"/>
                    <a:pt x="177113" y="1538417"/>
                    <a:pt x="172994" y="1544595"/>
                  </a:cubicBezTo>
                  <a:cubicBezTo>
                    <a:pt x="168875" y="1550773"/>
                    <a:pt x="158578" y="1572397"/>
                    <a:pt x="148281" y="1594022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052399" y="5247463"/>
              <a:ext cx="402717" cy="81554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2281739" y="5945620"/>
              <a:ext cx="2755558" cy="23477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42464" y="3282739"/>
              <a:ext cx="397426" cy="259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9891" y="3403600"/>
              <a:ext cx="3019310" cy="271315"/>
            </a:xfrm>
            <a:custGeom>
              <a:avLst/>
              <a:gdLst>
                <a:gd name="connsiteX0" fmla="*/ 0 w 3855308"/>
                <a:gd name="connsiteY0" fmla="*/ 123568 h 379819"/>
                <a:gd name="connsiteX1" fmla="*/ 234778 w 3855308"/>
                <a:gd name="connsiteY1" fmla="*/ 172995 h 379819"/>
                <a:gd name="connsiteX2" fmla="*/ 1149178 w 3855308"/>
                <a:gd name="connsiteY2" fmla="*/ 321276 h 379819"/>
                <a:gd name="connsiteX3" fmla="*/ 2990335 w 3855308"/>
                <a:gd name="connsiteY3" fmla="*/ 358346 h 379819"/>
                <a:gd name="connsiteX4" fmla="*/ 3855308 w 3855308"/>
                <a:gd name="connsiteY4" fmla="*/ 0 h 3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5308" h="379819">
                  <a:moveTo>
                    <a:pt x="0" y="123568"/>
                  </a:moveTo>
                  <a:lnTo>
                    <a:pt x="234778" y="172995"/>
                  </a:lnTo>
                  <a:cubicBezTo>
                    <a:pt x="426308" y="205946"/>
                    <a:pt x="689919" y="290384"/>
                    <a:pt x="1149178" y="321276"/>
                  </a:cubicBezTo>
                  <a:cubicBezTo>
                    <a:pt x="1608438" y="352168"/>
                    <a:pt x="2539313" y="411892"/>
                    <a:pt x="2990335" y="358346"/>
                  </a:cubicBezTo>
                  <a:cubicBezTo>
                    <a:pt x="3441357" y="304800"/>
                    <a:pt x="3648332" y="152400"/>
                    <a:pt x="385530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6CCB91-6A9D-48EA-A4C5-148DC01591B1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44323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Developer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44" y="1570503"/>
            <a:ext cx="83673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저장 후 접속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8" y="2178050"/>
            <a:ext cx="7703901" cy="4132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6D7D6-665A-4529-88F1-E1905CFE3C68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76959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HR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접속 생성하기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D7B33-B345-4645-8483-BEA8EC5BD00A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49937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 Developer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037" y="1692806"/>
            <a:ext cx="83673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실행해보기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ctrl + enter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1" y="2425998"/>
            <a:ext cx="3219450" cy="1009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1" y="3723033"/>
            <a:ext cx="3736796" cy="897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2D8CBB-9C8E-4328-B8A8-13117861EA7F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31132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실습용 테이블 확인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D49D4-FE97-46B7-9945-EC0551F300D1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802" y="14333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scott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802" y="301498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98" y="3117635"/>
            <a:ext cx="3752850" cy="1743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198" y="1814620"/>
            <a:ext cx="2752725" cy="962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" y="1909892"/>
            <a:ext cx="942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SCOTT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1) EMP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54457"/>
              </p:ext>
            </p:extLst>
          </p:nvPr>
        </p:nvGraphicFramePr>
        <p:xfrm>
          <a:off x="364803" y="2018354"/>
          <a:ext cx="8598132" cy="41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6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EMPNO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ENAME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 문자열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 문자열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MGR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직속상관의 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사원의 상급자의 제자리 사원번호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HIREDATE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입사일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 외 추가 수당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DEPTNO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사원이 속한 부서번호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부서의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1D49D4-FE97-46B7-9945-EC0551F300D1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E3955-90F7-475B-AB4B-94A7F47A88AF}"/>
              </a:ext>
            </a:extLst>
          </p:cNvPr>
          <p:cNvSpPr txBox="1"/>
          <p:nvPr/>
        </p:nvSpPr>
        <p:spPr>
          <a:xfrm>
            <a:off x="364803" y="1578429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사원 정보가 들어있는 테이블</a:t>
            </a:r>
          </a:p>
        </p:txBody>
      </p:sp>
    </p:spTree>
    <p:extLst>
      <p:ext uri="{BB962C8B-B14F-4D97-AF65-F5344CB8AC3E}">
        <p14:creationId xmlns:p14="http://schemas.microsoft.com/office/powerpoint/2010/main" val="289928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SCOTT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2) DEPT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2950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20572"/>
              </p:ext>
            </p:extLst>
          </p:nvPr>
        </p:nvGraphicFramePr>
        <p:xfrm>
          <a:off x="364803" y="2082131"/>
          <a:ext cx="8147826" cy="183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DEPTNO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DNAME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 문자열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부서가 위치한 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가변형 문자열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F63EE7-E3DE-4824-9EF5-4FAA37FA69C6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B81E-8668-4A16-BEB1-823D99AD7F4B}"/>
              </a:ext>
            </a:extLst>
          </p:cNvPr>
          <p:cNvSpPr txBox="1"/>
          <p:nvPr/>
        </p:nvSpPr>
        <p:spPr>
          <a:xfrm>
            <a:off x="364803" y="1578429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회사 부서 정보가 들어있는 테이블</a:t>
            </a:r>
          </a:p>
        </p:txBody>
      </p:sp>
    </p:spTree>
    <p:extLst>
      <p:ext uri="{BB962C8B-B14F-4D97-AF65-F5344CB8AC3E}">
        <p14:creationId xmlns:p14="http://schemas.microsoft.com/office/powerpoint/2010/main" val="416394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SCOTT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예제 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3) SALGRADE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9263"/>
              </p:ext>
            </p:extLst>
          </p:nvPr>
        </p:nvGraphicFramePr>
        <p:xfrm>
          <a:off x="654388" y="2060081"/>
          <a:ext cx="7826830" cy="16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GRADE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LOSAL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 등급의 최소 급여액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HISAL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 등급의 최대 급여액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64B6CA-5B4B-4071-BA2F-F9BA9BDD9284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586D2-090A-4401-8B73-4042C8138B5A}"/>
              </a:ext>
            </a:extLst>
          </p:cNvPr>
          <p:cNvSpPr txBox="1"/>
          <p:nvPr/>
        </p:nvSpPr>
        <p:spPr>
          <a:xfrm>
            <a:off x="364803" y="1578429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사원들의 급여 정보가 들어있는 테이블</a:t>
            </a:r>
          </a:p>
        </p:txBody>
      </p:sp>
    </p:spTree>
    <p:extLst>
      <p:ext uri="{BB962C8B-B14F-4D97-AF65-F5344CB8AC3E}">
        <p14:creationId xmlns:p14="http://schemas.microsoft.com/office/powerpoint/2010/main" val="22046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91337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https://www.oracle.com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접속 후 회원가입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Arial" pitchFamily="34" charset="0"/>
              <a:buAutoNum type="arabicPeriod"/>
            </a:pPr>
            <a:r>
              <a:rPr lang="ko-KR" altLang="en-US" sz="1800" dirty="0"/>
              <a:t>검색어 입력</a:t>
            </a:r>
            <a:endParaRPr lang="en-US" altLang="ko-KR" sz="1800" dirty="0"/>
          </a:p>
          <a:p>
            <a:pPr>
              <a:buFont typeface="Arial" pitchFamily="34" charset="0"/>
              <a:buAutoNum type="arabicPeriod"/>
            </a:pPr>
            <a:endParaRPr lang="en-US" altLang="ko-KR" sz="1800" dirty="0"/>
          </a:p>
          <a:p>
            <a:pPr>
              <a:buFont typeface="Arial" pitchFamily="34" charset="0"/>
              <a:buAutoNum type="arabicPeriod"/>
            </a:pPr>
            <a:endParaRPr lang="en-US" altLang="ko-KR" sz="1800" dirty="0"/>
          </a:p>
          <a:p>
            <a:pPr>
              <a:buFont typeface="Arial" pitchFamily="34" charset="0"/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9147AF-7B61-4019-A8A5-3A909310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52" y="2247900"/>
            <a:ext cx="4933950" cy="2362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EEC6DD-4F1A-4866-A155-E967B5A03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808" y="3688450"/>
            <a:ext cx="6303647" cy="30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SCOTT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4) BONUS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95907"/>
              </p:ext>
            </p:extLst>
          </p:nvPr>
        </p:nvGraphicFramePr>
        <p:xfrm>
          <a:off x="461010" y="2023961"/>
          <a:ext cx="8000720" cy="236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열 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ENAME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10byte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크기의 가변형 문자열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JOB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사원직책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9byte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크기의 가변형 문자열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SAL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두자리 소수점을 포함하는 일곱자리 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COMM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급여 외 추가 수당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자리 소수점을 포함하는 일곱자리 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E87449-E5D3-4F93-B053-CD1458B34244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51F0C-878A-4E5B-82E8-A151C097C927}"/>
              </a:ext>
            </a:extLst>
          </p:cNvPr>
          <p:cNvSpPr txBox="1"/>
          <p:nvPr/>
        </p:nvSpPr>
        <p:spPr>
          <a:xfrm>
            <a:off x="364803" y="1578429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사원들의 보너스 정보 테이블 </a:t>
            </a:r>
            <a:r>
              <a:rPr lang="en-US" altLang="ko-KR"/>
              <a:t>– </a:t>
            </a:r>
            <a:r>
              <a:rPr lang="ko-KR" altLang="en-US"/>
              <a:t>내용은 없음</a:t>
            </a:r>
          </a:p>
        </p:txBody>
      </p:sp>
    </p:spTree>
    <p:extLst>
      <p:ext uri="{BB962C8B-B14F-4D97-AF65-F5344CB8AC3E}">
        <p14:creationId xmlns:p14="http://schemas.microsoft.com/office/powerpoint/2010/main" val="259079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SCOTT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다이어그램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87449-E5D3-4F93-B053-CD1458B34244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B65CFD-DE56-407B-A615-134AE4CD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83" y="1743904"/>
            <a:ext cx="5829981" cy="44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38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615263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HR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예제 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1) EMPLOYEES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7310"/>
              </p:ext>
            </p:extLst>
          </p:nvPr>
        </p:nvGraphicFramePr>
        <p:xfrm>
          <a:off x="422389" y="1400777"/>
          <a:ext cx="8399085" cy="52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EMPLOYEE_ID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Key(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FIRST_NAME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</a:t>
                      </a:r>
                      <a:r>
                        <a:rPr lang="en-US" altLang="ko-KR" sz="16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 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 문자열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LAST_NAME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</a:t>
                      </a:r>
                      <a:r>
                        <a:rPr lang="en-US" altLang="ko-KR" sz="16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 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 문자열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 문자열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Country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code 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area code</a:t>
                      </a:r>
                      <a:r>
                        <a:rPr lang="ko-KR" altLang="en-US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포함한 전화번호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HIRE_DATE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고용일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JOB_ID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Jobs table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job_id 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foreign key(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SALARY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COMMISSION_PCT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추가수당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MANAGER_ID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Departments table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foreign key(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DEPARTMENT_ID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E87449-E5D3-4F93-B053-CD1458B34244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55996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615263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HR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예제 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2) JOBS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11632"/>
              </p:ext>
            </p:extLst>
          </p:nvPr>
        </p:nvGraphicFramePr>
        <p:xfrm>
          <a:off x="364803" y="1582519"/>
          <a:ext cx="8406001" cy="247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JOB_ID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가변문자열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JOB_TITLE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</a:t>
                      </a:r>
                      <a:r>
                        <a:rPr lang="en-US" altLang="ko-KR" sz="16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null(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가변문자열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MIN_SALARY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최저 월급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최저 월급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MAX_SALARY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월급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최대 월급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E87449-E5D3-4F93-B053-CD1458B34244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75656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615263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HR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예제 테이블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3) LOCATIONS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11924"/>
              </p:ext>
            </p:extLst>
          </p:nvPr>
        </p:nvGraphicFramePr>
        <p:xfrm>
          <a:off x="364803" y="1582519"/>
          <a:ext cx="8406001" cy="36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LOCATION_ID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</a:t>
                      </a: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Key(</a:t>
                      </a:r>
                      <a:r>
                        <a:rPr lang="ko-KR" altLang="en-US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STREET_ADDRESS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</a:t>
                      </a: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null(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가변문자열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POSTAL_CODE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가변문자열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CITY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가변문자열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STATE_PROVINCE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가변문자열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COUNTRY_ID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Countries </a:t>
                      </a:r>
                      <a:r>
                        <a:rPr lang="ko-KR" altLang="en-US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</a:t>
                      </a:r>
                      <a:r>
                        <a:rPr lang="en-US" altLang="ko-KR" sz="18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country_id</a:t>
                      </a:r>
                      <a:r>
                        <a:rPr lang="ko-KR" altLang="en-US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foreign key(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E87449-E5D3-4F93-B053-CD1458B34244}"/>
              </a:ext>
            </a:extLst>
          </p:cNvPr>
          <p:cNvSpPr txBox="1"/>
          <p:nvPr/>
        </p:nvSpPr>
        <p:spPr>
          <a:xfrm>
            <a:off x="282413" y="26501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23537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9280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rabicPeriod"/>
            </a:pPr>
            <a:endParaRPr lang="en-US" altLang="ko-KR" sz="1800" dirty="0"/>
          </a:p>
          <a:p>
            <a:pPr>
              <a:buFont typeface="Arial" pitchFamily="34" charset="0"/>
              <a:buAutoNum type="arabicPeriod"/>
            </a:pPr>
            <a:endParaRPr lang="en-US" altLang="ko-KR" sz="1800" dirty="0"/>
          </a:p>
          <a:p>
            <a:pPr>
              <a:buFont typeface="Arial" pitchFamily="34" charset="0"/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3B240-CCF9-4F94-855C-7DD7F0BF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58" y="1984594"/>
            <a:ext cx="6048462" cy="4533242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60B95B8-738F-402F-9B4B-E409115F84BE}"/>
              </a:ext>
            </a:extLst>
          </p:cNvPr>
          <p:cNvSpPr txBox="1">
            <a:spLocks/>
          </p:cNvSpPr>
          <p:nvPr/>
        </p:nvSpPr>
        <p:spPr>
          <a:xfrm>
            <a:off x="408944" y="15992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zip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다운로드 후 압축 해제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eriod" startAt="3"/>
            </a:pPr>
            <a:endParaRPr lang="en-US" altLang="ko-KR" sz="1800" dirty="0"/>
          </a:p>
          <a:p>
            <a:pPr>
              <a:buFont typeface="Arial" pitchFamily="34" charset="0"/>
              <a:buAutoNum type="arabicPeriod" startAt="3"/>
            </a:pPr>
            <a:endParaRPr lang="en-US" altLang="ko-KR" sz="1800" dirty="0"/>
          </a:p>
          <a:p>
            <a:pPr>
              <a:buFont typeface="Arial" pitchFamily="34" charset="0"/>
              <a:buAutoNum type="arabicPeriod" startAt="3"/>
            </a:pPr>
            <a:endParaRPr lang="en-US" altLang="ko-KR" sz="1800" dirty="0"/>
          </a:p>
          <a:p>
            <a:pPr>
              <a:buFont typeface="Arial" pitchFamily="34" charset="0"/>
              <a:buAutoNum type="arabicPeriod" startAt="3"/>
            </a:pPr>
            <a:endParaRPr lang="en-US" altLang="ko-KR" sz="1800" dirty="0"/>
          </a:p>
          <a:p>
            <a:pPr>
              <a:buAutoNum type="arabicPeriod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8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300827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0256" y="1522779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 번째 압축 해제 안의 폴더를 첫번째 압축 폴더 안으로 복사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+mj-lt"/>
              <a:buAutoNum type="arabicPeriod" startAt="4"/>
            </a:pP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setup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클릭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AF5059-4BA2-46D4-B19A-68AFE3F339B4}"/>
              </a:ext>
            </a:extLst>
          </p:cNvPr>
          <p:cNvGrpSpPr/>
          <p:nvPr/>
        </p:nvGrpSpPr>
        <p:grpSpPr>
          <a:xfrm>
            <a:off x="753436" y="2058982"/>
            <a:ext cx="7892248" cy="3647978"/>
            <a:chOff x="753436" y="2058982"/>
            <a:chExt cx="7892248" cy="364797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E898374-94E3-45FF-A96C-3889EB3F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4009" y="3801960"/>
              <a:ext cx="5781675" cy="1905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54CAFA-BA6C-4D41-80E4-7D6E86F01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436" y="2058982"/>
              <a:ext cx="3543300" cy="1152525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BBF8792-83D8-4FF5-8A84-C5586B9208F8}"/>
                </a:ext>
              </a:extLst>
            </p:cNvPr>
            <p:cNvCxnSpPr/>
            <p:nvPr/>
          </p:nvCxnSpPr>
          <p:spPr>
            <a:xfrm>
              <a:off x="1929468" y="3056040"/>
              <a:ext cx="934541" cy="200252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78397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21091" y="1446856"/>
            <a:ext cx="8406000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설치 시작</a:t>
            </a:r>
            <a:endParaRPr lang="en-US" altLang="ko-KR" sz="1800" dirty="0"/>
          </a:p>
          <a:p>
            <a:pPr>
              <a:buFont typeface="Arial" pitchFamily="34" charset="0"/>
              <a:buAutoNum type="circleNumDbPlain"/>
            </a:pPr>
            <a:endParaRPr lang="en-US" altLang="ko-KR" sz="1800" dirty="0"/>
          </a:p>
          <a:p>
            <a:pPr>
              <a:buFont typeface="Arial" pitchFamily="34" charset="0"/>
              <a:buAutoNum type="circleNumDbPlain"/>
            </a:pPr>
            <a:endParaRPr lang="en-US" altLang="ko-KR" sz="1800" dirty="0"/>
          </a:p>
          <a:p>
            <a:pPr>
              <a:buFont typeface="Arial" pitchFamily="34" charset="0"/>
              <a:buAutoNum type="circleNumDbPlain"/>
            </a:pPr>
            <a:endParaRPr lang="en-US" altLang="ko-KR" sz="1800" dirty="0"/>
          </a:p>
          <a:p>
            <a:pPr>
              <a:buAutoNum type="circleNumDbPlain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17"/>
          <a:stretch/>
        </p:blipFill>
        <p:spPr>
          <a:xfrm>
            <a:off x="263455" y="1909067"/>
            <a:ext cx="8598132" cy="13887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9" y="3759998"/>
            <a:ext cx="445832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4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870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6" y="1995833"/>
            <a:ext cx="4877481" cy="145752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2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 메시지가 나오지만 예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(Y)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800" dirty="0"/>
          </a:p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4215" y="3126259"/>
            <a:ext cx="1000899" cy="22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541" y="2258751"/>
            <a:ext cx="301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windows10 </a:t>
            </a:r>
            <a:r>
              <a:rPr lang="ko-KR" altLang="en-US"/>
              <a:t>버전이 </a:t>
            </a:r>
            <a:r>
              <a:rPr lang="en-US" altLang="ko-KR"/>
              <a:t>Oracle 11g </a:t>
            </a:r>
            <a:r>
              <a:rPr lang="ko-KR" altLang="en-US"/>
              <a:t>이후 출시되어 나타나는 현상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16843" y="2724597"/>
            <a:ext cx="543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413" y="26193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64803" y="1446856"/>
            <a:ext cx="8362288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 갱신 구성 설정하기</a:t>
            </a:r>
            <a:endParaRPr lang="en-US" altLang="ko-KR" sz="1800" dirty="0"/>
          </a:p>
          <a:p>
            <a:pPr>
              <a:buFont typeface="Arial" pitchFamily="34" charset="0"/>
              <a:buAutoNum type="circleNumDbPlain" startAt="3"/>
            </a:pPr>
            <a:endParaRPr lang="en-US" altLang="ko-KR" sz="1800" dirty="0"/>
          </a:p>
          <a:p>
            <a:pPr>
              <a:buFont typeface="Arial" pitchFamily="34" charset="0"/>
              <a:buAutoNum type="circleNumDbPlain" startAt="3"/>
            </a:pPr>
            <a:endParaRPr lang="en-US" altLang="ko-KR" sz="1800" dirty="0"/>
          </a:p>
          <a:p>
            <a:pPr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44737" y="6422515"/>
            <a:ext cx="660647" cy="200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48893" y="1893061"/>
            <a:ext cx="6316858" cy="4769708"/>
            <a:chOff x="1190313" y="1927654"/>
            <a:chExt cx="6316858" cy="476970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313" y="1927654"/>
              <a:ext cx="6316858" cy="476970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842053" y="3677022"/>
              <a:ext cx="2150077" cy="2153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8692" y="3583460"/>
              <a:ext cx="1962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체크 해제하기</a:t>
              </a:r>
            </a:p>
          </p:txBody>
        </p:sp>
        <p:cxnSp>
          <p:nvCxnSpPr>
            <p:cNvPr id="13" name="직선 화살표 연결선 12"/>
            <p:cNvCxnSpPr>
              <a:endCxn id="10" idx="1"/>
            </p:cNvCxnSpPr>
            <p:nvPr/>
          </p:nvCxnSpPr>
          <p:spPr>
            <a:xfrm flipV="1">
              <a:off x="4992130" y="3752737"/>
              <a:ext cx="296562" cy="37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836643" y="4312508"/>
            <a:ext cx="4058216" cy="1810003"/>
            <a:chOff x="1974482" y="2089441"/>
            <a:chExt cx="4058216" cy="1810003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482" y="2089441"/>
              <a:ext cx="4058216" cy="181000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4263080" y="3615238"/>
              <a:ext cx="815547" cy="203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4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44" y="255497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oracle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Oracle DB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400345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4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옵션 설정하기</a:t>
            </a:r>
            <a:endParaRPr lang="en-US" altLang="ko-KR" sz="1800" dirty="0"/>
          </a:p>
          <a:p>
            <a:pPr>
              <a:buFont typeface="Arial" pitchFamily="34" charset="0"/>
              <a:buAutoNum type="circleNumDbPlain" startAt="4"/>
            </a:pPr>
            <a:endParaRPr lang="en-US" altLang="ko-KR" sz="1800" dirty="0"/>
          </a:p>
          <a:p>
            <a:pPr>
              <a:buAutoNum type="circleNumDbPlain" startAt="4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2508" y="1825420"/>
            <a:ext cx="6209156" cy="4692416"/>
            <a:chOff x="1161535" y="1825420"/>
            <a:chExt cx="6209156" cy="469241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535" y="1825420"/>
              <a:ext cx="6209156" cy="4692416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2837446" y="2823255"/>
              <a:ext cx="1549203" cy="228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1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</TotalTime>
  <Words>787</Words>
  <Application>Microsoft Office PowerPoint</Application>
  <PresentationFormat>화면 슬라이드 쇼(4:3)</PresentationFormat>
  <Paragraphs>351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나눔고딕</vt:lpstr>
      <vt:lpstr>Wingdings</vt:lpstr>
      <vt:lpstr>Office 테마</vt:lpstr>
      <vt:lpstr>데이터베이스</vt:lpstr>
      <vt:lpstr>목차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Oracle DB 설치</vt:lpstr>
      <vt:lpstr>[참고] 사용자 계정</vt:lpstr>
      <vt:lpstr>DB 접속하기</vt:lpstr>
      <vt:lpstr>사용자 계정 설정 – SCOTT 계정</vt:lpstr>
      <vt:lpstr>[실습] 사용자 계정 설정 – HR 계정</vt:lpstr>
      <vt:lpstr>SQL Developer</vt:lpstr>
      <vt:lpstr>SQL Developer</vt:lpstr>
      <vt:lpstr>SQL Developer</vt:lpstr>
      <vt:lpstr>SQL Developer</vt:lpstr>
      <vt:lpstr>[실습] HR 접속 생성하기</vt:lpstr>
      <vt:lpstr>SQL Developer</vt:lpstr>
      <vt:lpstr>실습용 테이블 확인</vt:lpstr>
      <vt:lpstr>SCOTT 테이블 – 1) EMP</vt:lpstr>
      <vt:lpstr>SCOTT 테이블 – 2) DEPT</vt:lpstr>
      <vt:lpstr>SCOTT 예제 테이블 – 3) SALGRADE</vt:lpstr>
      <vt:lpstr>SCOTT 테이블 – 4) BONUS</vt:lpstr>
      <vt:lpstr>SCOTT 테이블 – 다이어그램</vt:lpstr>
      <vt:lpstr>HR 예제 테이블 – 1) EMPLOYEES</vt:lpstr>
      <vt:lpstr>HR 예제 테이블 – 2) JOBS</vt:lpstr>
      <vt:lpstr>HR 예제 테이블 – 3)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206</cp:revision>
  <cp:lastPrinted>2011-08-28T13:13:29Z</cp:lastPrinted>
  <dcterms:created xsi:type="dcterms:W3CDTF">2011-08-24T01:05:33Z</dcterms:created>
  <dcterms:modified xsi:type="dcterms:W3CDTF">2020-10-27T12:01:16Z</dcterms:modified>
</cp:coreProperties>
</file>