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338" r:id="rId4"/>
    <p:sldId id="339" r:id="rId5"/>
    <p:sldId id="340" r:id="rId6"/>
    <p:sldId id="341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3" r:id="rId22"/>
    <p:sldId id="362" r:id="rId23"/>
    <p:sldId id="364" r:id="rId24"/>
    <p:sldId id="365" r:id="rId25"/>
    <p:sldId id="366" r:id="rId26"/>
    <p:sldId id="367" r:id="rId27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DFF"/>
    <a:srgbClr val="1D314E"/>
    <a:srgbClr val="3D3C3E"/>
    <a:srgbClr val="063656"/>
    <a:srgbClr val="08456E"/>
    <a:srgbClr val="569CF0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86" d="100"/>
          <a:sy n="86" d="100"/>
        </p:scale>
        <p:origin x="1512" y="53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2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1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2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64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64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86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5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99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55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3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45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8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5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9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05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8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71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9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0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ORDER BY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원하는 순서로 정렬 후 출력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시간이나 이름 순서 또는 특별한 다른 기준으로 데이터를 정렬 후 출력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6141" y="2044929"/>
            <a:ext cx="7632355" cy="14573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2]…….[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 BY [</a:t>
            </a:r>
            <a:r>
              <a:rPr lang="ko-KR" altLang="en-US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정렬하려는 열 이름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열 지정 가능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 [</a:t>
            </a:r>
            <a:r>
              <a:rPr lang="ko-KR" altLang="en-US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정렬옵션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08514" y="3797621"/>
            <a:ext cx="8470547" cy="1367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정렬 옵션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ASC :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오름차순 정렬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(default)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DESC :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내림차순 정렬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08514" y="5028006"/>
            <a:ext cx="8470547" cy="43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-232" t="51159" r="1"/>
          <a:stretch/>
        </p:blipFill>
        <p:spPr>
          <a:xfrm>
            <a:off x="836141" y="5460493"/>
            <a:ext cx="5346357" cy="260521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408514" y="5860028"/>
            <a:ext cx="8470547" cy="71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특정 기준에 따라 순서를 맞추는 것은 자원이 많이 소모되므로 꼭 필요한 경우 사용</a:t>
            </a:r>
            <a:endParaRPr lang="ko-KR" altLang="en-US" sz="20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17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조건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5459" y="1956464"/>
            <a:ext cx="7685903" cy="343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tx1"/>
                </a:solidFill>
              </a:rPr>
              <a:t>조회할 테이블은 </a:t>
            </a:r>
            <a:r>
              <a:rPr lang="en-US" altLang="ko-KR">
                <a:solidFill>
                  <a:schemeClr val="tx1"/>
                </a:solidFill>
              </a:rPr>
              <a:t>EMP </a:t>
            </a:r>
            <a:r>
              <a:rPr lang="ko-KR" altLang="en-US">
                <a:solidFill>
                  <a:schemeClr val="tx1"/>
                </a:solidFill>
              </a:rPr>
              <a:t>테이블이며 모든 열을 출력한다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tx1"/>
                </a:solidFill>
              </a:rPr>
              <a:t>출력되는 열의 별칭을 다음과 같이 지정한다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>
                <a:solidFill>
                  <a:schemeClr val="tx1"/>
                </a:solidFill>
              </a:rPr>
              <a:t>EMPNO : EMPLOYEE_NO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>
                <a:solidFill>
                  <a:schemeClr val="tx1"/>
                </a:solidFill>
              </a:rPr>
              <a:t>ENAME : EMPLOYEE_NAME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>
                <a:solidFill>
                  <a:schemeClr val="tx1"/>
                </a:solidFill>
              </a:rPr>
              <a:t>MGR : MANAGER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>
                <a:solidFill>
                  <a:schemeClr val="tx1"/>
                </a:solidFill>
              </a:rPr>
              <a:t>SAL : SALARY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>
                <a:solidFill>
                  <a:schemeClr val="tx1"/>
                </a:solidFill>
              </a:rPr>
              <a:t>COMM : COMMISSION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>
                <a:solidFill>
                  <a:schemeClr val="tx1"/>
                </a:solidFill>
              </a:rPr>
              <a:t>DEPTNO : DEPARTMENT_NO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>
                <a:solidFill>
                  <a:schemeClr val="tx1"/>
                </a:solidFill>
              </a:rPr>
              <a:t>부서번호를 기준으로 내림차순으로 정렬하되 부서 번호가 같다면 사원 이름을 기준으로 오름차순 정렬한다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04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WHERE :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필요한 데이터 출력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특정한 조건을 기준으로 원하는 데이터를 조회하는 데 사용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2617" y="2044929"/>
            <a:ext cx="6252518" cy="14072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2]…….[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행을 선별하기 위한 조건식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];</a:t>
            </a:r>
            <a:endParaRPr lang="ko-KR" altLang="en-US" sz="20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08514" y="3608919"/>
            <a:ext cx="8470547" cy="40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7" y="4195863"/>
            <a:ext cx="6424794" cy="422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15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98611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AND, OR :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개의 조건식 사용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WHERE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절에서 조건식을 여러 개 지정하기 위해 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</a:p>
          <a:p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04" y="2388951"/>
            <a:ext cx="5921192" cy="1229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91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98611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산술연산자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종류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+, -, *, /</a:t>
            </a: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45" y="2388951"/>
            <a:ext cx="6014582" cy="3363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4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98611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2)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비교연산자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종류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&gt;, &gt;=, &lt;, &lt;=, =, !=, &lt;&gt;, ^=</a:t>
            </a: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92" y="2360413"/>
            <a:ext cx="6196766" cy="813861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08514" y="391785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논리 부정 연산자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NOT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92" y="3264128"/>
            <a:ext cx="6196766" cy="379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92" y="4483810"/>
            <a:ext cx="6196766" cy="3202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50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98611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3)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NOT, IN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1040" y="1570503"/>
            <a:ext cx="8470547" cy="44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논리 부정 연산자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NOT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8" y="2136456"/>
            <a:ext cx="6196766" cy="320282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746354"/>
            <a:ext cx="8470547" cy="44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연산자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특정 열에 해당하는 조건을 여러 개 지정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18" y="3313018"/>
            <a:ext cx="3118069" cy="14753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509" y="5133704"/>
            <a:ext cx="6107379" cy="1006061"/>
          </a:xfrm>
          <a:prstGeom prst="rect">
            <a:avLst/>
          </a:prstGeom>
        </p:spPr>
      </p:pic>
      <p:sp>
        <p:nvSpPr>
          <p:cNvPr id="12" name="등호 11"/>
          <p:cNvSpPr/>
          <p:nvPr/>
        </p:nvSpPr>
        <p:spPr>
          <a:xfrm>
            <a:off x="1055241" y="5212191"/>
            <a:ext cx="956439" cy="626906"/>
          </a:xfrm>
          <a:prstGeom prst="math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3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98611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4)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BETWEEN A AND B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1040" y="1570503"/>
            <a:ext cx="8470547" cy="44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1570503"/>
            <a:ext cx="8470547" cy="8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~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사이에 있는 값 추출할 때 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급여가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2000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이상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3000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이하인 사원정보 출력하기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52" y="2453195"/>
            <a:ext cx="5503212" cy="1162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47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98611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5)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LIKE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와 와일드 카드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1040" y="1570503"/>
            <a:ext cx="8470547" cy="44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1570503"/>
            <a:ext cx="8470547" cy="2583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특정문자 또는 특정문자열을 포함하는 데이터를 조회할 때 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사원이름이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시작하는 사원 정보 출력하기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82041"/>
              </p:ext>
            </p:extLst>
          </p:nvPr>
        </p:nvGraphicFramePr>
        <p:xfrm>
          <a:off x="857793" y="2058988"/>
          <a:ext cx="80037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_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어떤 값이든 상관없이 한 개의 문자 데이터를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길이와 상관없이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문자 없는 경우도 포함</a:t>
                      </a:r>
                      <a:r>
                        <a:rPr lang="en-US" altLang="ko-KR"/>
                        <a:t>) </a:t>
                      </a:r>
                      <a:r>
                        <a:rPr lang="ko-KR" altLang="en-US"/>
                        <a:t>모든 문자 데이터를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93" y="3863840"/>
            <a:ext cx="2865121" cy="9092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25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98611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6)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IS NULL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1040" y="1570503"/>
            <a:ext cx="8470547" cy="44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1570503"/>
            <a:ext cx="8470547" cy="2583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NULL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 행 추출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COMM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NULL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 사원정보 출력하기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14" y="2440880"/>
            <a:ext cx="3161757" cy="11119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8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조회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SELECT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DISTINCT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ALIAS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ORDER BY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WHERE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66713" y="2279514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474" y="3131246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4474" y="2705380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13" y="1852003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64474" y="3558757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4474" y="3978887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4474" y="4409961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98611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7)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집합연산자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1040" y="1570503"/>
            <a:ext cx="8470547" cy="44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1570503"/>
            <a:ext cx="8470547" cy="4111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데이터를 조회한 결과를 하나의 집합과 같이 다룸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두 개 이상의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문의 결과 값을 연결할 때 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16950"/>
              </p:ext>
            </p:extLst>
          </p:nvPr>
        </p:nvGraphicFramePr>
        <p:xfrm>
          <a:off x="712083" y="2528098"/>
          <a:ext cx="771144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UNION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연결된 </a:t>
                      </a:r>
                      <a:r>
                        <a:rPr lang="en-US" altLang="ko-KR"/>
                        <a:t>SELECT</a:t>
                      </a:r>
                      <a:r>
                        <a:rPr lang="ko-KR" altLang="en-US"/>
                        <a:t>문의 결과 값을 합집합으로 묶어 주며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결과값의 중복은 제거됨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UNION</a:t>
                      </a:r>
                      <a:r>
                        <a:rPr lang="en-US" altLang="ko-KR" baseline="0"/>
                        <a:t> ALL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연결된 </a:t>
                      </a:r>
                      <a:r>
                        <a:rPr lang="en-US" altLang="ko-KR"/>
                        <a:t>SELECT</a:t>
                      </a:r>
                      <a:r>
                        <a:rPr lang="ko-KR" altLang="en-US"/>
                        <a:t>문의 결과 값을 합집합으로 묶어 주며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결과값의 중복은 제거되지 않음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MINUS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먼저 작성한 </a:t>
                      </a:r>
                      <a:r>
                        <a:rPr lang="en-US" altLang="ko-KR"/>
                        <a:t>SELECT</a:t>
                      </a:r>
                      <a:r>
                        <a:rPr lang="ko-KR" altLang="en-US"/>
                        <a:t>문의 결과 값에서 다음 </a:t>
                      </a:r>
                      <a:r>
                        <a:rPr lang="en-US" altLang="ko-KR"/>
                        <a:t>SELECT </a:t>
                      </a:r>
                      <a:r>
                        <a:rPr lang="ko-KR" altLang="en-US"/>
                        <a:t>문의 결과 값을 차집합 처리함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INTERSECT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먼저 작성한 </a:t>
                      </a:r>
                      <a:r>
                        <a:rPr lang="en-US" altLang="ko-KR"/>
                        <a:t>SELECT</a:t>
                      </a:r>
                      <a:r>
                        <a:rPr lang="ko-KR" altLang="en-US"/>
                        <a:t>문과 다음 </a:t>
                      </a:r>
                      <a:r>
                        <a:rPr lang="en-US" altLang="ko-KR"/>
                        <a:t>SELECT</a:t>
                      </a:r>
                      <a:r>
                        <a:rPr lang="ko-KR" altLang="en-US"/>
                        <a:t>문의 결과 값이 같은 데이터만 출력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교집합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71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98611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7)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집합연산자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1040" y="1570503"/>
            <a:ext cx="8470547" cy="44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1570503"/>
            <a:ext cx="8470547" cy="44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71" y="3446733"/>
            <a:ext cx="3086345" cy="14632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29" y="2156468"/>
            <a:ext cx="3850958" cy="8660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71" y="2144693"/>
            <a:ext cx="3968523" cy="8896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72" y="5223469"/>
            <a:ext cx="4158958" cy="9048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200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98611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우선 순위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1040" y="1570503"/>
            <a:ext cx="8470547" cy="44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87864"/>
              </p:ext>
            </p:extLst>
          </p:nvPr>
        </p:nvGraphicFramePr>
        <p:xfrm>
          <a:off x="393883" y="1570503"/>
          <a:ext cx="837692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↑</a:t>
                      </a:r>
                      <a:endParaRPr lang="en-US" altLang="ko-KR" b="1"/>
                    </a:p>
                    <a:p>
                      <a:pPr algn="ctr" latinLnBrk="1"/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높음</a:t>
                      </a:r>
                      <a:r>
                        <a:rPr lang="en-US" altLang="ko-KR" b="1"/>
                        <a:t>)</a:t>
                      </a:r>
                    </a:p>
                    <a:p>
                      <a:pPr algn="ctr" latinLnBrk="1"/>
                      <a:endParaRPr lang="en-US" altLang="ko-KR" b="1"/>
                    </a:p>
                    <a:p>
                      <a:pPr algn="ctr" latinLnBrk="1"/>
                      <a:endParaRPr lang="en-US" altLang="ko-KR" b="1"/>
                    </a:p>
                    <a:p>
                      <a:pPr algn="ctr" latinLnBrk="1"/>
                      <a:endParaRPr lang="en-US" altLang="ko-KR" b="1"/>
                    </a:p>
                    <a:p>
                      <a:pPr algn="ctr" latinLnBrk="1"/>
                      <a:endParaRPr lang="en-US" altLang="ko-KR" b="1"/>
                    </a:p>
                    <a:p>
                      <a:pPr algn="ctr" latinLnBrk="1"/>
                      <a:endParaRPr lang="en-US" altLang="ko-KR" b="1"/>
                    </a:p>
                    <a:p>
                      <a:pPr algn="ctr" latinLnBrk="1"/>
                      <a:endParaRPr lang="en-US" altLang="ko-KR" b="1"/>
                    </a:p>
                    <a:p>
                      <a:pPr algn="ctr" latinLnBrk="1"/>
                      <a:endParaRPr lang="en-US" altLang="ko-KR" b="1"/>
                    </a:p>
                    <a:p>
                      <a:pPr algn="ctr" latinLnBrk="1"/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낮음</a:t>
                      </a:r>
                      <a:r>
                        <a:rPr lang="en-US" altLang="ko-KR" b="1"/>
                        <a:t>)</a:t>
                      </a:r>
                    </a:p>
                    <a:p>
                      <a:pPr algn="ctr" latinLnBrk="1"/>
                      <a:r>
                        <a:rPr lang="ko-KR" altLang="en-US" b="1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( 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*, /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산술연산자 곱하기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+,-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산술연산자 더하기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=, !=,</a:t>
                      </a:r>
                      <a:r>
                        <a:rPr lang="en-US" altLang="ko-KR" baseline="0"/>
                        <a:t> ^=, &lt;&gt;, &gt;, &gt;=, &lt;, &lt;=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대소 비교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IS (NOT)</a:t>
                      </a:r>
                      <a:r>
                        <a:rPr lang="en-US" altLang="ko-KR" baseline="0"/>
                        <a:t> NULL, (NOT)LIKE, (NOT) 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(</a:t>
                      </a:r>
                      <a:r>
                        <a:rPr lang="ko-KR" altLang="en-US"/>
                        <a:t>그 외</a:t>
                      </a:r>
                      <a:r>
                        <a:rPr lang="en-US" altLang="ko-KR"/>
                        <a:t>) </a:t>
                      </a:r>
                      <a:r>
                        <a:rPr lang="ko-KR" altLang="en-US"/>
                        <a:t>비교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BETWEEN A AND 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BETWEEN </a:t>
                      </a:r>
                      <a:r>
                        <a:rPr lang="ko-KR" altLang="en-US"/>
                        <a:t>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논리 부정 연산자 </a:t>
                      </a:r>
                      <a:r>
                        <a:rPr lang="en-US" altLang="ko-KR"/>
                        <a:t>NOT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논리 연산자 </a:t>
                      </a:r>
                      <a:r>
                        <a:rPr lang="en-US" altLang="ko-KR"/>
                        <a:t>AND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논리 연산자 </a:t>
                      </a:r>
                      <a:r>
                        <a:rPr lang="en-US" altLang="ko-KR"/>
                        <a:t>OR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93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2982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 이름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(ENAME)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끝나는 사원 데이터를 출력한다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2] 30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 부서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(DEPTNO)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근무하고 있는 사원 중에 직책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(JOB)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SALESMAN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 사원의 사원번호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직책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급여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부서 번호를 출력한다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9ED6F2-0BA1-4BE1-AE8F-E82BB80C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6" y="2033503"/>
            <a:ext cx="7644844" cy="8339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F91B28-A328-4034-A7CB-CFDF91D3B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86" y="4535200"/>
            <a:ext cx="5406952" cy="14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2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6"/>
            <a:ext cx="8470547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3] 20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30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 부서에 근무하고 있는 사원 중 급여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(SAL)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2000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초과인 사원을 다음 두 가지 방식의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사용하여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사원번호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직책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급여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부서 번호를 출력하는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작성해 보시오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집합 연산자를 사용하지 않은 방식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집합 연산자를 사용한 방식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43C7D-0575-457A-8EFB-B51A4804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7" y="3429000"/>
            <a:ext cx="5029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4] NOT BETWEEN A AND B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연산자를 쓰지 않고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급여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(SAL)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 값이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2000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이상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3000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이하 범위 이외의 값을 가진 데이터만 출력하도록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작성하시오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5]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 이름에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포함되어 있는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 부서의 사원 중 급여가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1000~2000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사이가 아닌 사원 이름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 번호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급여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부서 번호를 출력하는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작성하시오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3A51CD-7370-474B-88F0-A63952CE7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43" y="2619606"/>
            <a:ext cx="6400800" cy="1743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0BE37B-A38A-4593-B91C-986040ADF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72" y="5782566"/>
            <a:ext cx="3660527" cy="88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6]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추가 수당이 존재하지 않고 상급자가 있고 직책이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MANAGER, CLERK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 사원 중에서 사원 이름의 두 번째 글자가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아닌 사원의 정보를 출력하는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E34721-53B9-458E-9297-0493FFB8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1" y="2703528"/>
            <a:ext cx="7837165" cy="12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데이터조회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데이터 조회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셀렉션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행 단위로 조회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09890"/>
              </p:ext>
            </p:extLst>
          </p:nvPr>
        </p:nvGraphicFramePr>
        <p:xfrm>
          <a:off x="708302" y="2232456"/>
          <a:ext cx="5910035" cy="185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16031055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baby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971210-1XXXXXX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12071632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Onemore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930526-2XXXXXX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성춘향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BNS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15022655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960605-1XXXXXX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박문수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MTH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08302" y="2555541"/>
            <a:ext cx="5910035" cy="423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54859" y="2592612"/>
            <a:ext cx="201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특정 행만 선별하여 조회</a:t>
            </a:r>
          </a:p>
        </p:txBody>
      </p:sp>
    </p:spTree>
    <p:extLst>
      <p:ext uri="{BB962C8B-B14F-4D97-AF65-F5344CB8AC3E}">
        <p14:creationId xmlns:p14="http://schemas.microsoft.com/office/powerpoint/2010/main" val="32044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조회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프로젝션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 단위로 조회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09890"/>
              </p:ext>
            </p:extLst>
          </p:nvPr>
        </p:nvGraphicFramePr>
        <p:xfrm>
          <a:off x="708302" y="2232456"/>
          <a:ext cx="5910035" cy="185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16031055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baby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971210-1XXXXXX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12071632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Onemore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930526-2XXXXXX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성춘향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BNS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15022655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960605-1XXXXXX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박문수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MTH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47631" y="2555541"/>
            <a:ext cx="1179774" cy="1533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98156" y="4916361"/>
            <a:ext cx="333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열 단위로 원하는 데이터 조회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41155" y="2555540"/>
            <a:ext cx="977182" cy="1533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641155" y="4238368"/>
            <a:ext cx="488591" cy="517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369556" y="4151116"/>
            <a:ext cx="457200" cy="543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데이터조회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0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조회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조인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두 개 이상의 테이블을 양 옆에 연결하여 마치 하나의 테이블인 것처럼 데이터를 조회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37073"/>
              </p:ext>
            </p:extLst>
          </p:nvPr>
        </p:nvGraphicFramePr>
        <p:xfrm>
          <a:off x="796868" y="2553187"/>
          <a:ext cx="3989111" cy="185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16031055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baby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12071632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Onemore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성춘향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BNS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15022655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박문수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MTH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19514"/>
              </p:ext>
            </p:extLst>
          </p:nvPr>
        </p:nvGraphicFramePr>
        <p:xfrm>
          <a:off x="4785979" y="2553187"/>
          <a:ext cx="3505405" cy="185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교수명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컴퓨터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김정호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BNS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비즈니스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최순창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MTH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강수학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데이터조회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96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SELECT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원하는 데이터를 조회하는 데 사용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2617" y="2044930"/>
            <a:ext cx="6252518" cy="11738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2]…….[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08514" y="3452163"/>
            <a:ext cx="8470547" cy="40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7" y="4094714"/>
            <a:ext cx="2004458" cy="829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16" y="5342752"/>
            <a:ext cx="4378411" cy="7592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9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DISTINCT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중복 데이터 삭제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원하는 데이터를 조회한 후 중복된 데이터 제거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2617" y="2044930"/>
            <a:ext cx="6252518" cy="11738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DISTINCT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3555136"/>
            <a:ext cx="8470547" cy="40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7" y="4104701"/>
            <a:ext cx="5602962" cy="3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Alias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별칭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8514" y="1523977"/>
            <a:ext cx="8470547" cy="86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본래 열 이름 대신 붙이는 이름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2617" y="2044930"/>
            <a:ext cx="3614880" cy="11738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필드명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AS 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별칭</a:t>
            </a:r>
            <a:endParaRPr lang="en-US" altLang="ko-KR" sz="20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08514" y="3555136"/>
            <a:ext cx="8470547" cy="40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7" y="4146882"/>
            <a:ext cx="3732446" cy="6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SELECT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Alias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별칭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1040" y="1466913"/>
            <a:ext cx="8470547" cy="41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별칭을 지정하는 방식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46547"/>
              </p:ext>
            </p:extLst>
          </p:nvPr>
        </p:nvGraphicFramePr>
        <p:xfrm>
          <a:off x="534697" y="2066988"/>
          <a:ext cx="823610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사용방법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SAL*12+COMM</a:t>
                      </a:r>
                      <a:r>
                        <a:rPr lang="en-US" altLang="ko-KR" baseline="0"/>
                        <a:t> ANNSAL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 및 가공된 문장 이후 한 칸 띄우고 별칭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SAL*12+COMM</a:t>
                      </a:r>
                      <a:r>
                        <a:rPr lang="en-US" altLang="ko-KR" baseline="0"/>
                        <a:t> “ANNSAL”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 및 가공된 문장 이후 한 칸 띄우고 별칭을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큰 따옴표로</a:t>
                      </a:r>
                      <a:r>
                        <a:rPr lang="en-US" altLang="ko-KR"/>
                        <a:t>(“”)</a:t>
                      </a:r>
                      <a:r>
                        <a:rPr lang="ko-KR" altLang="en-US"/>
                        <a:t>로 묶어서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SAL*12+COMM</a:t>
                      </a:r>
                      <a:r>
                        <a:rPr lang="en-US" altLang="ko-KR" b="1" baseline="0">
                          <a:solidFill>
                            <a:srgbClr val="FF0000"/>
                          </a:solidFill>
                        </a:rPr>
                        <a:t> AS ANNSAL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rgbClr val="FF0000"/>
                          </a:solidFill>
                        </a:rPr>
                        <a:t>연산 및 가공된 문장 이후 한 칸 띄운 후  </a:t>
                      </a:r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“AS”,</a:t>
                      </a:r>
                      <a:r>
                        <a:rPr lang="en-US" altLang="ko-KR" b="1" baseline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="1" baseline="0">
                          <a:solidFill>
                            <a:srgbClr val="FF0000"/>
                          </a:solidFill>
                        </a:rPr>
                        <a:t>한 칸 뒤에 </a:t>
                      </a:r>
                      <a:r>
                        <a:rPr lang="ko-KR" altLang="en-US" b="1">
                          <a:solidFill>
                            <a:srgbClr val="FF0000"/>
                          </a:solidFill>
                        </a:rPr>
                        <a:t>별칭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SAL*12+COMM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 AS “ANNSAL”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연산 및 가공된 문장 이후 한 칸 띄운 후 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“AS”,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한 칸 뒤에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별칭을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큰 따옴표로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(“”)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로 묶어서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4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1209</Words>
  <Application>Microsoft Office PowerPoint</Application>
  <PresentationFormat>화면 슬라이드 쇼(4:3)</PresentationFormat>
  <Paragraphs>333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Wingdings</vt:lpstr>
      <vt:lpstr>나눔고딕</vt:lpstr>
      <vt:lpstr>맑은 고딕</vt:lpstr>
      <vt:lpstr>Office 테마</vt:lpstr>
      <vt:lpstr>데이터베이스</vt:lpstr>
      <vt:lpstr>목차</vt:lpstr>
      <vt:lpstr>데이터 조회 - 셀렉션</vt:lpstr>
      <vt:lpstr>데이터 조회 - 프로젝션</vt:lpstr>
      <vt:lpstr>데이터 조회 - 조인</vt:lpstr>
      <vt:lpstr>SELECT</vt:lpstr>
      <vt:lpstr>DISTINCT – 중복 데이터 삭제</vt:lpstr>
      <vt:lpstr>Alias – 별칭</vt:lpstr>
      <vt:lpstr>Alias – 별칭</vt:lpstr>
      <vt:lpstr>ORDER BY – 원하는 순서로 정렬 후 출력</vt:lpstr>
      <vt:lpstr>[실습] SQL 작성</vt:lpstr>
      <vt:lpstr>WHERE : 필요한 데이터 출력</vt:lpstr>
      <vt:lpstr>AND, OR : 여러 개의 조건식 사용</vt:lpstr>
      <vt:lpstr>연산자 – 1) 산술연산자</vt:lpstr>
      <vt:lpstr>연산자 – 2) 비교연산자</vt:lpstr>
      <vt:lpstr>연산자 – 3) NOT, IN </vt:lpstr>
      <vt:lpstr>연산자 – 4) BETWEEN A AND B</vt:lpstr>
      <vt:lpstr>연산자 – 5) LIKE 와 와일드 카드</vt:lpstr>
      <vt:lpstr>연산자 – 6) IS NULL</vt:lpstr>
      <vt:lpstr>연산자 – 7) 집합연산자</vt:lpstr>
      <vt:lpstr>연산자 – 7) 집합연산자</vt:lpstr>
      <vt:lpstr>연산자 우선 순위</vt:lpstr>
      <vt:lpstr>[실습] SQL 작성</vt:lpstr>
      <vt:lpstr>[실습] SQL 작성</vt:lpstr>
      <vt:lpstr>[실습] SQL 작성</vt:lpstr>
      <vt:lpstr>[실습] SQL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진경 박</cp:lastModifiedBy>
  <cp:revision>196</cp:revision>
  <cp:lastPrinted>2011-08-28T13:13:29Z</cp:lastPrinted>
  <dcterms:created xsi:type="dcterms:W3CDTF">2011-08-24T01:05:33Z</dcterms:created>
  <dcterms:modified xsi:type="dcterms:W3CDTF">2019-02-07T04:42:26Z</dcterms:modified>
</cp:coreProperties>
</file>