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7" r:id="rId2"/>
    <p:sldId id="258" r:id="rId3"/>
    <p:sldId id="394" r:id="rId4"/>
    <p:sldId id="398" r:id="rId5"/>
    <p:sldId id="399" r:id="rId6"/>
    <p:sldId id="400" r:id="rId7"/>
    <p:sldId id="403" r:id="rId8"/>
    <p:sldId id="401" r:id="rId9"/>
    <p:sldId id="404" r:id="rId10"/>
    <p:sldId id="402" r:id="rId11"/>
    <p:sldId id="405" r:id="rId12"/>
    <p:sldId id="406" r:id="rId13"/>
    <p:sldId id="423" r:id="rId14"/>
    <p:sldId id="408" r:id="rId15"/>
    <p:sldId id="409" r:id="rId16"/>
    <p:sldId id="410" r:id="rId17"/>
    <p:sldId id="411" r:id="rId18"/>
    <p:sldId id="412" r:id="rId19"/>
    <p:sldId id="413" r:id="rId20"/>
    <p:sldId id="418" r:id="rId21"/>
    <p:sldId id="419" r:id="rId22"/>
    <p:sldId id="420" r:id="rId23"/>
    <p:sldId id="421" r:id="rId24"/>
    <p:sldId id="407" r:id="rId25"/>
    <p:sldId id="375" r:id="rId26"/>
    <p:sldId id="368" r:id="rId27"/>
    <p:sldId id="369" r:id="rId28"/>
    <p:sldId id="370" r:id="rId29"/>
    <p:sldId id="372" r:id="rId30"/>
    <p:sldId id="371" r:id="rId31"/>
    <p:sldId id="373" r:id="rId32"/>
    <p:sldId id="374" r:id="rId33"/>
    <p:sldId id="415" r:id="rId34"/>
    <p:sldId id="416" r:id="rId35"/>
    <p:sldId id="417" r:id="rId36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39"/>
      <p:bold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C3E"/>
    <a:srgbClr val="569CF0"/>
    <a:srgbClr val="EFFDFF"/>
    <a:srgbClr val="1D314E"/>
    <a:srgbClr val="063656"/>
    <a:srgbClr val="08456E"/>
    <a:srgbClr val="8DBDF7"/>
    <a:srgbClr val="5DAAFF"/>
    <a:srgbClr val="47B0FF"/>
    <a:srgbClr val="E3E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86364" autoAdjust="0"/>
  </p:normalViewPr>
  <p:slideViewPr>
    <p:cSldViewPr snapToGrid="0">
      <p:cViewPr varScale="1">
        <p:scale>
          <a:sx n="86" d="100"/>
          <a:sy n="86" d="100"/>
        </p:scale>
        <p:origin x="1512" y="53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10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995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400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45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13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838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59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507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587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82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932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26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722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970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705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866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3853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0184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95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346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7867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291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038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6555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2491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280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673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925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39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760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644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58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데이터베이스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개발자 양성과정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by Kyung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2" y="3989119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2" y="4299115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2" y="4611730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514258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JOIN – 2)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외부조인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(OUTER JOIN)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35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744584" y="2367569"/>
            <a:ext cx="1515290" cy="14499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LEFT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TABLE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946367" y="2367569"/>
            <a:ext cx="1515290" cy="144997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RIGHT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TABLE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042265" y="2336563"/>
            <a:ext cx="1515290" cy="14499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RIGHT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TABLE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840482" y="2336563"/>
            <a:ext cx="1515290" cy="144997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LEFT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TABLE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946367" y="4598125"/>
            <a:ext cx="1515290" cy="14499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RIGHT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TABLE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44584" y="4598125"/>
            <a:ext cx="1515290" cy="14499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LEFT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TABLE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원호 3"/>
          <p:cNvSpPr/>
          <p:nvPr/>
        </p:nvSpPr>
        <p:spPr>
          <a:xfrm rot="13576383">
            <a:off x="1910665" y="4754393"/>
            <a:ext cx="1442306" cy="128437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내용 개체 틀 2"/>
          <p:cNvSpPr txBox="1">
            <a:spLocks/>
          </p:cNvSpPr>
          <p:nvPr/>
        </p:nvSpPr>
        <p:spPr>
          <a:xfrm>
            <a:off x="1100500" y="1946507"/>
            <a:ext cx="1859788" cy="375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left outer join</a:t>
            </a:r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4271995" y="1919208"/>
            <a:ext cx="2008461" cy="375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right outer join</a:t>
            </a:r>
          </a:p>
        </p:txBody>
      </p:sp>
      <p:sp>
        <p:nvSpPr>
          <p:cNvPr id="29" name="내용 개체 틀 2"/>
          <p:cNvSpPr txBox="1">
            <a:spLocks/>
          </p:cNvSpPr>
          <p:nvPr/>
        </p:nvSpPr>
        <p:spPr>
          <a:xfrm>
            <a:off x="1100500" y="4139126"/>
            <a:ext cx="2008461" cy="375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full outer join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조인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85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SQL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작성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35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523977"/>
            <a:ext cx="8405999" cy="478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08514" y="1523977"/>
            <a:ext cx="8470547" cy="4445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1]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급여가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2000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초과인 사원들의 부서 정보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사원 정보를 아래와 같이 출력하는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SQL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문을 작성하시오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2]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각 부서별 평균 급여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최대 급여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최소 급여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사원수를 출력하는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SQL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문을 작성하시오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조인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C58DF0-9F98-4A6B-8462-0C420AA74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08" y="2442119"/>
            <a:ext cx="4705350" cy="1457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9A6F07-6C3D-4EC5-BA87-39A7241C6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41" y="5138699"/>
            <a:ext cx="56102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91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SQL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작성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35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523977"/>
            <a:ext cx="8405999" cy="478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08514" y="1523978"/>
            <a:ext cx="8470547" cy="733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3]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모든 부서정보와 사원 정보를 아래와 같이 부서번호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사원이름 순으로 정렬하여 출력하는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SQL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문을 </a:t>
            </a:r>
            <a:r>
              <a:rPr lang="ko-KR" altLang="en-US" sz="20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작성하시오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조인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C5DF30-8E79-4F97-B47A-A068DB7E9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543" y="2604945"/>
            <a:ext cx="68199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SQL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작성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35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523977"/>
            <a:ext cx="8405999" cy="478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08514" y="1523978"/>
            <a:ext cx="8470547" cy="733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4]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모든 부서정보와 사원 정보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급여등급 정보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각 사원의 직속 상관의 정보 부서번호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사원번호 순으로 정렬하여 출력하는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SQL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문을 </a:t>
            </a:r>
            <a:r>
              <a:rPr lang="ko-KR" altLang="en-US" sz="20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작성하시오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조인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56AD7A-8141-49D7-BA10-248E45225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57" y="2434071"/>
            <a:ext cx="8405999" cy="2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89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64310" y="2441303"/>
            <a:ext cx="8338457" cy="1851478"/>
          </a:xfrm>
        </p:spPr>
        <p:txBody>
          <a:bodyPr/>
          <a:lstStyle/>
          <a:p>
            <a:r>
              <a:rPr lang="ko-KR" altLang="en-US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409835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서브쿼리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서브쿼리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35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00256" y="1570503"/>
            <a:ext cx="8470547" cy="4654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테이블에 </a:t>
            </a:r>
            <a:r>
              <a:rPr lang="en-US" altLang="ko-KR" sz="200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SQL</a:t>
            </a:r>
            <a:r>
              <a:rPr lang="ko-KR" altLang="en-US" sz="200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문을 실행하는 데 필요한 데이터를 추가로 조회하기 위해 </a:t>
            </a:r>
            <a:r>
              <a:rPr lang="en-US" altLang="ko-KR" sz="200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SQL </a:t>
            </a:r>
            <a:r>
              <a:rPr lang="ko-KR" altLang="en-US" sz="200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문 내부에서 사용하는 </a:t>
            </a:r>
            <a:r>
              <a:rPr lang="en-US" altLang="ko-KR" sz="200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SELECT </a:t>
            </a:r>
            <a:r>
              <a:rPr lang="ko-KR" altLang="en-US" sz="200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문</a:t>
            </a:r>
            <a:endParaRPr lang="en-US" altLang="ko-KR" sz="200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메인 쿼리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서브 쿼리의 결과값을 사용하여 기능을 수행하는 영역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특징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서브 쿼리는 연산자와 같은 비교 또는 조회 대상의 오른쪽에 놓이며 </a:t>
            </a:r>
            <a:r>
              <a:rPr lang="ko-KR" altLang="en-US" sz="1800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괄호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묶어서 사용</a:t>
            </a: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특수한 몇몇 경우를 제외한 대부분의 서브쿼리에서는 </a:t>
            </a: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ORDER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BY 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절 사용 불가</a:t>
            </a: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서브쿼리의 </a:t>
            </a: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SELECT 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절에 명시한 열은 메인 쿼리의 비교 대상과 같은 자료형과 같은 개수로 지정</a:t>
            </a: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서브 쿼리에 있는 </a:t>
            </a: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SELECT 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문의 결과 행 수는 함께 사용하는 메인쿼리의 연산자 종류와 호환가능해야 함</a:t>
            </a: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ko-KR" altLang="en-US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817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서브쿼리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35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4444" y="1433318"/>
            <a:ext cx="7111019" cy="19725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테이블 명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WHERE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조건식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SELECT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열 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FROM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테이블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WHERE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조건식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)];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64823" y="2450592"/>
            <a:ext cx="4088674" cy="854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90903" y="2556759"/>
            <a:ext cx="116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서브쿼리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74444" y="3558111"/>
            <a:ext cx="7111019" cy="10094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 INTO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테이블명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열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테이블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WHERE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조건식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4443" y="4719812"/>
            <a:ext cx="7111019" cy="13324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UPDATE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테이블명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SET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업데이트 컬럼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WHERE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컬럼명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(SELECT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열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테이블               </a:t>
            </a:r>
            <a:endParaRPr lang="en-US" altLang="ko-KR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WHERE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조건식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7165" y="4129088"/>
            <a:ext cx="6300652" cy="374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64823" y="5198997"/>
            <a:ext cx="4586841" cy="853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서브쿼리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7165" y="1514800"/>
            <a:ext cx="1016291" cy="1411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85037" y="2893691"/>
            <a:ext cx="116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메인쿼리</a:t>
            </a:r>
          </a:p>
        </p:txBody>
      </p:sp>
    </p:spTree>
    <p:extLst>
      <p:ext uri="{BB962C8B-B14F-4D97-AF65-F5344CB8AC3E}">
        <p14:creationId xmlns:p14="http://schemas.microsoft.com/office/powerpoint/2010/main" val="1815563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서브쿼리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단일행 서브 쿼리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35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408514" y="1523977"/>
            <a:ext cx="8470547" cy="739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실행결과가 단 하나의 행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으로 나오는 </a:t>
            </a:r>
            <a:r>
              <a:rPr lang="ko-KR" altLang="en-US" sz="2000" dirty="0" err="1">
                <a:latin typeface="나눔고딕" pitchFamily="50" charset="-127"/>
                <a:ea typeface="나눔고딕" pitchFamily="50" charset="-127"/>
              </a:rPr>
              <a:t>서브쿼리</a:t>
            </a:r>
            <a:endParaRPr lang="en-US" altLang="ko-KR" sz="2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000" dirty="0" err="1">
                <a:latin typeface="나눔고딕" pitchFamily="50" charset="-127"/>
                <a:ea typeface="나눔고딕" pitchFamily="50" charset="-127"/>
              </a:rPr>
              <a:t>단일행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 연산자</a:t>
            </a:r>
            <a:endParaRPr lang="en-US" altLang="ko-KR" sz="20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408514" y="3050513"/>
            <a:ext cx="8470547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27" y="3654190"/>
            <a:ext cx="6667500" cy="53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427" y="4412303"/>
            <a:ext cx="6762750" cy="542925"/>
          </a:xfrm>
          <a:prstGeom prst="rect">
            <a:avLst/>
          </a:prstGeom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408514" y="5426448"/>
            <a:ext cx="8470547" cy="767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 EMP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테이블에서 전체 사원의 평균 급여보다 작거나 같은 급여를 받고 있는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20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번 부서의 사원 및 부서의 정보를 구하는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SQL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문을 작성하시오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456832"/>
              </p:ext>
            </p:extLst>
          </p:nvPr>
        </p:nvGraphicFramePr>
        <p:xfrm>
          <a:off x="859423" y="2375809"/>
          <a:ext cx="75530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4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41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41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5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&lt;&gt;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^=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!=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서브쿼리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025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서브쿼리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다중행 서브 쿼리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35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408514" y="1523977"/>
            <a:ext cx="8470547" cy="977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latin typeface="나눔고딕" pitchFamily="50" charset="-127"/>
                <a:ea typeface="나눔고딕" pitchFamily="50" charset="-127"/>
              </a:rPr>
              <a:t>실행결과가 여러 개의 행으로 나오는 서브쿼리</a:t>
            </a:r>
            <a:endParaRPr lang="en-US" altLang="ko-KR" sz="200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ko-KR" altLang="en-US" sz="200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388212"/>
              </p:ext>
            </p:extLst>
          </p:nvPr>
        </p:nvGraphicFramePr>
        <p:xfrm>
          <a:off x="511215" y="2093922"/>
          <a:ext cx="7558284" cy="2928307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1591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6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다중행연산자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메인쿼리의 데이터가 서브쿼리의 결과 중 하나라도 일치한 데이터가 있다면 </a:t>
                      </a:r>
                      <a:r>
                        <a:rPr lang="en-US" altLang="ko-KR"/>
                        <a:t>TRUE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ANY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메인쿼리의 조건식을 만족하는 서브쿼리의 결과가 하나이상이면 </a:t>
                      </a:r>
                      <a:r>
                        <a:rPr lang="en-US" altLang="ko-KR"/>
                        <a:t>TRUE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ALL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메인쿼리의 조건식을 서브쿼리의 결과 모두가 만족하면</a:t>
                      </a:r>
                      <a:r>
                        <a:rPr lang="en-US" altLang="ko-KR"/>
                        <a:t>TRUE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EXISTS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서브 쿼리의 결과가 존재하면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즉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행이 </a:t>
                      </a:r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 이상일 경우</a:t>
                      </a:r>
                      <a:r>
                        <a:rPr lang="en-US" altLang="ko-KR"/>
                        <a:t>) TRUE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09" y="5791867"/>
            <a:ext cx="6753225" cy="504825"/>
          </a:xfrm>
          <a:prstGeom prst="rect">
            <a:avLst/>
          </a:prstGeom>
        </p:spPr>
      </p:pic>
      <p:sp>
        <p:nvSpPr>
          <p:cNvPr id="14" name="내용 개체 틀 2"/>
          <p:cNvSpPr txBox="1">
            <a:spLocks/>
          </p:cNvSpPr>
          <p:nvPr/>
        </p:nvSpPr>
        <p:spPr>
          <a:xfrm>
            <a:off x="511215" y="5258109"/>
            <a:ext cx="8470547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서브쿼리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8116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SQL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작성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35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523977"/>
            <a:ext cx="8405999" cy="478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08514" y="1523977"/>
            <a:ext cx="8470547" cy="4445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1]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전체 사원 중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ALLEN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과 같은 직책인 사원들의 사원정보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부서 정보를 다음과 같이 출력하는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SQL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문을 작성하시오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2]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전체 사원의 평균 급여보다 높은 급여를 받는 사원들의 사원정보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부서정보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급여 등급 정보를 출력하는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문을 작성하시오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단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출력할 때 급여가 많은 순으로 정렬하되 급여가 같을 경우에는 사원 번호를 기준으로 오름차순으로 정렬하기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16" y="2347829"/>
            <a:ext cx="5230376" cy="12313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16" y="5032891"/>
            <a:ext cx="6729377" cy="16559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서브쿼리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919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조인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추가하기 </a:t>
            </a: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- INSERT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수정하기 </a:t>
            </a: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UPDATE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삭제하기 </a:t>
            </a: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DELETE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트랜잭션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서브쿼리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66713" y="2279514"/>
            <a:ext cx="301635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64474" y="3131246"/>
            <a:ext cx="301858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64474" y="2705380"/>
            <a:ext cx="301858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66713" y="1852003"/>
            <a:ext cx="301635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364474" y="3558757"/>
            <a:ext cx="301858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64474" y="3978887"/>
            <a:ext cx="301858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4474" y="4409961"/>
            <a:ext cx="301858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비교할 열이 여러 개인 다중열 서브쿼리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35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408514" y="1523977"/>
            <a:ext cx="8470547" cy="977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latin typeface="나눔고딕" pitchFamily="50" charset="-127"/>
                <a:ea typeface="나눔고딕" pitchFamily="50" charset="-127"/>
              </a:rPr>
              <a:t>서브쿼리의 </a:t>
            </a:r>
            <a:r>
              <a:rPr lang="en-US" altLang="ko-KR" sz="2000">
                <a:latin typeface="나눔고딕" pitchFamily="50" charset="-127"/>
                <a:ea typeface="나눔고딕" pitchFamily="50" charset="-127"/>
              </a:rPr>
              <a:t>SELECT </a:t>
            </a:r>
            <a:r>
              <a:rPr lang="ko-KR" altLang="en-US" sz="2000">
                <a:latin typeface="나눔고딕" pitchFamily="50" charset="-127"/>
                <a:ea typeface="나눔고딕" pitchFamily="50" charset="-127"/>
              </a:rPr>
              <a:t>절에 비교할 데이터를 여러 개 지정하는 방식</a:t>
            </a:r>
            <a:endParaRPr lang="en-US" altLang="ko-KR" sz="200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ko-KR" altLang="en-US" sz="20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673453" y="2161216"/>
            <a:ext cx="8470547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서브쿼리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49" y="2641751"/>
            <a:ext cx="7887196" cy="81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73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FROM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절에 사용하는 서브쿼리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35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332529" y="1471679"/>
            <a:ext cx="8470547" cy="2401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latin typeface="나눔고딕" pitchFamily="50" charset="-127"/>
                <a:ea typeface="나눔고딕" pitchFamily="50" charset="-127"/>
              </a:rPr>
              <a:t>인라인 뷰</a:t>
            </a:r>
            <a:r>
              <a:rPr lang="en-US" altLang="ko-KR" sz="2000">
                <a:latin typeface="나눔고딕" pitchFamily="50" charset="-127"/>
                <a:ea typeface="나눔고딕" pitchFamily="50" charset="-127"/>
              </a:rPr>
              <a:t>(inline view) </a:t>
            </a:r>
            <a:r>
              <a:rPr lang="ko-KR" altLang="en-US" sz="2000">
                <a:latin typeface="나눔고딕" pitchFamily="50" charset="-127"/>
                <a:ea typeface="나눔고딕" pitchFamily="50" charset="-127"/>
              </a:rPr>
              <a:t>라고도 부름</a:t>
            </a:r>
            <a:endParaRPr lang="en-US" altLang="ko-KR" sz="200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000">
                <a:latin typeface="나눔고딕" pitchFamily="50" charset="-127"/>
                <a:ea typeface="나눔고딕" pitchFamily="50" charset="-127"/>
              </a:rPr>
              <a:t>특정 테이블 전체 데이터가 아닌 </a:t>
            </a:r>
            <a:r>
              <a:rPr lang="en-US" altLang="ko-KR" sz="2000">
                <a:latin typeface="나눔고딕" pitchFamily="50" charset="-127"/>
                <a:ea typeface="나눔고딕" pitchFamily="50" charset="-127"/>
              </a:rPr>
              <a:t>SELECT </a:t>
            </a:r>
            <a:r>
              <a:rPr lang="ko-KR" altLang="en-US" sz="2000">
                <a:latin typeface="나눔고딕" pitchFamily="50" charset="-127"/>
                <a:ea typeface="나눔고딕" pitchFamily="50" charset="-127"/>
              </a:rPr>
              <a:t>문을 통해 일부 데이터를 먼저 추출해 온 후 별칭을 주어 사용가능</a:t>
            </a:r>
            <a:endParaRPr lang="en-US" altLang="ko-KR" sz="200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>
                <a:latin typeface="나눔고딕" pitchFamily="50" charset="-127"/>
                <a:ea typeface="나눔고딕" pitchFamily="50" charset="-127"/>
              </a:rPr>
              <a:t>FROM </a:t>
            </a:r>
            <a:r>
              <a:rPr lang="ko-KR" altLang="en-US" sz="2000">
                <a:latin typeface="나눔고딕" pitchFamily="50" charset="-127"/>
                <a:ea typeface="나눔고딕" pitchFamily="50" charset="-127"/>
              </a:rPr>
              <a:t>절에 직접 테이블을 명시하여 사용하기에는 테이블 내 데이터 규모가 너무 크거나 현재 작업에 불필요한 열이 너무 많아 일부 행과 일부 열만 사용하고자 할 때 유용</a:t>
            </a:r>
            <a:endParaRPr lang="en-US" altLang="ko-KR" sz="200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ko-KR" altLang="en-US" sz="20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08514" y="3736342"/>
            <a:ext cx="8470547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서브쿼리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49" y="4301918"/>
            <a:ext cx="7600994" cy="87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71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SELECT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절에 사용하는 서브쿼리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35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355956" y="1346231"/>
            <a:ext cx="8470547" cy="2401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latin typeface="나눔고딕" pitchFamily="50" charset="-127"/>
                <a:ea typeface="나눔고딕" pitchFamily="50" charset="-127"/>
              </a:rPr>
              <a:t>스칼라 서브쿼리</a:t>
            </a:r>
            <a:r>
              <a:rPr lang="en-US" altLang="ko-KR" sz="2000">
                <a:latin typeface="나눔고딕" pitchFamily="50" charset="-127"/>
                <a:ea typeface="나눔고딕" pitchFamily="50" charset="-127"/>
              </a:rPr>
              <a:t>(scalar subquery) </a:t>
            </a:r>
            <a:r>
              <a:rPr lang="ko-KR" altLang="en-US" sz="2000">
                <a:latin typeface="나눔고딕" pitchFamily="50" charset="-127"/>
                <a:ea typeface="나눔고딕" pitchFamily="50" charset="-127"/>
              </a:rPr>
              <a:t>라고도 부름</a:t>
            </a:r>
            <a:endParaRPr lang="en-US" altLang="ko-KR" sz="200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>
                <a:latin typeface="나눔고딕" pitchFamily="50" charset="-127"/>
                <a:ea typeface="나눔고딕" pitchFamily="50" charset="-127"/>
              </a:rPr>
              <a:t>SELECT </a:t>
            </a:r>
            <a:r>
              <a:rPr lang="ko-KR" altLang="en-US" sz="2000">
                <a:latin typeface="나눔고딕" pitchFamily="50" charset="-127"/>
                <a:ea typeface="나눔고딕" pitchFamily="50" charset="-127"/>
              </a:rPr>
              <a:t>절에 하나의 열 영역으로서 결과 출력 가능</a:t>
            </a:r>
            <a:endParaRPr lang="en-US" altLang="ko-KR" sz="200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000">
                <a:latin typeface="나눔고딕" pitchFamily="50" charset="-127"/>
                <a:ea typeface="나눔고딕" pitchFamily="50" charset="-127"/>
              </a:rPr>
              <a:t>반드시 하나의 결과만 반환하도록 작성</a:t>
            </a:r>
            <a:endParaRPr lang="en-US" altLang="ko-KR" sz="200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ko-KR" altLang="en-US" sz="20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312334" y="3138708"/>
            <a:ext cx="8470547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서브쿼리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69" y="3517672"/>
            <a:ext cx="7957792" cy="78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50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SQL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작성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35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523977"/>
            <a:ext cx="8405999" cy="478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08514" y="1523977"/>
            <a:ext cx="8470547" cy="4445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1] 10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번 부서에 근무하는 사원 중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30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번 부서에는 존재하지 않는 직책을 가진 사원들의 사원정보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부서 정보를 다음과 같이 출력하는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SQL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문을 작성하시오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2]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직책이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SALESMAN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인 사람들의 최고 급여보다 높은 급여를 받는 사원들의 사원정보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급여등급 정보를 출력하는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문을 작성하시오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단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서브쿼리를 활용할 때 다중행 함수를 사용하는 방법과 사용하지 않는 방법을 통해 사원번호를 기준으로 오름차순 정렬하여 출력하시오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서브쿼리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83" y="2626804"/>
            <a:ext cx="6740781" cy="67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35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64310" y="2441303"/>
            <a:ext cx="8338457" cy="1851478"/>
          </a:xfrm>
        </p:spPr>
        <p:txBody>
          <a:bodyPr/>
          <a:lstStyle/>
          <a:p>
            <a:r>
              <a:rPr lang="ko-KR" altLang="en-US"/>
              <a:t>데이터 조작어</a:t>
            </a:r>
          </a:p>
        </p:txBody>
      </p:sp>
    </p:spTree>
    <p:extLst>
      <p:ext uri="{BB962C8B-B14F-4D97-AF65-F5344CB8AC3E}">
        <p14:creationId xmlns:p14="http://schemas.microsoft.com/office/powerpoint/2010/main" val="1216506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조작어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- INSERT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데이터 추가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- INSERT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35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9919" y="1666107"/>
            <a:ext cx="8270883" cy="15865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 INTO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[(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 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 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2,…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 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N)]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VALUES (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들어갈 데이터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들어갈 데이터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,……,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들어갈 데이터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55" y="3986095"/>
            <a:ext cx="6527898" cy="7696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19" y="4964928"/>
            <a:ext cx="4825196" cy="801934"/>
          </a:xfrm>
          <a:prstGeom prst="rect">
            <a:avLst/>
          </a:prstGeom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400086" y="3502517"/>
            <a:ext cx="8470547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904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데이터 추가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- INSERT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35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364803" y="2854163"/>
            <a:ext cx="8470547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08514" y="1523976"/>
            <a:ext cx="8470547" cy="1519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테이블에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NULL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데이터 입력하기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특정 열에 들어갈 데이터가 확정되지 않은 경우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넣을 필요가 없는 데이터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15" y="3286568"/>
            <a:ext cx="5163894" cy="619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15" y="4291851"/>
            <a:ext cx="5207101" cy="6328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조작어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- INSERT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997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데이터 추가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- INSERT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35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08514" y="3356430"/>
            <a:ext cx="3732412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08514" y="1523976"/>
            <a:ext cx="8470547" cy="1519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테이블에 날짜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데이터 입력하기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YYYY-MM-DD 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형식이나 </a:t>
            </a: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YYYY/MM/DD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형식 가능</a:t>
            </a: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TO_DATE()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함수 사용하기</a:t>
            </a: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SYSDATE 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사용하기</a:t>
            </a: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77" y="3890246"/>
            <a:ext cx="7562850" cy="53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-35" t="53868"/>
          <a:stretch/>
        </p:blipFill>
        <p:spPr>
          <a:xfrm>
            <a:off x="793295" y="4957462"/>
            <a:ext cx="7555932" cy="5053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조작어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- INSERT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652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데이터 수정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UPDATE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35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9919" y="1666107"/>
            <a:ext cx="8474264" cy="15865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UPDATE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변경할 테이블 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]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변경할 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1]=[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변경할 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2]=[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],…[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변경할 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N]=[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[WHERE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변경할 대상 행을 선별하기 위한 조건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];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00086" y="3502517"/>
            <a:ext cx="8470547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20" y="4075623"/>
            <a:ext cx="5182424" cy="3889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19" y="4658761"/>
            <a:ext cx="7082171" cy="3400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조작어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- UPDATE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03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데이터 수정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UPDATE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35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300256" y="1570502"/>
            <a:ext cx="8470547" cy="15645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1] EMP_TEMP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테이블의 사원들 중에서 급여가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3000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이하인 사원만 추가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수당을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50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으로 수정하는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SQL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 작성하기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조작어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- UPDATE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493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조인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514258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JOIN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35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00086" y="1440026"/>
            <a:ext cx="8470547" cy="4647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두 개 이상의 테이블을 연결하여 하나의 테이블처럼 출력할 때 사용하는 방식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종류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arenR"/>
            </a:pPr>
            <a:r>
              <a:rPr lang="ko-KR" altLang="en-US" sz="2000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내부조인</a:t>
            </a:r>
            <a:r>
              <a:rPr lang="en-US" altLang="ko-KR" sz="2000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(INNER JOIN)</a:t>
            </a:r>
          </a:p>
          <a:p>
            <a:pPr marL="457200" indent="-457200">
              <a:buFont typeface="+mj-lt"/>
              <a:buAutoNum type="arabicParenR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자체조인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(SELF JOIN)</a:t>
            </a:r>
          </a:p>
          <a:p>
            <a:pPr marL="457200" indent="-457200">
              <a:buFont typeface="+mj-lt"/>
              <a:buAutoNum type="arabicParenR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외부조인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(OUTER JOIN)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LEFT OUTER JOIN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RIGHET OUTER JOIN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FULL OUTER JOIN</a:t>
            </a:r>
          </a:p>
          <a:p>
            <a:pPr marL="457200" indent="-457200">
              <a:buFont typeface="+mj-lt"/>
              <a:buAutoNum type="arabicParenR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상호조인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(CROSS JOIN)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UNION/UNION ALL/NOT IN/IN</a:t>
            </a: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690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데이터 삭제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DELETE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35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9919" y="1666107"/>
            <a:ext cx="8474264" cy="15865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DELETE FROM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명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[WHERE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삭제할 대상 행을 선별하기 위한 조건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];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00086" y="3502517"/>
            <a:ext cx="8470547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18" y="4057156"/>
            <a:ext cx="5508995" cy="315110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400086" y="4783965"/>
            <a:ext cx="8470547" cy="15645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1] EMP_TEMP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테이블의 사원들 중에서 급여가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5000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이상인 사원을 삭제하는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SQL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 작성하기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6544" y="26614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조작어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- DELETE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947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SQL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작성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31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523977"/>
            <a:ext cx="8405999" cy="478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08514" y="1523977"/>
            <a:ext cx="8470547" cy="4445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1]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실습을 위하여 기존 테이블을 이용하여 테이블을 생성한다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① EMP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테이블의 내용을 이용하여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EXAM_EMP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생성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②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DEPT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테이블의 내용을 이용하여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EXAM_DEPT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생성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③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SALGRADE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테이블의 내용을 이용하여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EXAM_SALGRADE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생성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2]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다음의 정보를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EXAM_EMP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테이블에 입력하시오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47759"/>
              </p:ext>
            </p:extLst>
          </p:nvPr>
        </p:nvGraphicFramePr>
        <p:xfrm>
          <a:off x="496756" y="3804516"/>
          <a:ext cx="842601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0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9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84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1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05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7201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TEST_USER1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MANAGER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7788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2016-01-02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4500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7202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TEST_USER2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CLERK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7201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2016-02-21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1800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7203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TEST_USER3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ANALYST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7201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2016-04-11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3400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7204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TEST_USER4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SALESMAN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7201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2016-05-31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2700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300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7205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TEST_USER5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CLERK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7201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2016-07-20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2600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7206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TEST_USER6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CLERK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7201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2016-09-08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2600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7207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TEST_USER7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LECTURER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7201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2016-10-28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2300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80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7208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TEST_USER8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STUDENT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7201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2018-03-09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1200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80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56544" y="22860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조작어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0228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SQL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작성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35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523977"/>
            <a:ext cx="8405999" cy="478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08514" y="1523977"/>
            <a:ext cx="8470547" cy="4445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3] EXAM_EMP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 속한 사원 중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50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번 부서에서 근무하는 사원들의 평균 급여보다 많은 급여를 받고 있는 사원들을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70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번 부서로 옮기는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SQL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 작성하기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4] EXAM_EMP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 속한 사원 중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60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번 부서의 사원 중에서 입사일이 가장 빠른 사원보다 늦게 입사한 사원의 급여를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10%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인상하고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80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번 부서로 옮기는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SQL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 작성하기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5] EXAM_EMP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 속한 사원 중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급여 등급이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인 사원을 삭제하는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SQL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문을 작성하기</a:t>
            </a:r>
          </a:p>
          <a:p>
            <a:pPr marL="0" indent="0">
              <a:buNone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6544" y="22860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조작어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2884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트랜잭션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트랜잭션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(Transaction)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35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086" y="1423167"/>
            <a:ext cx="8370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계좌 →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계좌로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만원 이체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계좌의 잔액을 변경하는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update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문 수행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계좌의 잔액을 변경하는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update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문 수행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70919" y="3323393"/>
            <a:ext cx="2026508" cy="177113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320410" y="4344885"/>
          <a:ext cx="1544595" cy="613720"/>
        </p:xfrm>
        <a:graphic>
          <a:graphicData uri="http://schemas.openxmlformats.org/drawingml/2006/table">
            <a:tbl>
              <a:tblPr firstRow="1">
                <a:tableStyleId>{8A107856-5554-42FB-B03E-39F5DBC370BA}</a:tableStyleId>
              </a:tblPr>
              <a:tblGrid>
                <a:gridCol w="514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43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43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43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43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1285102" y="3455199"/>
            <a:ext cx="653145" cy="3212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2034746" y="3479913"/>
            <a:ext cx="73316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034746" y="3615837"/>
            <a:ext cx="436605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301579" y="3875329"/>
            <a:ext cx="73316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301579" y="3990659"/>
            <a:ext cx="951469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6" idx="1"/>
            <a:endCxn id="36" idx="3"/>
          </p:cNvCxnSpPr>
          <p:nvPr/>
        </p:nvCxnSpPr>
        <p:spPr>
          <a:xfrm>
            <a:off x="1070919" y="4208961"/>
            <a:ext cx="2026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21492" y="2993877"/>
            <a:ext cx="2026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A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계좌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766487" y="3323393"/>
            <a:ext cx="2026508" cy="177113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6015978" y="4344885"/>
          <a:ext cx="1544595" cy="613720"/>
        </p:xfrm>
        <a:graphic>
          <a:graphicData uri="http://schemas.openxmlformats.org/drawingml/2006/table">
            <a:tbl>
              <a:tblPr firstRow="1">
                <a:tableStyleId>{8A107856-5554-42FB-B03E-39F5DBC370BA}</a:tableStyleId>
              </a:tblPr>
              <a:tblGrid>
                <a:gridCol w="514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43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43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43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43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5980670" y="3455199"/>
            <a:ext cx="653145" cy="3212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6730314" y="3479913"/>
            <a:ext cx="73316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730314" y="3615837"/>
            <a:ext cx="436605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997147" y="3875329"/>
            <a:ext cx="73316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997147" y="3990659"/>
            <a:ext cx="951469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5" idx="1"/>
            <a:endCxn id="45" idx="3"/>
          </p:cNvCxnSpPr>
          <p:nvPr/>
        </p:nvCxnSpPr>
        <p:spPr>
          <a:xfrm>
            <a:off x="5766487" y="4208961"/>
            <a:ext cx="2026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717060" y="2993877"/>
            <a:ext cx="2026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B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계좌</a:t>
            </a:r>
          </a:p>
        </p:txBody>
      </p:sp>
      <p:sp>
        <p:nvSpPr>
          <p:cNvPr id="54" name="순서도: 자기 디스크 53"/>
          <p:cNvSpPr/>
          <p:nvPr/>
        </p:nvSpPr>
        <p:spPr>
          <a:xfrm>
            <a:off x="3871784" y="3537576"/>
            <a:ext cx="1120346" cy="13427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5" name="오른쪽 화살표 54"/>
          <p:cNvSpPr/>
          <p:nvPr/>
        </p:nvSpPr>
        <p:spPr>
          <a:xfrm>
            <a:off x="3204519" y="4208960"/>
            <a:ext cx="543697" cy="1359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오른쪽 화살표 55"/>
          <p:cNvSpPr/>
          <p:nvPr/>
        </p:nvSpPr>
        <p:spPr>
          <a:xfrm>
            <a:off x="5115698" y="4208960"/>
            <a:ext cx="543697" cy="1359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084" y="3703429"/>
            <a:ext cx="1082424" cy="118419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822519" y="4208960"/>
            <a:ext cx="132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데이터베이스</a:t>
            </a:r>
          </a:p>
          <a:p>
            <a:endParaRPr lang="ko-KR" altLang="en-US" sz="1400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" t="51522" r="4323" b="4314"/>
          <a:stretch/>
        </p:blipFill>
        <p:spPr>
          <a:xfrm>
            <a:off x="3328087" y="2536476"/>
            <a:ext cx="2207740" cy="786917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515762" y="515768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잔액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0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원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468762" y="515768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잔액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0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원 </a:t>
            </a:r>
          </a:p>
        </p:txBody>
      </p:sp>
    </p:spTree>
    <p:extLst>
      <p:ext uri="{BB962C8B-B14F-4D97-AF65-F5344CB8AC3E}">
        <p14:creationId xmlns:p14="http://schemas.microsoft.com/office/powerpoint/2010/main" val="2660217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트랜잭션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트랜잭션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(Transaction)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35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086" y="1423167"/>
            <a:ext cx="83707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더 이상 분할 할 수 없는 최소 수행 단위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하나의 트랜잭션 내에 있는 여러 명령어를 한 번에 수행하여 작업을 완료하거나 아예 모두 수행하지 않는 상태로 만듦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TCL(Transaction Control Language)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601" y="4867937"/>
            <a:ext cx="3985697" cy="14834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205" y="2991802"/>
            <a:ext cx="4040093" cy="150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82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트랜잭션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트랜잭션 명령어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35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086" y="1423167"/>
            <a:ext cx="8370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트랜잭션 취소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ROLLBACK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트랜잭션 반영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COMMIT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374292" y="700126"/>
            <a:ext cx="3311611" cy="1358576"/>
            <a:chOff x="4160108" y="1433318"/>
            <a:chExt cx="3311611" cy="1358576"/>
          </a:xfrm>
        </p:grpSpPr>
        <p:sp>
          <p:nvSpPr>
            <p:cNvPr id="2" name="순서도: 처리 1"/>
            <p:cNvSpPr/>
            <p:nvPr/>
          </p:nvSpPr>
          <p:spPr>
            <a:xfrm>
              <a:off x="4160108" y="1606378"/>
              <a:ext cx="3311611" cy="1005017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CREATE TABLE USERTBL….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50724" y="1433318"/>
              <a:ext cx="19853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트랜잭션 진행 중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50724" y="2422562"/>
              <a:ext cx="19853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트랜잭션 종료</a:t>
              </a:r>
            </a:p>
          </p:txBody>
        </p:sp>
      </p:grpSp>
      <p:sp>
        <p:nvSpPr>
          <p:cNvPr id="15" name="순서도: 처리 14"/>
          <p:cNvSpPr/>
          <p:nvPr/>
        </p:nvSpPr>
        <p:spPr>
          <a:xfrm>
            <a:off x="4374292" y="2331941"/>
            <a:ext cx="3311611" cy="182721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68964" y="2093728"/>
            <a:ext cx="24289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새로운 트랜잭션 시작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11098" y="3974492"/>
            <a:ext cx="16929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트랜잭션 종료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49377" y="2448703"/>
            <a:ext cx="23585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INSERT(……);</a:t>
            </a:r>
          </a:p>
          <a:p>
            <a:pPr algn="ctr"/>
            <a:r>
              <a:rPr lang="en-US" altLang="ko-KR"/>
              <a:t>UPDATE(…..);</a:t>
            </a:r>
          </a:p>
          <a:p>
            <a:pPr algn="ctr"/>
            <a:r>
              <a:rPr lang="en-US" altLang="ko-KR"/>
              <a:t>DELETE(……);</a:t>
            </a:r>
          </a:p>
          <a:p>
            <a:pPr algn="ctr"/>
            <a:endParaRPr lang="en-US" altLang="ko-KR"/>
          </a:p>
          <a:p>
            <a:pPr algn="ctr"/>
            <a:r>
              <a:rPr lang="en-US" altLang="ko-KR">
                <a:solidFill>
                  <a:srgbClr val="FF0000"/>
                </a:solidFill>
              </a:rPr>
              <a:t>ROLLBACK;</a:t>
            </a:r>
            <a:endParaRPr lang="ko-KR" altLang="en-US">
              <a:solidFill>
                <a:srgbClr val="FF0000"/>
              </a:solidFill>
            </a:endParaRPr>
          </a:p>
          <a:p>
            <a:endParaRPr lang="ko-KR" altLang="en-US"/>
          </a:p>
        </p:txBody>
      </p:sp>
      <p:sp>
        <p:nvSpPr>
          <p:cNvPr id="18" name="오른쪽 중괄호 17"/>
          <p:cNvSpPr/>
          <p:nvPr/>
        </p:nvSpPr>
        <p:spPr>
          <a:xfrm>
            <a:off x="6044158" y="2627257"/>
            <a:ext cx="90616" cy="64344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47131" y="2762470"/>
            <a:ext cx="140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작업취소</a:t>
            </a:r>
          </a:p>
        </p:txBody>
      </p:sp>
      <p:sp>
        <p:nvSpPr>
          <p:cNvPr id="29" name="순서도: 처리 28"/>
          <p:cNvSpPr/>
          <p:nvPr/>
        </p:nvSpPr>
        <p:spPr>
          <a:xfrm>
            <a:off x="4388352" y="4631124"/>
            <a:ext cx="3311611" cy="182721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3025" y="4392911"/>
            <a:ext cx="2074214" cy="5083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트랜잭션 진행 중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5158" y="6273675"/>
            <a:ext cx="16929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트랜잭션 종료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63437" y="4747886"/>
            <a:ext cx="23585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INSERT(……);</a:t>
            </a:r>
          </a:p>
          <a:p>
            <a:pPr algn="ctr"/>
            <a:r>
              <a:rPr lang="en-US" altLang="ko-KR"/>
              <a:t>UPDATE(…..);</a:t>
            </a:r>
          </a:p>
          <a:p>
            <a:pPr algn="ctr"/>
            <a:r>
              <a:rPr lang="en-US" altLang="ko-KR"/>
              <a:t>DELETE(……);</a:t>
            </a:r>
          </a:p>
          <a:p>
            <a:pPr algn="ctr"/>
            <a:endParaRPr lang="en-US" altLang="ko-KR"/>
          </a:p>
          <a:p>
            <a:pPr algn="ctr"/>
            <a:r>
              <a:rPr lang="en-US" altLang="ko-KR">
                <a:solidFill>
                  <a:srgbClr val="FF0000"/>
                </a:solidFill>
              </a:rPr>
              <a:t>COMMIT;</a:t>
            </a:r>
            <a:endParaRPr lang="ko-KR" altLang="en-US">
              <a:solidFill>
                <a:srgbClr val="FF0000"/>
              </a:solidFill>
            </a:endParaRPr>
          </a:p>
          <a:p>
            <a:endParaRPr lang="ko-KR" altLang="en-US"/>
          </a:p>
        </p:txBody>
      </p:sp>
      <p:sp>
        <p:nvSpPr>
          <p:cNvPr id="34" name="오른쪽 중괄호 33"/>
          <p:cNvSpPr/>
          <p:nvPr/>
        </p:nvSpPr>
        <p:spPr>
          <a:xfrm>
            <a:off x="6058218" y="4926440"/>
            <a:ext cx="90616" cy="64344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161191" y="5061653"/>
            <a:ext cx="140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작업반영</a:t>
            </a:r>
          </a:p>
        </p:txBody>
      </p:sp>
      <p:sp>
        <p:nvSpPr>
          <p:cNvPr id="39" name="원호 38"/>
          <p:cNvSpPr/>
          <p:nvPr/>
        </p:nvSpPr>
        <p:spPr>
          <a:xfrm rot="13558508">
            <a:off x="4416800" y="2159199"/>
            <a:ext cx="1985319" cy="1820562"/>
          </a:xfrm>
          <a:prstGeom prst="arc">
            <a:avLst>
              <a:gd name="adj1" fmla="val 16475189"/>
              <a:gd name="adj2" fmla="val 21245560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73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514258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JOIN – 1)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내부조인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(INNER JOIN)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35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00086" y="1440026"/>
            <a:ext cx="8470547" cy="1519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등가조인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단순조인으로 부르기도 함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가장 많이 사용되는 조인 방식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0704" y="2288552"/>
            <a:ext cx="8270883" cy="14255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],…,[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   [</a:t>
            </a:r>
            <a:r>
              <a:rPr lang="ko-KR" altLang="en-US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첫번째 테이블 이름</a:t>
            </a: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1]</a:t>
            </a:r>
          </a:p>
          <a:p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INNER JOIN [</a:t>
            </a:r>
            <a:r>
              <a:rPr lang="ko-KR" altLang="en-US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두번째 테이블 이름</a:t>
            </a: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2] ON [</a:t>
            </a:r>
            <a:r>
              <a:rPr lang="ko-KR" altLang="en-US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조인 조건</a:t>
            </a: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[WHERE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 조건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]]</a:t>
            </a:r>
          </a:p>
        </p:txBody>
      </p:sp>
      <p:sp>
        <p:nvSpPr>
          <p:cNvPr id="13" name="타원 12"/>
          <p:cNvSpPr/>
          <p:nvPr/>
        </p:nvSpPr>
        <p:spPr>
          <a:xfrm>
            <a:off x="1015857" y="4606354"/>
            <a:ext cx="1515290" cy="144997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LEFT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TABLE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217640" y="4606354"/>
            <a:ext cx="1515290" cy="144997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RIGHT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TABLE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7"/>
          <p:cNvSpPr/>
          <p:nvPr/>
        </p:nvSpPr>
        <p:spPr>
          <a:xfrm>
            <a:off x="2218680" y="4893723"/>
            <a:ext cx="325532" cy="862181"/>
          </a:xfrm>
          <a:custGeom>
            <a:avLst/>
            <a:gdLst>
              <a:gd name="connsiteX0" fmla="*/ 0 w 338594"/>
              <a:gd name="connsiteY0" fmla="*/ 431075 h 862150"/>
              <a:gd name="connsiteX1" fmla="*/ 169297 w 338594"/>
              <a:gd name="connsiteY1" fmla="*/ 0 h 862150"/>
              <a:gd name="connsiteX2" fmla="*/ 338594 w 338594"/>
              <a:gd name="connsiteY2" fmla="*/ 431075 h 862150"/>
              <a:gd name="connsiteX3" fmla="*/ 169297 w 338594"/>
              <a:gd name="connsiteY3" fmla="*/ 862150 h 862150"/>
              <a:gd name="connsiteX4" fmla="*/ 0 w 338594"/>
              <a:gd name="connsiteY4" fmla="*/ 431075 h 862150"/>
              <a:gd name="connsiteX0" fmla="*/ 169 w 338763"/>
              <a:gd name="connsiteY0" fmla="*/ 431075 h 862150"/>
              <a:gd name="connsiteX1" fmla="*/ 195592 w 338763"/>
              <a:gd name="connsiteY1" fmla="*/ 0 h 862150"/>
              <a:gd name="connsiteX2" fmla="*/ 338763 w 338763"/>
              <a:gd name="connsiteY2" fmla="*/ 431075 h 862150"/>
              <a:gd name="connsiteX3" fmla="*/ 169466 w 338763"/>
              <a:gd name="connsiteY3" fmla="*/ 862150 h 862150"/>
              <a:gd name="connsiteX4" fmla="*/ 169 w 338763"/>
              <a:gd name="connsiteY4" fmla="*/ 431075 h 862150"/>
              <a:gd name="connsiteX0" fmla="*/ 162 w 299567"/>
              <a:gd name="connsiteY0" fmla="*/ 431075 h 862150"/>
              <a:gd name="connsiteX1" fmla="*/ 156396 w 299567"/>
              <a:gd name="connsiteY1" fmla="*/ 0 h 862150"/>
              <a:gd name="connsiteX2" fmla="*/ 299567 w 299567"/>
              <a:gd name="connsiteY2" fmla="*/ 431075 h 862150"/>
              <a:gd name="connsiteX3" fmla="*/ 130270 w 299567"/>
              <a:gd name="connsiteY3" fmla="*/ 862150 h 862150"/>
              <a:gd name="connsiteX4" fmla="*/ 162 w 299567"/>
              <a:gd name="connsiteY4" fmla="*/ 431075 h 862150"/>
              <a:gd name="connsiteX0" fmla="*/ 158 w 286501"/>
              <a:gd name="connsiteY0" fmla="*/ 431075 h 862150"/>
              <a:gd name="connsiteX1" fmla="*/ 156392 w 286501"/>
              <a:gd name="connsiteY1" fmla="*/ 0 h 862150"/>
              <a:gd name="connsiteX2" fmla="*/ 286501 w 286501"/>
              <a:gd name="connsiteY2" fmla="*/ 431075 h 862150"/>
              <a:gd name="connsiteX3" fmla="*/ 130266 w 286501"/>
              <a:gd name="connsiteY3" fmla="*/ 862150 h 862150"/>
              <a:gd name="connsiteX4" fmla="*/ 158 w 286501"/>
              <a:gd name="connsiteY4" fmla="*/ 431075 h 862150"/>
              <a:gd name="connsiteX0" fmla="*/ 36 w 286379"/>
              <a:gd name="connsiteY0" fmla="*/ 431075 h 888276"/>
              <a:gd name="connsiteX1" fmla="*/ 156270 w 286379"/>
              <a:gd name="connsiteY1" fmla="*/ 0 h 888276"/>
              <a:gd name="connsiteX2" fmla="*/ 286379 w 286379"/>
              <a:gd name="connsiteY2" fmla="*/ 431075 h 888276"/>
              <a:gd name="connsiteX3" fmla="*/ 143207 w 286379"/>
              <a:gd name="connsiteY3" fmla="*/ 888276 h 888276"/>
              <a:gd name="connsiteX4" fmla="*/ 36 w 286379"/>
              <a:gd name="connsiteY4" fmla="*/ 431075 h 888276"/>
              <a:gd name="connsiteX0" fmla="*/ 36 w 299442"/>
              <a:gd name="connsiteY0" fmla="*/ 431087 h 888304"/>
              <a:gd name="connsiteX1" fmla="*/ 156270 w 299442"/>
              <a:gd name="connsiteY1" fmla="*/ 12 h 888304"/>
              <a:gd name="connsiteX2" fmla="*/ 299442 w 299442"/>
              <a:gd name="connsiteY2" fmla="*/ 444150 h 888304"/>
              <a:gd name="connsiteX3" fmla="*/ 143207 w 299442"/>
              <a:gd name="connsiteY3" fmla="*/ 888288 h 888304"/>
              <a:gd name="connsiteX4" fmla="*/ 36 w 299442"/>
              <a:gd name="connsiteY4" fmla="*/ 431087 h 888304"/>
              <a:gd name="connsiteX0" fmla="*/ 32 w 312501"/>
              <a:gd name="connsiteY0" fmla="*/ 431087 h 888304"/>
              <a:gd name="connsiteX1" fmla="*/ 169329 w 312501"/>
              <a:gd name="connsiteY1" fmla="*/ 12 h 888304"/>
              <a:gd name="connsiteX2" fmla="*/ 312501 w 312501"/>
              <a:gd name="connsiteY2" fmla="*/ 444150 h 888304"/>
              <a:gd name="connsiteX3" fmla="*/ 156266 w 312501"/>
              <a:gd name="connsiteY3" fmla="*/ 888288 h 888304"/>
              <a:gd name="connsiteX4" fmla="*/ 32 w 312501"/>
              <a:gd name="connsiteY4" fmla="*/ 431087 h 888304"/>
              <a:gd name="connsiteX0" fmla="*/ 33 w 325565"/>
              <a:gd name="connsiteY0" fmla="*/ 431087 h 888304"/>
              <a:gd name="connsiteX1" fmla="*/ 169330 w 325565"/>
              <a:gd name="connsiteY1" fmla="*/ 12 h 888304"/>
              <a:gd name="connsiteX2" fmla="*/ 325565 w 325565"/>
              <a:gd name="connsiteY2" fmla="*/ 444150 h 888304"/>
              <a:gd name="connsiteX3" fmla="*/ 156267 w 325565"/>
              <a:gd name="connsiteY3" fmla="*/ 888288 h 888304"/>
              <a:gd name="connsiteX4" fmla="*/ 33 w 325565"/>
              <a:gd name="connsiteY4" fmla="*/ 431087 h 888304"/>
              <a:gd name="connsiteX0" fmla="*/ 0 w 325532"/>
              <a:gd name="connsiteY0" fmla="*/ 431087 h 862181"/>
              <a:gd name="connsiteX1" fmla="*/ 169297 w 325532"/>
              <a:gd name="connsiteY1" fmla="*/ 12 h 862181"/>
              <a:gd name="connsiteX2" fmla="*/ 325532 w 325532"/>
              <a:gd name="connsiteY2" fmla="*/ 444150 h 862181"/>
              <a:gd name="connsiteX3" fmla="*/ 169297 w 325532"/>
              <a:gd name="connsiteY3" fmla="*/ 862162 h 862181"/>
              <a:gd name="connsiteX4" fmla="*/ 0 w 325532"/>
              <a:gd name="connsiteY4" fmla="*/ 431087 h 862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32" h="862181">
                <a:moveTo>
                  <a:pt x="0" y="431087"/>
                </a:moveTo>
                <a:cubicBezTo>
                  <a:pt x="0" y="287395"/>
                  <a:pt x="115042" y="-2165"/>
                  <a:pt x="169297" y="12"/>
                </a:cubicBezTo>
                <a:cubicBezTo>
                  <a:pt x="223552" y="2189"/>
                  <a:pt x="325532" y="206074"/>
                  <a:pt x="325532" y="444150"/>
                </a:cubicBezTo>
                <a:cubicBezTo>
                  <a:pt x="325532" y="682226"/>
                  <a:pt x="223552" y="864339"/>
                  <a:pt x="169297" y="862162"/>
                </a:cubicBezTo>
                <a:cubicBezTo>
                  <a:pt x="115042" y="859985"/>
                  <a:pt x="0" y="574779"/>
                  <a:pt x="0" y="43108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1371773" y="4147355"/>
            <a:ext cx="1859788" cy="375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inner join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조인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77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514258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JOIN – 1)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내부조인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(INNER JOIN)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35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64803" y="1665994"/>
            <a:ext cx="5774740" cy="1190625"/>
            <a:chOff x="364803" y="1665994"/>
            <a:chExt cx="5774740" cy="119062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803" y="1665994"/>
              <a:ext cx="5753100" cy="1190625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5447212" y="1665994"/>
              <a:ext cx="692331" cy="11906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927887" y="3012858"/>
            <a:ext cx="2933700" cy="971551"/>
            <a:chOff x="5521778" y="3726996"/>
            <a:chExt cx="2933700" cy="97155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1778" y="3726996"/>
              <a:ext cx="2933700" cy="971550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5521778" y="3726997"/>
              <a:ext cx="774519" cy="971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꺾인 연결선 17"/>
          <p:cNvCxnSpPr>
            <a:stCxn id="11" idx="3"/>
            <a:endCxn id="16" idx="0"/>
          </p:cNvCxnSpPr>
          <p:nvPr/>
        </p:nvCxnSpPr>
        <p:spPr>
          <a:xfrm>
            <a:off x="6139543" y="2261307"/>
            <a:ext cx="175604" cy="751552"/>
          </a:xfrm>
          <a:prstGeom prst="bentConnector2">
            <a:avLst/>
          </a:prstGeom>
          <a:ln w="38100">
            <a:solidFill>
              <a:srgbClr val="569C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28" y="5700347"/>
            <a:ext cx="5667375" cy="828675"/>
          </a:xfrm>
          <a:prstGeom prst="rect">
            <a:avLst/>
          </a:prstGeom>
        </p:spPr>
      </p:pic>
      <p:sp>
        <p:nvSpPr>
          <p:cNvPr id="27" name="내용 개체 틀 2"/>
          <p:cNvSpPr txBox="1">
            <a:spLocks/>
          </p:cNvSpPr>
          <p:nvPr/>
        </p:nvSpPr>
        <p:spPr>
          <a:xfrm>
            <a:off x="342305" y="4157564"/>
            <a:ext cx="1947323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529" y="4714661"/>
            <a:ext cx="5667375" cy="7715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조인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29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514258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JOIN – 1)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내부조인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(INNER JOIN)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35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364803" y="1570503"/>
            <a:ext cx="8470547" cy="1548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1] EMP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 별칭을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DEPT 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 별칭을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하여 급여가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2500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이하이고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사원번호가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9999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이하인 사원의 정보가 출력되도록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SQL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 작성하기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00086" y="1440026"/>
            <a:ext cx="8470547" cy="1519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35" y="3090172"/>
            <a:ext cx="5423535" cy="22319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조인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93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514258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JOIN – 1)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내부조인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(INNER JOIN)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35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570503"/>
            <a:ext cx="8470547" cy="780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2] EMP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 별칭을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SALGRADE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 매칭을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하여</a:t>
            </a:r>
          </a:p>
          <a:p>
            <a:pPr marL="0" indent="0">
              <a:buNone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각 사원의 정보와 더불어 사원의 급여 등급 정보를 출력하는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SQL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 작성하기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215" y="2640765"/>
            <a:ext cx="1619250" cy="1123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81" y="2595665"/>
            <a:ext cx="5753100" cy="119062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390618" y="2607427"/>
            <a:ext cx="547142" cy="1178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585383" y="2640765"/>
            <a:ext cx="1088081" cy="1145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19" idx="2"/>
          </p:cNvCxnSpPr>
          <p:nvPr/>
        </p:nvCxnSpPr>
        <p:spPr>
          <a:xfrm rot="16200000" flipH="1">
            <a:off x="6433831" y="2016647"/>
            <a:ext cx="12700" cy="3539285"/>
          </a:xfrm>
          <a:prstGeom prst="bentConnector4">
            <a:avLst>
              <a:gd name="adj1" fmla="val 2108575"/>
              <a:gd name="adj2" fmla="val 100000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61" y="4396036"/>
            <a:ext cx="4021728" cy="2249189"/>
          </a:xfrm>
          <a:prstGeom prst="rect">
            <a:avLst/>
          </a:prstGeom>
        </p:spPr>
      </p:pic>
      <p:sp>
        <p:nvSpPr>
          <p:cNvPr id="28" name="내용 개체 틀 2"/>
          <p:cNvSpPr txBox="1">
            <a:spLocks/>
          </p:cNvSpPr>
          <p:nvPr/>
        </p:nvSpPr>
        <p:spPr>
          <a:xfrm>
            <a:off x="558981" y="3903307"/>
            <a:ext cx="1859788" cy="375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출력결과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조인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3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514258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JOIN – 2)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자체조인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(SELF JOIN)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35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00086" y="1440026"/>
            <a:ext cx="8470547" cy="1519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자기 자신과 자기 자신이 조인하는 방식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9919" y="1919824"/>
            <a:ext cx="8270883" cy="16786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],…,[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   [</a:t>
            </a:r>
            <a:r>
              <a:rPr lang="ko-KR" altLang="en-US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첫번째 테이블 이름</a:t>
            </a: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1]</a:t>
            </a:r>
          </a:p>
          <a:p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INNER JOIN [</a:t>
            </a:r>
            <a:r>
              <a:rPr lang="ko-KR" altLang="en-US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두번째 테이블 이름</a:t>
            </a: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2] </a:t>
            </a:r>
          </a:p>
          <a:p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 [</a:t>
            </a:r>
            <a:r>
              <a:rPr lang="ko-KR" altLang="en-US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조인 조건</a:t>
            </a: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[WHERE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 조건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]]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00086" y="3851861"/>
            <a:ext cx="1947323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19" y="4334827"/>
            <a:ext cx="5934075" cy="11144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조인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79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514258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JOIN – 3)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외부조인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(OUTER JOIN)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35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00086" y="1440026"/>
            <a:ext cx="8470547" cy="1519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조인의 조건과 만족되지 않는 행까지도 포함시키는 조인 방식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9919" y="1919824"/>
            <a:ext cx="8270883" cy="16786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],…,[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   [</a:t>
            </a:r>
            <a:r>
              <a:rPr lang="ko-KR" altLang="en-US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첫번째 테이블 이름</a:t>
            </a: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1]</a:t>
            </a:r>
          </a:p>
          <a:p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[LEFT | RIGHT | FULL] OUTER JOIN [</a:t>
            </a:r>
            <a:r>
              <a:rPr lang="ko-KR" altLang="en-US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두번째 테이블 이름</a:t>
            </a: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2] </a:t>
            </a:r>
          </a:p>
          <a:p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 [</a:t>
            </a:r>
            <a:r>
              <a:rPr lang="ko-KR" altLang="en-US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조인 조건</a:t>
            </a: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[WHERE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 조건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조인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97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6789</TotalTime>
  <Words>1741</Words>
  <Application>Microsoft Office PowerPoint</Application>
  <PresentationFormat>화면 슬라이드 쇼(4:3)</PresentationFormat>
  <Paragraphs>394</Paragraphs>
  <Slides>35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맑은 고딕</vt:lpstr>
      <vt:lpstr>Arial</vt:lpstr>
      <vt:lpstr>나눔고딕</vt:lpstr>
      <vt:lpstr>Wingdings</vt:lpstr>
      <vt:lpstr>Office 테마</vt:lpstr>
      <vt:lpstr>데이터베이스</vt:lpstr>
      <vt:lpstr>목차</vt:lpstr>
      <vt:lpstr>JOIN</vt:lpstr>
      <vt:lpstr>JOIN – 1) 내부조인(INNER JOIN)</vt:lpstr>
      <vt:lpstr>JOIN – 1) 내부조인(INNER JOIN)</vt:lpstr>
      <vt:lpstr>JOIN – 1) 내부조인(INNER JOIN)</vt:lpstr>
      <vt:lpstr>JOIN – 1) 내부조인(INNER JOIN)</vt:lpstr>
      <vt:lpstr>JOIN – 2) 자체조인(SELF JOIN)</vt:lpstr>
      <vt:lpstr>JOIN – 3) 외부조인(OUTER JOIN)</vt:lpstr>
      <vt:lpstr>JOIN – 2) 외부조인(OUTER JOIN)</vt:lpstr>
      <vt:lpstr>[실습] SQL 작성</vt:lpstr>
      <vt:lpstr>[실습] SQL 작성</vt:lpstr>
      <vt:lpstr>[실습] SQL 작성</vt:lpstr>
      <vt:lpstr>PowerPoint 프레젠테이션</vt:lpstr>
      <vt:lpstr>서브쿼리</vt:lpstr>
      <vt:lpstr>서브쿼리</vt:lpstr>
      <vt:lpstr>서브쿼리 – 단일행 서브 쿼리</vt:lpstr>
      <vt:lpstr>서브쿼리 – 다중행 서브 쿼리</vt:lpstr>
      <vt:lpstr>[실습] SQL 작성</vt:lpstr>
      <vt:lpstr>비교할 열이 여러 개인 다중열 서브쿼리</vt:lpstr>
      <vt:lpstr>FROM 절에 사용하는 서브쿼리</vt:lpstr>
      <vt:lpstr>SELECT 절에 사용하는 서브쿼리</vt:lpstr>
      <vt:lpstr>[실습] SQL 작성</vt:lpstr>
      <vt:lpstr>PowerPoint 프레젠테이션</vt:lpstr>
      <vt:lpstr>데이터 추가 - INSERT</vt:lpstr>
      <vt:lpstr>데이터 추가 - INSERT</vt:lpstr>
      <vt:lpstr>데이터 추가 - INSERT</vt:lpstr>
      <vt:lpstr>데이터 수정 – UPDATE</vt:lpstr>
      <vt:lpstr>데이터 수정 – UPDATE</vt:lpstr>
      <vt:lpstr>데이터 삭제 – DELETE</vt:lpstr>
      <vt:lpstr>[실습] SQL 작성</vt:lpstr>
      <vt:lpstr>[실습] SQL 작성</vt:lpstr>
      <vt:lpstr>트랜잭션(Transaction)</vt:lpstr>
      <vt:lpstr>트랜잭션(Transaction)</vt:lpstr>
      <vt:lpstr>트랜잭션 명령어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진경 박</cp:lastModifiedBy>
  <cp:revision>326</cp:revision>
  <cp:lastPrinted>2011-08-28T13:13:29Z</cp:lastPrinted>
  <dcterms:created xsi:type="dcterms:W3CDTF">2011-08-24T01:05:33Z</dcterms:created>
  <dcterms:modified xsi:type="dcterms:W3CDTF">2019-02-09T08:05:47Z</dcterms:modified>
</cp:coreProperties>
</file>