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7" r:id="rId2"/>
    <p:sldId id="258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65" r:id="rId14"/>
    <p:sldId id="366" r:id="rId15"/>
    <p:sldId id="367" r:id="rId16"/>
    <p:sldId id="349" r:id="rId17"/>
    <p:sldId id="350" r:id="rId18"/>
    <p:sldId id="352" r:id="rId19"/>
    <p:sldId id="351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4" r:id="rId29"/>
    <p:sldId id="368" r:id="rId30"/>
    <p:sldId id="369" r:id="rId31"/>
    <p:sldId id="370" r:id="rId32"/>
    <p:sldId id="371" r:id="rId33"/>
    <p:sldId id="374" r:id="rId34"/>
    <p:sldId id="373" r:id="rId35"/>
    <p:sldId id="372" r:id="rId36"/>
    <p:sldId id="375" r:id="rId37"/>
    <p:sldId id="376" r:id="rId38"/>
  </p:sldIdLst>
  <p:sldSz cx="9144000" cy="6858000" type="screen4x3"/>
  <p:notesSz cx="6805613" cy="9939338"/>
  <p:embeddedFontLst>
    <p:embeddedFont>
      <p:font typeface="맑은 고딕" panose="020B0503020000020004" pitchFamily="50" charset="-127"/>
      <p:regular r:id="rId41"/>
      <p:bold r:id="rId42"/>
    </p:embeddedFont>
    <p:embeddedFont>
      <p:font typeface="나눔고딕" panose="020D0604000000000000" pitchFamily="50" charset="-127"/>
      <p:regular r:id="rId43"/>
      <p:bold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C3E"/>
    <a:srgbClr val="569CF0"/>
    <a:srgbClr val="EFFDFF"/>
    <a:srgbClr val="1D314E"/>
    <a:srgbClr val="063656"/>
    <a:srgbClr val="08456E"/>
    <a:srgbClr val="8DBDF7"/>
    <a:srgbClr val="5DAAFF"/>
    <a:srgbClr val="47B0FF"/>
    <a:srgbClr val="E3EA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86364" autoAdjust="0"/>
  </p:normalViewPr>
  <p:slideViewPr>
    <p:cSldViewPr snapToGrid="0">
      <p:cViewPr varScale="1">
        <p:scale>
          <a:sx n="70" d="100"/>
          <a:sy n="70" d="100"/>
        </p:scale>
        <p:origin x="60" y="75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2019-02-12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2019-02-12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110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88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93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625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640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66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5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646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109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32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838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9231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2125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0576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7508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2209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413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0947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1393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6256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8428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242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8355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2819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1815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9529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541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0747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6544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69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150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179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67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016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302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280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데이터베이스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개발자 양성과정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by Kyung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2" y="3989119"/>
            <a:ext cx="171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2" y="4299115"/>
            <a:ext cx="171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2" y="4611730"/>
            <a:ext cx="171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시퀀스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시퀀스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086" y="1298654"/>
            <a:ext cx="83707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특정 규칙에 맞는 연속 숫자를 생성하는 객체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0161" y="2339592"/>
            <a:ext cx="7475284" cy="3323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 SEQUENCE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시퀀스 이름    </a:t>
            </a:r>
            <a:r>
              <a:rPr lang="ko-KR" altLang="en-US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</a:t>
            </a:r>
            <a:endParaRPr lang="en-US" altLang="ko-KR" sz="20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[INCREMENT BY n]     </a:t>
            </a:r>
            <a:r>
              <a:rPr lang="ko-KR" altLang="en-US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</a:t>
            </a:r>
            <a:endParaRPr lang="en-US" altLang="ko-KR" sz="20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[START WITH n]         </a:t>
            </a:r>
            <a:r>
              <a:rPr lang="ko-KR" altLang="en-US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③</a:t>
            </a:r>
            <a:endParaRPr lang="en-US" altLang="ko-KR" sz="20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[MAXVALUE n : NOMAXVALUE] </a:t>
            </a:r>
            <a:r>
              <a:rPr lang="ko-KR" altLang="en-US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④</a:t>
            </a:r>
            <a:endParaRPr lang="en-US" altLang="ko-KR" sz="20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[MINVALUE n : NOMINVALUE] </a:t>
            </a:r>
            <a:r>
              <a:rPr lang="ko-KR" altLang="en-US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⑤</a:t>
            </a:r>
            <a:endParaRPr lang="en-US" altLang="ko-KR" sz="20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[CYCLE | NOCYCLE]              </a:t>
            </a:r>
            <a:r>
              <a:rPr lang="ko-KR" altLang="en-US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⑥</a:t>
            </a:r>
            <a:endParaRPr lang="en-US" altLang="ko-KR" sz="20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[CACHE n | NOCACHE]        </a:t>
            </a:r>
            <a:r>
              <a:rPr lang="ko-KR" altLang="en-US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⑦</a:t>
            </a:r>
            <a:endParaRPr lang="en-US" altLang="ko-KR" sz="20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185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시퀀스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시퀀스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704780"/>
              </p:ext>
            </p:extLst>
          </p:nvPr>
        </p:nvGraphicFramePr>
        <p:xfrm>
          <a:off x="364803" y="1698346"/>
          <a:ext cx="8326116" cy="359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117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생성할 시퀀스 이름 지정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아래 절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600" b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②</a:t>
                      </a:r>
                      <a:r>
                        <a:rPr lang="ko-KR" altLang="en-US" sz="1600" b="0" baseline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600" b="0" baseline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~</a:t>
                      </a:r>
                      <a:r>
                        <a:rPr lang="en-US" altLang="ko-KR" sz="1600" b="0" baseline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600" b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⑦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지정하지 않았을 경우 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부터 시작하여 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만클 계속 증가하는 시퀀스 생성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필수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b="1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시퀀스에서 생성할 번호의 증가 값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기본값은 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1)(</a:t>
                      </a:r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시퀀스에서 생성할 번호의 시작 값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기본값은 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1)(</a:t>
                      </a:r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시퀀스에서 생성할 번호의 최댓값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시퀀스에서 생성할 번호의 최소값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시퀀스에서 생성한 번호가 최댓값에 도달했을 경우 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CYCLS</a:t>
                      </a:r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이면 시작값에서 다시 시작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NOCYCL</a:t>
                      </a:r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이면 번호 생성이 중단되고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 번호 생성을 요청하면 오류 발생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시퀀스가 생성할 번호를 메모리에 미리 할당해 놓은 수를 지정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NOCACHE</a:t>
                      </a:r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미리 생성하지 않도록 설정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옵션을 모두 생략하면 기본값은 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20(</a:t>
                      </a:r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624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동의어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동의어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(SYNONYM)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086" y="1298654"/>
            <a:ext cx="83707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테이블 뷰 시퀀스 등 객체 이름 대신 사용할 수 있는 다른 이름을 부여하는 객체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0161" y="2339592"/>
            <a:ext cx="7475284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[PUBLIC]</a:t>
            </a:r>
            <a:r>
              <a:rPr lang="en-US" altLang="ko-KR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SYNONYM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동의어 이름</a:t>
            </a:r>
            <a:endParaRPr lang="en-US" altLang="ko-KR" sz="20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.][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 이름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];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578084"/>
              </p:ext>
            </p:extLst>
          </p:nvPr>
        </p:nvGraphicFramePr>
        <p:xfrm>
          <a:off x="830161" y="3650715"/>
          <a:ext cx="7475284" cy="2409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4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688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56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PUBLIC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동의어를 데이터베이스 내 모든 사용자가 사용할 수 있도록 설정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생략할 경우 동의어를 생성한 사용자만 사용 가능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(PUBLIC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생성되어도 본래 객체의 사용권한이 있어야 사용 가능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)(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56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동의어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생성할 동의어 이름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필수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56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생성할 동의어의 본래 객체 소유 사용자를 지정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생략할 경우 현재 접속한 사용자로 지정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56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객체이름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동의어를 생성할 대상 객체 이름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필수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092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] SQL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작성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4" y="1446856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circleNumDbPlain" startAt="2"/>
            </a:pPr>
            <a:endParaRPr lang="en-US" altLang="ko-KR" sz="1800" dirty="0"/>
          </a:p>
          <a:p>
            <a:pPr>
              <a:buAutoNum type="circleNumDbPlain" startAt="2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64803" y="1523977"/>
            <a:ext cx="8405999" cy="478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 startAt="3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08514" y="1523976"/>
            <a:ext cx="8470547" cy="4993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1]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다음 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SQL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문을 작성해 보세요</a:t>
            </a: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①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EMP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테이블과 같은 구조의 데이터를 저장하는 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EMPIDX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테이블을 </a:t>
            </a:r>
            <a:r>
              <a:rPr lang="ko-KR" altLang="en-US" sz="20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생성하시오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②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생성한 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EMPIDX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테이블의 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EMPNO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열에 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IDX_EMPIDX_EMPNO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인덱스를 </a:t>
            </a:r>
            <a:r>
              <a:rPr lang="ko-KR" altLang="en-US" sz="20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생성하시오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③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인덱스가 잘 생성되었는지 데이터 사전 뷰를 통해 </a:t>
            </a:r>
            <a:r>
              <a:rPr lang="ko-KR" altLang="en-US" sz="20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확인하시오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2]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에서 생성한 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EMPIDX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테이블의 데이터 중 급여가 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1500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초과인 사원들만 출력하는 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EMPIDX_OVER15K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뷰를 </a:t>
            </a:r>
            <a:r>
              <a:rPr lang="ko-KR" altLang="en-US" sz="20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생성하시오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(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사원번호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사원이름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직책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부서번호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급여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추가수당 열을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가지고 </a:t>
            </a:r>
            <a:r>
              <a:rPr lang="ko-KR" altLang="en-US" sz="200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있다</a:t>
            </a:r>
            <a:r>
              <a:rPr lang="en-US" altLang="ko-KR" sz="200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267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] SQL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작성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36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4" y="1446856"/>
            <a:ext cx="8470547" cy="189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circleNumDbPlain" startAt="2"/>
            </a:pPr>
            <a:endParaRPr lang="en-US" altLang="ko-KR" sz="1800" dirty="0"/>
          </a:p>
          <a:p>
            <a:pPr>
              <a:buAutoNum type="circleNumDbPlain" startAt="2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64803" y="1523977"/>
            <a:ext cx="8405999" cy="478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 startAt="3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08514" y="1523976"/>
            <a:ext cx="8470547" cy="4993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3]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다음 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SQL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문을 작성해 보세요</a:t>
            </a: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①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DEPT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테이블과 같은 열과 행 구성을 가지는 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DEPTSEQ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테이블을 </a:t>
            </a:r>
            <a:r>
              <a:rPr lang="ko-KR" altLang="en-US" sz="20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작성하시오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②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생성한 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DEPTSEQ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테이블의 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DEPTNO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열에 사용할 시퀀스를 아래에 제시된 특성에 맞춰 생성해 </a:t>
            </a:r>
            <a:r>
              <a:rPr lang="ko-KR" altLang="en-US" sz="200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보시오</a:t>
            </a:r>
            <a:r>
              <a:rPr lang="en-US" altLang="ko-KR" sz="200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en-US" sz="200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③ 생성된 시퀀스를 조회해 보시오</a:t>
            </a:r>
            <a:r>
              <a:rPr lang="en-US" altLang="ko-KR" sz="200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07B7AFB-33EF-4128-B762-D3C6438FBA3D}"/>
              </a:ext>
            </a:extLst>
          </p:cNvPr>
          <p:cNvSpPr/>
          <p:nvPr/>
        </p:nvSpPr>
        <p:spPr>
          <a:xfrm>
            <a:off x="807868" y="3429000"/>
            <a:ext cx="3515557" cy="20929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 번호의 </a:t>
            </a:r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시작값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</a:t>
            </a:r>
          </a:p>
          <a:p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 번호의 증가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</a:t>
            </a:r>
          </a:p>
          <a:p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 번호의 최댓값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99</a:t>
            </a:r>
          </a:p>
          <a:p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 번호의 최소값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</a:t>
            </a:r>
          </a:p>
          <a:p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 번호 최댓값에서 생성 중단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캐시 없음</a:t>
            </a:r>
          </a:p>
        </p:txBody>
      </p:sp>
    </p:spTree>
    <p:extLst>
      <p:ext uri="{BB962C8B-B14F-4D97-AF65-F5344CB8AC3E}">
        <p14:creationId xmlns:p14="http://schemas.microsoft.com/office/powerpoint/2010/main" val="2013113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] SQL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작성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36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4" y="1446856"/>
            <a:ext cx="8470547" cy="189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circleNumDbPlain" startAt="2"/>
            </a:pPr>
            <a:endParaRPr lang="en-US" altLang="ko-KR" sz="1800" dirty="0"/>
          </a:p>
          <a:p>
            <a:pPr>
              <a:buAutoNum type="circleNumDbPlain" startAt="2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64803" y="1523977"/>
            <a:ext cx="8405999" cy="478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 startAt="3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08514" y="1523977"/>
            <a:ext cx="8470547" cy="656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③ 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마지막으로 생성한 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DEPTSEQ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사용하여 아래쪽과 같이 세 개 부서를 차례대로 추가한다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C2CD29F6-BDAC-4C45-BBB5-E77E4D567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36425"/>
              </p:ext>
            </p:extLst>
          </p:nvPr>
        </p:nvGraphicFramePr>
        <p:xfrm>
          <a:off x="1067041" y="243362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293111773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574306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부서이름</a:t>
                      </a:r>
                      <a:r>
                        <a:rPr lang="en-US" altLang="ko-KR" dirty="0"/>
                        <a:t>(DNAME)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부서위치</a:t>
                      </a:r>
                      <a:r>
                        <a:rPr lang="en-US" altLang="ko-KR" dirty="0"/>
                        <a:t>(LOC)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9005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DATABASE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SEOUL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3278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BUSAN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90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MOBILE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ILSAN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55140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48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무결성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데이터 무결성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086" y="1298654"/>
            <a:ext cx="8370717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데이터베이스에 저장되는 데이터의 정확성과 일관성 보장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제약조건 필요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468337"/>
              </p:ext>
            </p:extLst>
          </p:nvPr>
        </p:nvGraphicFramePr>
        <p:xfrm>
          <a:off x="765962" y="2374900"/>
          <a:ext cx="7603681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7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279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 무결성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열에 저장되는 값의 적정 여부를 확인</a:t>
                      </a: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자료형</a:t>
                      </a: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적절한 형식의 데이터</a:t>
                      </a: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 NULL</a:t>
                      </a: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여부 같은 정해 놓은 범위를 만족하는 데이터임을 규정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개체 무결성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데이터를 유일하게 식별할 수 있는 기본키는 반드시 값을 가지고 있어야 하며 </a:t>
                      </a: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될 수 없고 중복될 수도 없음을 규정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참조 무결성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참조 테이블의 </a:t>
                      </a:r>
                      <a:r>
                        <a:rPr lang="ko-KR" altLang="en-US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값을 참조 테이블의 기본키로서 존재하면 </a:t>
                      </a: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 </a:t>
                      </a: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991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제약조건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제약조건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086" y="1298654"/>
            <a:ext cx="8370717" cy="188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테이블의 특정 열에 지정하여 제약 조건에 부합하지 않는 데이터는 저장 불가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 생성 시 지정하거나 나중에 추가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•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삭제 가능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종류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866457"/>
              </p:ext>
            </p:extLst>
          </p:nvPr>
        </p:nvGraphicFramePr>
        <p:xfrm>
          <a:off x="783603" y="3201387"/>
          <a:ext cx="7603681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7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279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</a:t>
                      </a:r>
                      <a:r>
                        <a:rPr lang="en-US" altLang="ko-KR" sz="16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NULL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지정한 열에 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허용하지 않습니다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NULL</a:t>
                      </a:r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제외한 데이터의 중복은 허용됨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UNIQUE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지정한 열이 유일한 값을 가져야 하며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중복될 수 없음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 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값의 중복에서 제외됨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PRIMARY KEY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지정한 열이 유일한 값이면서 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허용하지 않음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PRIMARY KEY</a:t>
                      </a:r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테이블에 하나만 지정 가증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FOREIGN KEY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다른 테이블의 열을 참조하여 존재하는 값만 입력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CHECK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설정한 조건식을 만족하는 데이터만 입력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89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제약조건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제약조건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3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086" y="1298654"/>
            <a:ext cx="8370717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제약조건 확인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623341"/>
              </p:ext>
            </p:extLst>
          </p:nvPr>
        </p:nvGraphicFramePr>
        <p:xfrm>
          <a:off x="765962" y="1931880"/>
          <a:ext cx="7603681" cy="300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9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157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열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OWNER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제약 조건 소유 계정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CONSTRAINT_NAME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제약 조건 이름</a:t>
                      </a: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직접 지정하지 않을 경우 오라클이 자동으로 지정</a:t>
                      </a: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CONSTRAINT_TYPE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제약 조건 종류</a:t>
                      </a:r>
                      <a:endParaRPr lang="en-US" altLang="ko-KR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 : CHECK, NOT NULL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 : UNIQUE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 : PRIMARY KEY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 : FOREIGN KEY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TABLE_NAME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제약 조건을 지정한 테이블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DE4870A-5B45-4B78-A78E-83FA32A7D8B2}"/>
              </a:ext>
            </a:extLst>
          </p:cNvPr>
          <p:cNvSpPr txBox="1"/>
          <p:nvPr/>
        </p:nvSpPr>
        <p:spPr>
          <a:xfrm>
            <a:off x="765962" y="5142211"/>
            <a:ext cx="7475284" cy="961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OWNER,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CONSTRAINT_NAME,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CONSTRAINT_TYPE, TABLE_NAME FROM USER_CONSTRAINTS;</a:t>
            </a:r>
          </a:p>
        </p:txBody>
      </p:sp>
    </p:spTree>
    <p:extLst>
      <p:ext uri="{BB962C8B-B14F-4D97-AF65-F5344CB8AC3E}">
        <p14:creationId xmlns:p14="http://schemas.microsoft.com/office/powerpoint/2010/main" val="4209197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제약조건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제약조건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– 1) NOT NULL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086" y="1298654"/>
            <a:ext cx="8370717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열에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NULL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값을 허용하지 않음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9D3BB9C-C73C-4A65-AF01-491DEC6E69E7}"/>
              </a:ext>
            </a:extLst>
          </p:cNvPr>
          <p:cNvSpPr txBox="1"/>
          <p:nvPr/>
        </p:nvSpPr>
        <p:spPr>
          <a:xfrm>
            <a:off x="750262" y="2383987"/>
            <a:ext cx="7475284" cy="23467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CREATE TABLE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TABLE_NOTNULL(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LOGIN_ID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VARCHAR2(20)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NOT</a:t>
            </a:r>
            <a:r>
              <a:rPr lang="ko-KR" altLang="en-US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LOGIN_PWD VARCHAR2(20) </a:t>
            </a:r>
            <a:r>
              <a:rPr lang="en-US" altLang="ko-KR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NOT NULL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TEL  VARCHAR2(20)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A4D65FA-D372-45BB-ACC3-A843455821D8}"/>
              </a:ext>
            </a:extLst>
          </p:cNvPr>
          <p:cNvSpPr txBox="1"/>
          <p:nvPr/>
        </p:nvSpPr>
        <p:spPr>
          <a:xfrm>
            <a:off x="750262" y="4803112"/>
            <a:ext cx="7475284" cy="961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ALTER TABLE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TABLE_NOTNULL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DROP CONSTRAINT  </a:t>
            </a:r>
            <a:r>
              <a:rPr lang="ko-KR" altLang="en-US" sz="20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제약조건명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5952E25-6CF9-418F-BFA8-D7B9F0CE3FAF}"/>
              </a:ext>
            </a:extLst>
          </p:cNvPr>
          <p:cNvSpPr txBox="1"/>
          <p:nvPr/>
        </p:nvSpPr>
        <p:spPr>
          <a:xfrm>
            <a:off x="4736309" y="5837243"/>
            <a:ext cx="300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제약조건 이름을 지정하지 않는 경우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오라클 자동 부여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="" xmlns:a16="http://schemas.microsoft.com/office/drawing/2014/main" id="{0E5D3B94-1D73-4CC6-9399-F5148D6458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04998" y="5888621"/>
            <a:ext cx="431972" cy="2306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5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 사전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인텍스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뷰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시퀀스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동의어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제약조건</a:t>
            </a:r>
            <a:endParaRPr lang="en-US" altLang="ko-KR" sz="1600" b="1" spc="-5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사용자</a:t>
            </a:r>
            <a:r>
              <a:rPr lang="en-US" altLang="ko-KR" sz="1600" b="1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600" b="1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권한</a:t>
            </a:r>
            <a:r>
              <a:rPr lang="en-US" altLang="ko-KR" sz="1600" b="1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600" b="1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롤 관리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5000"/>
              </a:lnSpc>
            </a:pP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366713" y="2279514"/>
            <a:ext cx="301635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64474" y="3131246"/>
            <a:ext cx="301858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64474" y="2705380"/>
            <a:ext cx="301858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66713" y="1852003"/>
            <a:ext cx="301635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364474" y="3558757"/>
            <a:ext cx="301858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64474" y="3978887"/>
            <a:ext cx="301858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64474" y="4374303"/>
            <a:ext cx="301858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64474" y="4776639"/>
            <a:ext cx="301858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제약조건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제약조건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– 1) NOT NULL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086" y="1298654"/>
            <a:ext cx="8370717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제약조건 이름을 직접 지정하는 경우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9D3BB9C-C73C-4A65-AF01-491DEC6E69E7}"/>
              </a:ext>
            </a:extLst>
          </p:cNvPr>
          <p:cNvSpPr txBox="1"/>
          <p:nvPr/>
        </p:nvSpPr>
        <p:spPr>
          <a:xfrm>
            <a:off x="455588" y="1863495"/>
            <a:ext cx="8405999" cy="22136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CREATE TABLE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TABLE_NOTNULL(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LOGIN_ID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VARCHAR2(20)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CONSTRAINT TBL_LGNID_NN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NULL,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LOGIN_PWD VARCHAR2(20) </a:t>
            </a:r>
            <a:r>
              <a:rPr lang="en-US" altLang="ko-KR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CONSTRAINT TBL_LGNPW_NN 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 NULL,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TEL  VARCHAR2(20)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A4D65FA-D372-45BB-ACC3-A843455821D8}"/>
              </a:ext>
            </a:extLst>
          </p:cNvPr>
          <p:cNvSpPr txBox="1"/>
          <p:nvPr/>
        </p:nvSpPr>
        <p:spPr>
          <a:xfrm>
            <a:off x="455587" y="4309651"/>
            <a:ext cx="8405999" cy="961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ALTER TABLE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TABLE_NOTNULL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DROP CONSTRAINT TBL_LGNID_NN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90372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제약조건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제약조건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– 1) NOT NULL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21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4803" y="1260077"/>
            <a:ext cx="8370717" cy="4193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생성된 테이블에 추가로 제약조건 지정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기존에 삽입된 데이터 중에서 추가로 지정하는 제약조건에 위배되는 데이터가 있다면 제약조건 추가는 실패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생성한 제약 조건의 이름 변경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A4D65FA-D372-45BB-ACC3-A843455821D8}"/>
              </a:ext>
            </a:extLst>
          </p:cNvPr>
          <p:cNvSpPr txBox="1"/>
          <p:nvPr/>
        </p:nvSpPr>
        <p:spPr>
          <a:xfrm>
            <a:off x="529876" y="1919270"/>
            <a:ext cx="8075853" cy="500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ALTER TABLE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TABLE_NOTNULL </a:t>
            </a:r>
            <a:r>
              <a:rPr lang="en-US" altLang="ko-KR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MODIFY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(TEL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NUL);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C3AEC39-33AF-4412-ACCB-56F8303A229C}"/>
              </a:ext>
            </a:extLst>
          </p:cNvPr>
          <p:cNvSpPr txBox="1"/>
          <p:nvPr/>
        </p:nvSpPr>
        <p:spPr>
          <a:xfrm>
            <a:off x="529876" y="2528020"/>
            <a:ext cx="8075853" cy="961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ALTER TABLE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TABLE_NOTNULL </a:t>
            </a:r>
            <a:r>
              <a:rPr lang="en-US" altLang="ko-KR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MODIFY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(TEL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CONSTRIANT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TBL_LGNTE_NN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NUL);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E677233-7BDC-416A-9E20-FBDAB1519A11}"/>
              </a:ext>
            </a:extLst>
          </p:cNvPr>
          <p:cNvSpPr txBox="1"/>
          <p:nvPr/>
        </p:nvSpPr>
        <p:spPr>
          <a:xfrm>
            <a:off x="529876" y="5562146"/>
            <a:ext cx="8075853" cy="961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ALTER TABLE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TABLE_NOTNULL </a:t>
            </a:r>
            <a:r>
              <a:rPr lang="en-US" altLang="ko-KR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ko-KR" altLang="en-US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COSTRIANT</a:t>
            </a:r>
            <a:r>
              <a:rPr lang="ko-KR" altLang="en-US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 제약조건 명 </a:t>
            </a:r>
            <a:r>
              <a:rPr lang="en-US" altLang="ko-KR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 지정할 제약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조건명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23190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제약조건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제약조건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– 2) UNIQUE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086" y="1298654"/>
            <a:ext cx="8370717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데이터의 열에 중복을 허용하지 않음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값은 허용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9D3BB9C-C73C-4A65-AF01-491DEC6E69E7}"/>
              </a:ext>
            </a:extLst>
          </p:cNvPr>
          <p:cNvSpPr txBox="1"/>
          <p:nvPr/>
        </p:nvSpPr>
        <p:spPr>
          <a:xfrm>
            <a:off x="768017" y="2422502"/>
            <a:ext cx="7475284" cy="23467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CREATE TABLE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TABLE_UNIQUE(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LOGIN_ID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VARCHAR2(20)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UNIQUE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LOGIN_PWD VARCHAR2(20) NOT NULL,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TEL  VARCHAR2(20)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A4D65FA-D372-45BB-ACC3-A843455821D8}"/>
              </a:ext>
            </a:extLst>
          </p:cNvPr>
          <p:cNvSpPr txBox="1"/>
          <p:nvPr/>
        </p:nvSpPr>
        <p:spPr>
          <a:xfrm>
            <a:off x="768017" y="4878104"/>
            <a:ext cx="7475284" cy="961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ALTER TABLE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TABLE_NOTNULL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DROP CONSTRAINT  </a:t>
            </a:r>
            <a:r>
              <a:rPr lang="ko-KR" altLang="en-US" sz="20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제약조건명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5952E25-6CF9-418F-BFA8-D7B9F0CE3FAF}"/>
              </a:ext>
            </a:extLst>
          </p:cNvPr>
          <p:cNvSpPr txBox="1"/>
          <p:nvPr/>
        </p:nvSpPr>
        <p:spPr>
          <a:xfrm>
            <a:off x="4736309" y="5948712"/>
            <a:ext cx="3333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제약조건 이름을 지정하지 않는 경우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오라클 자동 부여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/>
          </a:p>
        </p:txBody>
      </p:sp>
      <p:cxnSp>
        <p:nvCxnSpPr>
          <p:cNvPr id="4" name="연결선: 꺾임 3">
            <a:extLst>
              <a:ext uri="{FF2B5EF4-FFF2-40B4-BE49-F238E27FC236}">
                <a16:creationId xmlns="" xmlns:a16="http://schemas.microsoft.com/office/drawing/2014/main" id="{4EFBD01E-095B-4D6F-B7F9-464E44D7839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04998" y="5888621"/>
            <a:ext cx="431972" cy="2306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606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제약조건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제약조건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– 2) UNIQUE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086" y="1298654"/>
            <a:ext cx="8370717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제약조건 이름 지정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9D3BB9C-C73C-4A65-AF01-491DEC6E69E7}"/>
              </a:ext>
            </a:extLst>
          </p:cNvPr>
          <p:cNvSpPr txBox="1"/>
          <p:nvPr/>
        </p:nvSpPr>
        <p:spPr>
          <a:xfrm>
            <a:off x="400086" y="1900190"/>
            <a:ext cx="8370717" cy="17058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CREATE TABLE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TABLE_UNIQUE(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LOGIN_ID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VARCHAR2(20)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CONSTRIANT TBLUN_LGNID_UNQ UNIQUE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……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A4D65FA-D372-45BB-ACC3-A843455821D8}"/>
              </a:ext>
            </a:extLst>
          </p:cNvPr>
          <p:cNvSpPr txBox="1"/>
          <p:nvPr/>
        </p:nvSpPr>
        <p:spPr>
          <a:xfrm>
            <a:off x="400085" y="5386606"/>
            <a:ext cx="8370717" cy="961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ALTER TABLE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TABLE_NOTNULL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DROP CONSTRAINT 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제약조건명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E83203A-DBC7-47DD-AFF0-0F8E5C4B1FC0}"/>
              </a:ext>
            </a:extLst>
          </p:cNvPr>
          <p:cNvSpPr txBox="1"/>
          <p:nvPr/>
        </p:nvSpPr>
        <p:spPr>
          <a:xfrm>
            <a:off x="400086" y="3707441"/>
            <a:ext cx="8370716" cy="500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ALTER TABLE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TABLE_ UNIQUE </a:t>
            </a:r>
            <a:r>
              <a:rPr lang="en-US" altLang="ko-KR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MODIFY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(TEL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UNIQUE);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7568E00-9364-4C8F-ADBA-E2D82A2D9A54}"/>
              </a:ext>
            </a:extLst>
          </p:cNvPr>
          <p:cNvSpPr txBox="1"/>
          <p:nvPr/>
        </p:nvSpPr>
        <p:spPr>
          <a:xfrm>
            <a:off x="400086" y="4316191"/>
            <a:ext cx="8370716" cy="961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ALTER TABLE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TABLE_ UNIQUE </a:t>
            </a:r>
            <a:r>
              <a:rPr lang="en-US" altLang="ko-KR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MODIFY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(TEL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CONSTRIANT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TBLUN_LGNID_UNQ UNIQUE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70010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제약조건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제약조건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– 3) PRIMARY KEY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086" y="1298654"/>
            <a:ext cx="8370717" cy="142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 NULL + UNIQUE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NULL,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중복 값 허용 안함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 당 하나만 지정하며 자동으로 인덱스가 생성됨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9D3BB9C-C73C-4A65-AF01-491DEC6E69E7}"/>
              </a:ext>
            </a:extLst>
          </p:cNvPr>
          <p:cNvSpPr txBox="1"/>
          <p:nvPr/>
        </p:nvSpPr>
        <p:spPr>
          <a:xfrm>
            <a:off x="834358" y="2892737"/>
            <a:ext cx="7475284" cy="23467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CREATE TABLE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TABLE_PRIMARY(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LOGIN_ID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VARCHAR2(20)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PRIMARY KEY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LOGIN_PWD VARCHAR2(20) NOT NULL,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TEL  VARCHAR2(20)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A4D65FA-D372-45BB-ACC3-A843455821D8}"/>
              </a:ext>
            </a:extLst>
          </p:cNvPr>
          <p:cNvSpPr txBox="1"/>
          <p:nvPr/>
        </p:nvSpPr>
        <p:spPr>
          <a:xfrm>
            <a:off x="834358" y="5348339"/>
            <a:ext cx="7475284" cy="961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ALTER TABLE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TABLE_ PRIMARY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DROP CONSTRAINT 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제약조건명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5952E25-6CF9-418F-BFA8-D7B9F0CE3FAF}"/>
              </a:ext>
            </a:extLst>
          </p:cNvPr>
          <p:cNvSpPr txBox="1"/>
          <p:nvPr/>
        </p:nvSpPr>
        <p:spPr>
          <a:xfrm>
            <a:off x="6258891" y="4777868"/>
            <a:ext cx="2050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제약조건 이름을 지정하지 않는 경우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오라클 자동 부여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658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제약조건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제약조건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– 4) FOREIGN KEY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086" y="1298654"/>
            <a:ext cx="8370717" cy="2346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외래키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서로 다른 테이블 간 관계를 정의하는 데 사용하는 제약조건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테이블에서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PRIMARY KEY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제약조건을 지정한 열을 다른 테이블의 특정 열에서 참조하겠다는 의미로 지정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9D3BB9C-C73C-4A65-AF01-491DEC6E69E7}"/>
              </a:ext>
            </a:extLst>
          </p:cNvPr>
          <p:cNvSpPr txBox="1"/>
          <p:nvPr/>
        </p:nvSpPr>
        <p:spPr>
          <a:xfrm>
            <a:off x="830161" y="3222846"/>
            <a:ext cx="7475284" cy="23467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CREATE TABLE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TABLE_FOREIGN(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……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열 자료형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CONSTRAINT [</a:t>
            </a:r>
            <a:r>
              <a:rPr lang="ko-KR" altLang="en-US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제약조건이름</a:t>
            </a:r>
            <a:r>
              <a:rPr lang="en-US" altLang="ko-KR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REFERENCES </a:t>
            </a:r>
            <a:r>
              <a:rPr lang="ko-KR" altLang="en-US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참조테이블</a:t>
            </a:r>
            <a:r>
              <a:rPr lang="en-US" altLang="ko-KR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참조할 열</a:t>
            </a:r>
            <a:r>
              <a:rPr lang="en-US" altLang="ko-KR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26231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제약조건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제약조건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– 5) CHECK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086" y="1298654"/>
            <a:ext cx="8370717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열에 저장할 수 있는 값의 범위 또는 패턴을 정의할 때 사용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9D3BB9C-C73C-4A65-AF01-491DEC6E69E7}"/>
              </a:ext>
            </a:extLst>
          </p:cNvPr>
          <p:cNvSpPr txBox="1"/>
          <p:nvPr/>
        </p:nvSpPr>
        <p:spPr>
          <a:xfrm>
            <a:off x="830160" y="1944462"/>
            <a:ext cx="7772301" cy="2808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CREATE TABLE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TABLE_CHECK(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LOGIN_ID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VARCHAR2(20)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UNIQUE,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LOGIN_PWD VARCHAR2(20) </a:t>
            </a:r>
            <a:r>
              <a:rPr lang="en-US" altLang="ko-KR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CONSTRAINT TBLCK_LOGINPW_CK CHECK (LENGTH(LOGIN_PWD) &gt; 3),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TEL  VARCHAR2(20)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15432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제약조건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제약조건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– 6) DEFAULT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086" y="1298654"/>
            <a:ext cx="8370717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열에 저장할 값이 지정되지 않았을 경우에 기본값을 지정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9D3BB9C-C73C-4A65-AF01-491DEC6E69E7}"/>
              </a:ext>
            </a:extLst>
          </p:cNvPr>
          <p:cNvSpPr txBox="1"/>
          <p:nvPr/>
        </p:nvSpPr>
        <p:spPr>
          <a:xfrm>
            <a:off x="830160" y="1944462"/>
            <a:ext cx="7772301" cy="23467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CREATE TABLE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TABLE_CHECK(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LOGIN_ID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VARCHAR2(20)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UNIQUE,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LOGIN_PWD VARCHAR2(20) 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‘1234’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endParaRPr lang="en-US" altLang="ko-KR" sz="20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TEL  VARCHAR2(20)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42468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] SQL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작성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4" y="1446856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circleNumDbPlain" startAt="2"/>
            </a:pPr>
            <a:endParaRPr lang="en-US" altLang="ko-KR" sz="1800" dirty="0"/>
          </a:p>
          <a:p>
            <a:pPr>
              <a:buAutoNum type="circleNumDbPlain" startAt="2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64803" y="1523977"/>
            <a:ext cx="8405999" cy="478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 startAt="3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08514" y="1523976"/>
            <a:ext cx="8470547" cy="3580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1] DEPT_CONST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테이블과 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EMP_CONST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테이블을 다음과 같은 특성 및 제약조건을 지정하여 </a:t>
            </a:r>
            <a:r>
              <a:rPr lang="ko-KR" altLang="en-US" sz="20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생성하시오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DEPT_CONST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테이블</a:t>
            </a: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연습문제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865DE878-F1CE-4795-B94B-05C3CA810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630873"/>
              </p:ext>
            </p:extLst>
          </p:nvPr>
        </p:nvGraphicFramePr>
        <p:xfrm>
          <a:off x="529701" y="3023327"/>
          <a:ext cx="79484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668">
                  <a:extLst>
                    <a:ext uri="{9D8B030D-6E8A-4147-A177-3AD203B41FA5}">
                      <a16:colId xmlns="" xmlns:a16="http://schemas.microsoft.com/office/drawing/2014/main" val="1473837840"/>
                    </a:ext>
                  </a:extLst>
                </a:gridCol>
                <a:gridCol w="1589103">
                  <a:extLst>
                    <a:ext uri="{9D8B030D-6E8A-4147-A177-3AD203B41FA5}">
                      <a16:colId xmlns="" xmlns:a16="http://schemas.microsoft.com/office/drawing/2014/main" val="138803783"/>
                    </a:ext>
                  </a:extLst>
                </a:gridCol>
                <a:gridCol w="692458">
                  <a:extLst>
                    <a:ext uri="{9D8B030D-6E8A-4147-A177-3AD203B41FA5}">
                      <a16:colId xmlns="" xmlns:a16="http://schemas.microsoft.com/office/drawing/2014/main" val="4047134236"/>
                    </a:ext>
                  </a:extLst>
                </a:gridCol>
                <a:gridCol w="1615736">
                  <a:extLst>
                    <a:ext uri="{9D8B030D-6E8A-4147-A177-3AD203B41FA5}">
                      <a16:colId xmlns="" xmlns:a16="http://schemas.microsoft.com/office/drawing/2014/main" val="3361306512"/>
                    </a:ext>
                  </a:extLst>
                </a:gridCol>
                <a:gridCol w="2938510">
                  <a:extLst>
                    <a:ext uri="{9D8B030D-6E8A-4147-A177-3AD203B41FA5}">
                      <a16:colId xmlns="" xmlns:a16="http://schemas.microsoft.com/office/drawing/2014/main" val="1734904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열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자료형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길이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제약조건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제약조건이름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2466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DEPTNO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정수형숫자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PRIMARY</a:t>
                      </a: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DEPTCONST_DEPTNO_PK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60877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DNAME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가변형문자열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UNIQUE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DEPTCONST_DEPTNO_UNQ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8345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LOC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가변형문자열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 NULL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DEPTCONST_LOC_NN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9499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522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] SQL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작성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4" y="1446856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circleNumDbPlain" startAt="2"/>
            </a:pPr>
            <a:endParaRPr lang="en-US" altLang="ko-KR" sz="1800" dirty="0"/>
          </a:p>
          <a:p>
            <a:pPr>
              <a:buAutoNum type="circleNumDbPlain" startAt="2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64803" y="1523977"/>
            <a:ext cx="8405999" cy="478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 startAt="3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08514" y="1523977"/>
            <a:ext cx="8470547" cy="2982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EMP_CONST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테이블</a:t>
            </a: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연습문제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865DE878-F1CE-4795-B94B-05C3CA810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22790"/>
              </p:ext>
            </p:extLst>
          </p:nvPr>
        </p:nvGraphicFramePr>
        <p:xfrm>
          <a:off x="517579" y="2020150"/>
          <a:ext cx="7948475" cy="399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099">
                  <a:extLst>
                    <a:ext uri="{9D8B030D-6E8A-4147-A177-3AD203B41FA5}">
                      <a16:colId xmlns="" xmlns:a16="http://schemas.microsoft.com/office/drawing/2014/main" val="1473837840"/>
                    </a:ext>
                  </a:extLst>
                </a:gridCol>
                <a:gridCol w="1580225">
                  <a:extLst>
                    <a:ext uri="{9D8B030D-6E8A-4147-A177-3AD203B41FA5}">
                      <a16:colId xmlns="" xmlns:a16="http://schemas.microsoft.com/office/drawing/2014/main" val="138803783"/>
                    </a:ext>
                  </a:extLst>
                </a:gridCol>
                <a:gridCol w="692458">
                  <a:extLst>
                    <a:ext uri="{9D8B030D-6E8A-4147-A177-3AD203B41FA5}">
                      <a16:colId xmlns="" xmlns:a16="http://schemas.microsoft.com/office/drawing/2014/main" val="4047134236"/>
                    </a:ext>
                  </a:extLst>
                </a:gridCol>
                <a:gridCol w="1740023">
                  <a:extLst>
                    <a:ext uri="{9D8B030D-6E8A-4147-A177-3AD203B41FA5}">
                      <a16:colId xmlns="" xmlns:a16="http://schemas.microsoft.com/office/drawing/2014/main" val="3361306512"/>
                    </a:ext>
                  </a:extLst>
                </a:gridCol>
                <a:gridCol w="2615670">
                  <a:extLst>
                    <a:ext uri="{9D8B030D-6E8A-4147-A177-3AD203B41FA5}">
                      <a16:colId xmlns="" xmlns:a16="http://schemas.microsoft.com/office/drawing/2014/main" val="1734904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열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자료형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길이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제약조건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제약조건이름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2466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EMPNO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정수형숫자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PRIMARY</a:t>
                      </a: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EMPCONST_EMPNO_PK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60877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ENAME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가변형문자열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</a:t>
                      </a: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EMPCONST_ENAME_NN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8345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JOB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가변형문자열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9499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TEL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가변형문자열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UNIQUE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EMPCONST_TEL_UNQ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3837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HIREDATE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722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SAL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소수점 둘째자리 숫자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CHECK:</a:t>
                      </a: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급여는 </a:t>
                      </a: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1000 ~ 9999 </a:t>
                      </a: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 입력가능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EMPCONST_SAL_CHK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4481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COMM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소수점 둘째자리 숫자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48503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DEPTNO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정수형 숫자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FOREIGN KEY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EMPCONST_DEPTNO_FK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5245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57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사전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데이터 사전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0086" y="1423167"/>
            <a:ext cx="83707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데이터베이스를 구성하고 운영하는 데 필요한 모든 정보를 저장하는 특수 테이블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데이터베이스가 생성되는 시점에 자동으로 만들어짐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 메모리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성능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사용자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권한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객체 등 오라클 데이터베이스 운영에 중요한 데이터가 보관됨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직접 접근은 불가하며 뷰를 통해 접근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014941"/>
              </p:ext>
            </p:extLst>
          </p:nvPr>
        </p:nvGraphicFramePr>
        <p:xfrm>
          <a:off x="864973" y="3504274"/>
          <a:ext cx="7652950" cy="2716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289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접두어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USER_XXXX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현재 데이터베이스에 접속한 사용자가 소유한 객체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ALL_XXXX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현재 데이터베이스에 접속한 사용자가 소유한 객체 또는 다른 사용자가 소유한 객체 중 사용 허가를 받은 객체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즉 사용 가능한 모든 객체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DBA_XXXX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데이터베이스</a:t>
                      </a:r>
                      <a:r>
                        <a:rPr lang="ko-KR" altLang="en-US" baseline="0"/>
                        <a:t> 관리를 위한 정보</a:t>
                      </a:r>
                      <a:r>
                        <a:rPr lang="en-US" altLang="ko-KR" baseline="0"/>
                        <a:t>(SYSTEM,SYS</a:t>
                      </a:r>
                      <a:r>
                        <a:rPr lang="ko-KR" altLang="en-US" baseline="0"/>
                        <a:t> 사용자만 열람 가능</a:t>
                      </a:r>
                      <a:r>
                        <a:rPr lang="en-US" altLang="ko-KR" baseline="0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V$_XXXX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데이터베이스 성능 관련 정보</a:t>
                      </a:r>
                      <a:r>
                        <a:rPr lang="en-US" altLang="ko-KR"/>
                        <a:t>(X$_XXXX </a:t>
                      </a:r>
                      <a:r>
                        <a:rPr lang="ko-KR" altLang="en-US"/>
                        <a:t>테이블의 뷰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792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사용자 관리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4" y="1446856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circleNumDbPlain" startAt="2"/>
            </a:pPr>
            <a:endParaRPr lang="en-US" altLang="ko-KR" sz="1800" dirty="0"/>
          </a:p>
          <a:p>
            <a:pPr>
              <a:buAutoNum type="circleNumDbPlain" startAt="2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64803" y="1523977"/>
            <a:ext cx="8405999" cy="478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 startAt="3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08514" y="1523977"/>
            <a:ext cx="8470547" cy="2982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사용자 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데이터베이스에 접속하여 데이터를 관리하는 계정</a:t>
            </a: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업무별 사용자를 생성하여 각 사용자 업무에 맞는 데이터 구조를 만들어 관리하는 방식을 사용</a:t>
            </a: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데이터베이스 스키마 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데이터간 관계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데이터구조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제약 조건 등 데이터를 저장 및 관리하기 위해 정의한 데이터베이스 구조의 범위</a:t>
            </a: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사용자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권한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롤 관리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6C51A185-E360-4610-B2EA-6F16E0C5B146}"/>
              </a:ext>
            </a:extLst>
          </p:cNvPr>
          <p:cNvSpPr/>
          <p:nvPr/>
        </p:nvSpPr>
        <p:spPr>
          <a:xfrm>
            <a:off x="896645" y="3422342"/>
            <a:ext cx="7537141" cy="992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</a:t>
            </a:r>
            <a:r>
              <a:rPr lang="en-US" altLang="ko-KR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SCOTT</a:t>
            </a:r>
          </a:p>
          <a:p>
            <a:r>
              <a:rPr lang="ko-KR" altLang="en-US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스키마 </a:t>
            </a:r>
            <a:r>
              <a:rPr lang="en-US" altLang="ko-KR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 </a:t>
            </a:r>
            <a:r>
              <a:rPr lang="ko-KR" altLang="en-US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  <a:r>
              <a:rPr lang="en-US" altLang="ko-KR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</a:t>
            </a:r>
            <a:r>
              <a:rPr lang="en-US" altLang="ko-KR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제약조건</a:t>
            </a:r>
            <a:r>
              <a:rPr lang="en-US" altLang="ko-KR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인덱스</a:t>
            </a:r>
            <a:r>
              <a:rPr lang="en-US" altLang="ko-KR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시퀀스</a:t>
            </a:r>
            <a:r>
              <a:rPr lang="en-US" altLang="ko-KR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동의어</a:t>
            </a:r>
            <a:r>
              <a:rPr lang="en-US" altLang="ko-KR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sz="2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017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사용자 생성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31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4" y="1446856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circleNumDbPlain" startAt="2"/>
            </a:pPr>
            <a:endParaRPr lang="en-US" altLang="ko-KR" sz="1800" dirty="0"/>
          </a:p>
          <a:p>
            <a:pPr>
              <a:buAutoNum type="circleNumDbPlain" startAt="2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64803" y="1523977"/>
            <a:ext cx="8405999" cy="478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 startAt="3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사용자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권한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롤 관리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C684F6B-8891-4F81-9D1A-6FCE1641BEEF}"/>
              </a:ext>
            </a:extLst>
          </p:cNvPr>
          <p:cNvSpPr txBox="1"/>
          <p:nvPr/>
        </p:nvSpPr>
        <p:spPr>
          <a:xfrm>
            <a:off x="681651" y="1523977"/>
            <a:ext cx="7772301" cy="3270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 USER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사용자이름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필수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IDENTIFIED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BY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패스워드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필수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TABLESPACE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테이블 스페이스 이름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TEMPORARY TABLESPACE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 스페이스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QUOTA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 스페이스 크기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ON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 스페이스 이름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PROFILE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프로파일 이름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PASSWORD EXPIRE(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ACCOUNT [LOCK/UNLOCK] (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8067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권한 관리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4" y="1446856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circleNumDbPlain" startAt="2"/>
            </a:pPr>
            <a:endParaRPr lang="en-US" altLang="ko-KR" sz="1800" dirty="0"/>
          </a:p>
          <a:p>
            <a:pPr>
              <a:buAutoNum type="circleNumDbPlain" startAt="2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64803" y="1523977"/>
            <a:ext cx="8405999" cy="478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 startAt="3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08514" y="1523977"/>
            <a:ext cx="8470547" cy="2982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종류</a:t>
            </a: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시스템권한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(system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privilege</a:t>
            </a:r>
            <a:r>
              <a:rPr lang="en-US" altLang="ko-KR" sz="200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 : </a:t>
            </a:r>
            <a:r>
              <a:rPr lang="ko-KR" altLang="en-US" sz="200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사용자 생성과 정보 수정 및 삭제</a:t>
            </a:r>
            <a:r>
              <a:rPr lang="en-US" altLang="ko-KR" sz="200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데이터베이스 접근</a:t>
            </a:r>
            <a:r>
              <a:rPr lang="en-US" altLang="ko-KR" sz="200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오라클 데이터베이스의 여러 자원과 객체 생성 및 관리 등의 권한</a:t>
            </a: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객체권한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(object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privilege</a:t>
            </a:r>
            <a:r>
              <a:rPr lang="en-US" altLang="ko-KR" sz="200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 : </a:t>
            </a:r>
            <a:r>
              <a:rPr lang="ko-KR" altLang="en-US" sz="200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특정 사용자가 생성한 테이블</a:t>
            </a:r>
            <a:r>
              <a:rPr lang="en-US" altLang="ko-KR" sz="200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•</a:t>
            </a:r>
            <a:r>
              <a:rPr lang="ko-KR" altLang="en-US" sz="200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인덱스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• </a:t>
            </a:r>
            <a:r>
              <a:rPr lang="ko-KR" altLang="en-US" sz="200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뷰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• </a:t>
            </a:r>
            <a:r>
              <a:rPr lang="ko-KR" altLang="en-US" sz="200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시퀀스 등과 관련된 권한</a:t>
            </a: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사용자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권한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롤 관리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293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권한 </a:t>
            </a:r>
            <a:r>
              <a:rPr lang="ko-KR" altLang="en-US" sz="4000" b="1" spc="-150" smtClean="0">
                <a:solidFill>
                  <a:schemeClr val="accent4">
                    <a:lumMod val="50000"/>
                  </a:schemeClr>
                </a:solidFill>
              </a:rPr>
              <a:t>관리 </a:t>
            </a:r>
            <a:r>
              <a:rPr lang="en-US" altLang="ko-KR" sz="4000" b="1" spc="-150" smtClean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4000" b="1" spc="-150" smtClean="0">
                <a:solidFill>
                  <a:schemeClr val="accent4">
                    <a:lumMod val="50000"/>
                  </a:schemeClr>
                </a:solidFill>
              </a:rPr>
              <a:t>시스템 권한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4" y="1446856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circleNumDbPlain" startAt="2"/>
            </a:pPr>
            <a:endParaRPr lang="en-US" altLang="ko-KR" sz="1800" dirty="0"/>
          </a:p>
          <a:p>
            <a:pPr>
              <a:buAutoNum type="circleNumDbPlain" startAt="2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64803" y="1523977"/>
            <a:ext cx="8405999" cy="478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 startAt="3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사용자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권한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롤 관리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993008"/>
              </p:ext>
            </p:extLst>
          </p:nvPr>
        </p:nvGraphicFramePr>
        <p:xfrm>
          <a:off x="585216" y="1568753"/>
          <a:ext cx="8071104" cy="47853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7296"/>
                <a:gridCol w="2304288"/>
                <a:gridCol w="3779520"/>
              </a:tblGrid>
              <a:tr h="370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시스템 권한 분류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시스템 권한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설명</a:t>
                      </a:r>
                      <a:endParaRPr lang="ko-KR" altLang="en-US"/>
                    </a:p>
                  </a:txBody>
                  <a:tcPr anchor="ctr"/>
                </a:tc>
              </a:tr>
              <a:tr h="37083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USER(</a:t>
                      </a:r>
                      <a:r>
                        <a:rPr lang="ko-KR" altLang="en-US" smtClean="0"/>
                        <a:t>사용자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CREATE USER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사용자 생성 권한</a:t>
                      </a:r>
                      <a:endParaRPr lang="ko-KR" altLang="en-US"/>
                    </a:p>
                  </a:txBody>
                  <a:tcPr/>
                </a:tc>
              </a:tr>
              <a:tr h="370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ALTER USER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생성된 사용자의 정보 수정 권한</a:t>
                      </a:r>
                      <a:endParaRPr lang="ko-KR" altLang="en-US"/>
                    </a:p>
                  </a:txBody>
                  <a:tcPr/>
                </a:tc>
              </a:tr>
              <a:tr h="370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DROP USER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생성된 사용자의 삭제 권한</a:t>
                      </a:r>
                      <a:endParaRPr lang="ko-KR" altLang="en-US"/>
                    </a:p>
                  </a:txBody>
                  <a:tcPr/>
                </a:tc>
              </a:tr>
              <a:tr h="37083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SESSION(</a:t>
                      </a:r>
                      <a:r>
                        <a:rPr lang="ko-KR" altLang="en-US" smtClean="0"/>
                        <a:t>접속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CREATE</a:t>
                      </a:r>
                      <a:r>
                        <a:rPr lang="en-US" altLang="ko-KR" baseline="0" smtClean="0"/>
                        <a:t> SESSION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데이터베이스 접속 권한</a:t>
                      </a:r>
                      <a:endParaRPr lang="ko-KR" altLang="en-US"/>
                    </a:p>
                  </a:txBody>
                  <a:tcPr/>
                </a:tc>
              </a:tr>
              <a:tr h="370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ALTER SESSION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데이터베이스 접속 상태에서 환경 값 변경 권한</a:t>
                      </a:r>
                      <a:endParaRPr lang="ko-KR" altLang="en-US"/>
                    </a:p>
                  </a:txBody>
                  <a:tcPr/>
                </a:tc>
              </a:tr>
              <a:tr h="37083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TABLE(</a:t>
                      </a:r>
                      <a:r>
                        <a:rPr lang="ko-KR" altLang="en-US" smtClean="0"/>
                        <a:t>테이블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CREATE TABLE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자신의 테이블 생성 권한</a:t>
                      </a:r>
                      <a:endParaRPr lang="ko-KR" altLang="en-US"/>
                    </a:p>
                  </a:txBody>
                  <a:tcPr/>
                </a:tc>
              </a:tr>
              <a:tr h="370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CREATE</a:t>
                      </a:r>
                      <a:r>
                        <a:rPr lang="en-US" altLang="ko-KR" baseline="0" smtClean="0"/>
                        <a:t> ANY TABLE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임의의 스키마 소유 테이블 생성 권한</a:t>
                      </a:r>
                      <a:endParaRPr lang="ko-KR" altLang="en-US"/>
                    </a:p>
                  </a:txBody>
                  <a:tcPr/>
                </a:tc>
              </a:tr>
              <a:tr h="370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ALTER</a:t>
                      </a:r>
                      <a:r>
                        <a:rPr lang="en-US" altLang="ko-KR" baseline="0" smtClean="0"/>
                        <a:t> ANY TABLE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임의의 스키마 소유 테이블 수정 권한</a:t>
                      </a:r>
                      <a:endParaRPr lang="ko-KR" altLang="en-US"/>
                    </a:p>
                  </a:txBody>
                  <a:tcPr/>
                </a:tc>
              </a:tr>
              <a:tr h="370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DROP ANY TABLE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/>
                        <a:t>임의의 스키마 소유 테이블 삭제 권한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731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권한 </a:t>
            </a:r>
            <a:r>
              <a:rPr lang="ko-KR" altLang="en-US" sz="4000" b="1" spc="-150" smtClean="0">
                <a:solidFill>
                  <a:schemeClr val="accent4">
                    <a:lumMod val="50000"/>
                  </a:schemeClr>
                </a:solidFill>
              </a:rPr>
              <a:t>관리 </a:t>
            </a:r>
            <a:r>
              <a:rPr lang="en-US" altLang="ko-KR" sz="4000" b="1" spc="-150" smtClean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4000" b="1" spc="-150" smtClean="0">
                <a:solidFill>
                  <a:schemeClr val="accent4">
                    <a:lumMod val="50000"/>
                  </a:schemeClr>
                </a:solidFill>
              </a:rPr>
              <a:t>시스템 권한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4" y="1446856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circleNumDbPlain" startAt="2"/>
            </a:pPr>
            <a:endParaRPr lang="en-US" altLang="ko-KR" sz="1800" dirty="0"/>
          </a:p>
          <a:p>
            <a:pPr>
              <a:buAutoNum type="circleNumDbPlain" startAt="2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64803" y="1523977"/>
            <a:ext cx="8405999" cy="478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 startAt="3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사용자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권한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롤 관리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304565"/>
              </p:ext>
            </p:extLst>
          </p:nvPr>
        </p:nvGraphicFramePr>
        <p:xfrm>
          <a:off x="585216" y="1568753"/>
          <a:ext cx="8071104" cy="3774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7296"/>
                <a:gridCol w="2304288"/>
                <a:gridCol w="3779520"/>
              </a:tblGrid>
              <a:tr h="370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시스템 권한 분류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시스템 권한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설명</a:t>
                      </a:r>
                      <a:endParaRPr lang="ko-KR" altLang="en-US"/>
                    </a:p>
                  </a:txBody>
                  <a:tcPr anchor="ctr"/>
                </a:tc>
              </a:tr>
              <a:tr h="37083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TABLE(</a:t>
                      </a:r>
                      <a:r>
                        <a:rPr lang="ko-KR" altLang="en-US" smtClean="0"/>
                        <a:t>테이블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INSERT ANY TABLE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자신의 테이블 생성 권한</a:t>
                      </a:r>
                      <a:endParaRPr lang="ko-KR" altLang="en-US"/>
                    </a:p>
                  </a:txBody>
                  <a:tcPr/>
                </a:tc>
              </a:tr>
              <a:tr h="370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UPDATE ANY TABLE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임의의 스키마 소유 테이블 생성 권한</a:t>
                      </a:r>
                      <a:endParaRPr lang="ko-KR" altLang="en-US"/>
                    </a:p>
                  </a:txBody>
                  <a:tcPr/>
                </a:tc>
              </a:tr>
              <a:tr h="640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smtClean="0"/>
                        <a:t>DELETE</a:t>
                      </a:r>
                      <a:r>
                        <a:rPr lang="en-US" altLang="ko-KR" smtClean="0"/>
                        <a:t> ANY TABLE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임의의 스키마 소유 테이블 수정 권한</a:t>
                      </a:r>
                      <a:endParaRPr lang="ko-KR" altLang="en-US"/>
                    </a:p>
                  </a:txBody>
                  <a:tcPr/>
                </a:tc>
              </a:tr>
              <a:tr h="370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SELECT ANY TABLE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/>
                        <a:t>임의의 스키마 소유 테이블 삭제 권한</a:t>
                      </a:r>
                    </a:p>
                  </a:txBody>
                  <a:tcPr/>
                </a:tc>
              </a:tr>
              <a:tr h="37083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INDEX(</a:t>
                      </a:r>
                      <a:r>
                        <a:rPr lang="ko-KR" altLang="en-US" smtClean="0"/>
                        <a:t>인덱스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CREATE ANY INDEX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사용자 생성 권한</a:t>
                      </a:r>
                      <a:endParaRPr lang="ko-KR" altLang="en-US"/>
                    </a:p>
                  </a:txBody>
                  <a:tcPr/>
                </a:tc>
              </a:tr>
              <a:tr h="370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ALTER ANY INDEX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생성된 사용자의 정보 수정 권한</a:t>
                      </a:r>
                      <a:endParaRPr lang="ko-KR" altLang="en-US"/>
                    </a:p>
                  </a:txBody>
                  <a:tcPr/>
                </a:tc>
              </a:tr>
              <a:tr h="370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DROP ANY INDEX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생성된 사용자의 삭제 권한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5216" y="5559552"/>
            <a:ext cx="807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그 외 정의 권한에 대한 부분은 오라클 문서 참조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059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권한 </a:t>
            </a:r>
            <a:r>
              <a:rPr lang="ko-KR" altLang="en-US" sz="4000" b="1" spc="-150" smtClean="0">
                <a:solidFill>
                  <a:schemeClr val="accent4">
                    <a:lumMod val="50000"/>
                  </a:schemeClr>
                </a:solidFill>
              </a:rPr>
              <a:t>관리 </a:t>
            </a:r>
            <a:r>
              <a:rPr lang="en-US" altLang="ko-KR" sz="4000" b="1" spc="-150" smtClean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4000" b="1" spc="-150" smtClean="0">
                <a:solidFill>
                  <a:schemeClr val="accent4">
                    <a:lumMod val="50000"/>
                  </a:schemeClr>
                </a:solidFill>
              </a:rPr>
              <a:t>객체 권한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4" y="1446856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circleNumDbPlain" startAt="2"/>
            </a:pPr>
            <a:endParaRPr lang="en-US" altLang="ko-KR" sz="1800" dirty="0"/>
          </a:p>
          <a:p>
            <a:pPr>
              <a:buAutoNum type="circleNumDbPlain" startAt="2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64803" y="1523977"/>
            <a:ext cx="8405999" cy="478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 startAt="3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사용자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권한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롤 관리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582576"/>
              </p:ext>
            </p:extLst>
          </p:nvPr>
        </p:nvGraphicFramePr>
        <p:xfrm>
          <a:off x="532250" y="1446856"/>
          <a:ext cx="8071104" cy="48208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7296"/>
                <a:gridCol w="1674502"/>
                <a:gridCol w="4409306"/>
              </a:tblGrid>
              <a:tr h="370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시스템 권한 분류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시스템 권한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설명</a:t>
                      </a:r>
                      <a:endParaRPr lang="ko-KR" altLang="en-US"/>
                    </a:p>
                  </a:txBody>
                  <a:tcPr/>
                </a:tc>
              </a:tr>
              <a:tr h="370834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TABLE(</a:t>
                      </a:r>
                      <a:r>
                        <a:rPr lang="ko-KR" altLang="en-US" smtClean="0"/>
                        <a:t>테이블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ALTER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테이블 변경 권한</a:t>
                      </a:r>
                      <a:endParaRPr lang="ko-KR" altLang="en-US"/>
                    </a:p>
                  </a:txBody>
                  <a:tcPr/>
                </a:tc>
              </a:tr>
              <a:tr h="370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DELETE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테이블 데이터 삭제 권한</a:t>
                      </a:r>
                      <a:endParaRPr lang="ko-KR" altLang="en-US"/>
                    </a:p>
                  </a:txBody>
                  <a:tcPr/>
                </a:tc>
              </a:tr>
              <a:tr h="370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INDEX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/>
                        <a:t>테이블 인덱스 생성 권한</a:t>
                      </a:r>
                    </a:p>
                  </a:txBody>
                  <a:tcPr/>
                </a:tc>
              </a:tr>
              <a:tr h="370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INSERT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/>
                        <a:t>테이블 데이터 삽입 권한</a:t>
                      </a:r>
                    </a:p>
                  </a:txBody>
                  <a:tcPr/>
                </a:tc>
              </a:tr>
              <a:tr h="370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REFERENCES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/>
                        <a:t>참조 데이터 생성 권한</a:t>
                      </a:r>
                    </a:p>
                  </a:txBody>
                  <a:tcPr/>
                </a:tc>
              </a:tr>
              <a:tr h="370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SELECT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/>
                        <a:t>테이블 조회 권한</a:t>
                      </a:r>
                    </a:p>
                  </a:txBody>
                  <a:tcPr/>
                </a:tc>
              </a:tr>
              <a:tr h="370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UPDATE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/>
                        <a:t>테이블 데이터 수정 권한</a:t>
                      </a:r>
                    </a:p>
                  </a:txBody>
                  <a:tcPr/>
                </a:tc>
              </a:tr>
              <a:tr h="37083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VIEW(</a:t>
                      </a:r>
                      <a:r>
                        <a:rPr lang="ko-KR" altLang="en-US" smtClean="0"/>
                        <a:t>뷰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DELETE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/>
                        <a:t>뷰 데이터 삭제 권한</a:t>
                      </a:r>
                    </a:p>
                  </a:txBody>
                  <a:tcPr/>
                </a:tc>
              </a:tr>
              <a:tr h="370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INSERT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/>
                        <a:t>뷰 데이터 삽입 권한</a:t>
                      </a:r>
                    </a:p>
                  </a:txBody>
                  <a:tcPr/>
                </a:tc>
              </a:tr>
              <a:tr h="370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REFERENCES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/>
                        <a:t>참조 데이터 생성 권한</a:t>
                      </a:r>
                    </a:p>
                  </a:txBody>
                  <a:tcPr/>
                </a:tc>
              </a:tr>
              <a:tr h="370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SELECT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/>
                        <a:t>뷰 조회 권한</a:t>
                      </a:r>
                    </a:p>
                  </a:txBody>
                  <a:tcPr/>
                </a:tc>
              </a:tr>
              <a:tr h="370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UPDATE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/>
                        <a:t>뷰 데이터 수정 권한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0204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smtClean="0">
                <a:solidFill>
                  <a:schemeClr val="accent4">
                    <a:lumMod val="50000"/>
                  </a:schemeClr>
                </a:solidFill>
              </a:rPr>
              <a:t>객체 권한 부여와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4000" b="1" spc="-150" smtClean="0">
                <a:solidFill>
                  <a:schemeClr val="accent4">
                    <a:lumMod val="50000"/>
                  </a:schemeClr>
                </a:solidFill>
              </a:rPr>
              <a:t>취소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4" y="1446856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circleNumDbPlain" startAt="2"/>
            </a:pPr>
            <a:endParaRPr lang="en-US" altLang="ko-KR" sz="1800" dirty="0"/>
          </a:p>
          <a:p>
            <a:pPr>
              <a:buAutoNum type="circleNumDbPlain" startAt="2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64803" y="1523977"/>
            <a:ext cx="8405999" cy="478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 startAt="3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사용자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권한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롤 관리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C684F6B-8891-4F81-9D1A-6FCE1641BEEF}"/>
              </a:ext>
            </a:extLst>
          </p:cNvPr>
          <p:cNvSpPr txBox="1"/>
          <p:nvPr/>
        </p:nvSpPr>
        <p:spPr>
          <a:xfrm>
            <a:off x="681651" y="1523977"/>
            <a:ext cx="7772301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GRANT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객체 권한 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ALL PRIVILEGES]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ON 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스키마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객체이름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TO 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[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사용자이름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롤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(Role)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/public]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[WITH GRANT OPTION];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C684F6B-8891-4F81-9D1A-6FCE1641BEEF}"/>
              </a:ext>
            </a:extLst>
          </p:cNvPr>
          <p:cNvSpPr txBox="1"/>
          <p:nvPr/>
        </p:nvSpPr>
        <p:spPr>
          <a:xfrm>
            <a:off x="681651" y="3914748"/>
            <a:ext cx="7772301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REVOKE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객체 권한 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ALL PRIVILEGES]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ON 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스키마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객체이름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FROM 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[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사용자이름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롤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(Role)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/public]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[CASCADE CONSTRAINTS/FORCE](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6529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smtClean="0">
                <a:solidFill>
                  <a:schemeClr val="accent4">
                    <a:lumMod val="50000"/>
                  </a:schemeClr>
                </a:solidFill>
              </a:rPr>
              <a:t>롤관리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4" y="1446856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circleNumDbPlain" startAt="2"/>
            </a:pPr>
            <a:endParaRPr lang="en-US" altLang="ko-KR" sz="1800" dirty="0"/>
          </a:p>
          <a:p>
            <a:pPr>
              <a:buAutoNum type="circleNumDbPlain" startAt="2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64803" y="1523977"/>
            <a:ext cx="8405999" cy="478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 startAt="3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사용자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권한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롤 관리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408514" y="1523977"/>
            <a:ext cx="8470547" cy="4993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여러 종류의 권한을 묶어 놓은 그룹</a:t>
            </a:r>
            <a:endParaRPr lang="en-US" altLang="ko-KR" sz="200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00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여러 권한을 한 번에 부여하고 해제 가능</a:t>
            </a:r>
            <a:endParaRPr lang="en-US" altLang="ko-KR" sz="200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00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CONNECT </a:t>
            </a:r>
            <a:r>
              <a:rPr lang="ko-KR" altLang="en-US" sz="200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롤 </a:t>
            </a:r>
            <a:r>
              <a:rPr lang="en-US" altLang="ko-KR" sz="200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=&gt; CREATE SESSION (10g </a:t>
            </a:r>
            <a:r>
              <a:rPr lang="ko-KR" altLang="en-US" sz="200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버전부터</a:t>
            </a:r>
            <a:r>
              <a:rPr lang="en-US" altLang="ko-KR" sz="200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endParaRPr lang="en-US" altLang="ko-KR" sz="200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00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RESOURCE </a:t>
            </a:r>
            <a:r>
              <a:rPr lang="ko-KR" altLang="en-US" sz="200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롤</a:t>
            </a:r>
            <a:endParaRPr lang="en-US" altLang="ko-KR" sz="200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00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DBA </a:t>
            </a:r>
            <a:r>
              <a:rPr lang="ko-KR" altLang="en-US" sz="200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롤 </a:t>
            </a:r>
            <a:r>
              <a:rPr lang="en-US" altLang="ko-KR" sz="200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00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데이터베이스를 관리하는 시스템 권한을 가지고 있음</a:t>
            </a: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C684F6B-8891-4F81-9D1A-6FCE1641BEEF}"/>
              </a:ext>
            </a:extLst>
          </p:cNvPr>
          <p:cNvSpPr txBox="1"/>
          <p:nvPr/>
        </p:nvSpPr>
        <p:spPr>
          <a:xfrm>
            <a:off x="828211" y="2674875"/>
            <a:ext cx="7772301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ALTER SESSION, CREATE CLUSTER, CREATE DATABASE LINK, CREATE SEQUENCE, CREATE SESSION, CREATE SYNONYM, CREATE TABLE, CREATE VIEW  =&gt;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(9i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버전까지만</a:t>
            </a:r>
            <a:r>
              <a:rPr lang="en-US" altLang="ko-KR" sz="200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C684F6B-8891-4F81-9D1A-6FCE1641BEEF}"/>
              </a:ext>
            </a:extLst>
          </p:cNvPr>
          <p:cNvSpPr txBox="1"/>
          <p:nvPr/>
        </p:nvSpPr>
        <p:spPr>
          <a:xfrm>
            <a:off x="782020" y="4112784"/>
            <a:ext cx="777230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 TRIGGER, CREATE SEQUENCE, CREATE TYPE, CREATE PROCEDURE, CREATE CLUSTER, CREATE OPERATOR, CREATE INDEXTYPE, CREATE TABLE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3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사전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데이터 사전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3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0086" y="1423167"/>
            <a:ext cx="8370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기본 명령어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8454" y="1928989"/>
            <a:ext cx="5275785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SELECT * FROM DICT;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SELECT * FROM DICTIONARY;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086" y="3153113"/>
            <a:ext cx="8370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USER_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접두어를 가진 데이터 사전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접속 계정이 소유하는 테이블 정보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8455" y="3658935"/>
            <a:ext cx="5275784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SELECT TABLE_NAME FROM USER_TABLES;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0086" y="4482949"/>
            <a:ext cx="8370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ALL_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접두어를 가진 데이터 사전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사용 가능한 테이블 정보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8455" y="4988771"/>
            <a:ext cx="5275784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SELECT OWNER, TABLE_NAME FROM ALL_TABLES;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882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사전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데이터 사전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086" y="1570503"/>
            <a:ext cx="8370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DBA_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접두어를 가진 데이터 사전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(SYS,SYTEM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만 사용가능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8455" y="2076325"/>
            <a:ext cx="5275784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SELECT * FROM DBA_TABLES;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SELECT * FROM DBA_USERS;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1928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인덱스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인덱스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086" y="1570503"/>
            <a:ext cx="83707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SCAN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Table Full Scan :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처음부터 끝까지 검색하여 원하는 데이터 찾기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Index Scan :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인덱스를 통해 데이터를 찾는 방식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색인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데이터 검색 성능의 향상을 위해 테이블 열에 사용하는 객체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인덱스 정보 알아내기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9645" y="4894490"/>
            <a:ext cx="5275784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SELECT * FROM USER_INDEXS;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SELECT * FROM USER_IND_COLUMNS;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39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인덱스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인덱스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086" y="1570503"/>
            <a:ext cx="8370717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인덱스 생성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5505" y="2151290"/>
            <a:ext cx="5275784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CREATE INDEX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인덱스 이름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ON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테이블 이름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		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열 이름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1 ASC or DESC,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		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열 이름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2 ASC or DESC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		 ……………);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0086" y="4176246"/>
            <a:ext cx="8370717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인덱스 삭제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5505" y="4757033"/>
            <a:ext cx="5275784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DROP INDEX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인덱스 이름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197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086" y="1224512"/>
            <a:ext cx="83707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가상 테이블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하나 이상의 테이블을 조회하는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SELECT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문을 저장한 객체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물리적 데이터를 따로 저장하지 않음</a:t>
            </a:r>
            <a:endParaRPr lang="en-US" altLang="ko-KR" sz="200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사용목적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편리성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: SELECT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문의 복잡도를 완화하기 위해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보안성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테이블의 특정 열을 노출하고 싶지 않을 경우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0086" y="3939926"/>
            <a:ext cx="83707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0161" y="4580284"/>
            <a:ext cx="7475284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 [OR REPLACE]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[FORCE | NOFORCE] </a:t>
            </a:r>
            <a:r>
              <a:rPr lang="en-US" altLang="ko-KR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뷰 이름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열 이름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열이름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2,……) </a:t>
            </a:r>
            <a:r>
              <a:rPr lang="en-US" altLang="ko-KR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저장할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문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[WITH CHECK OPTION [CONSTRAINT 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제약조건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]]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[WITH READ ONLY [CONSTRAINT 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제약조건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]];</a:t>
            </a:r>
          </a:p>
        </p:txBody>
      </p:sp>
    </p:spTree>
    <p:extLst>
      <p:ext uri="{BB962C8B-B14F-4D97-AF65-F5344CB8AC3E}">
        <p14:creationId xmlns:p14="http://schemas.microsoft.com/office/powerpoint/2010/main" val="3800875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37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860954"/>
              </p:ext>
            </p:extLst>
          </p:nvPr>
        </p:nvGraphicFramePr>
        <p:xfrm>
          <a:off x="364803" y="1698346"/>
          <a:ext cx="8326116" cy="417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18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942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</a:t>
                      </a:r>
                      <a:r>
                        <a:rPr lang="en-US" altLang="ko-KR" sz="16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REPLACE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같은 이름의 뷰가 이미 존재할 경우에 현재 생성할 뷰로 대체하여 생성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FORCE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뷰가 저장할 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SELECT </a:t>
                      </a:r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문의 기반 테이블이 존재하지 않아도 강제로 생성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NOFORCE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뷰가 저장할 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SELECT </a:t>
                      </a:r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문의 기반 테이블이 존재할 경우에만 생성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기본값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)(</a:t>
                      </a:r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뷰이름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생성할 뷰 이름을 지정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필수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열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SELECT</a:t>
                      </a:r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문에 명시된 이름 대신 사용할 열 이름 지정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생략가능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)(</a:t>
                      </a:r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저장할 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SELECT</a:t>
                      </a:r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생성할 뷰에 저장할 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SELECT</a:t>
                      </a:r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 지정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필수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WITH CHECK OPTION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지정한 제약 조건을 만족하는 데이터에 한해 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DML </a:t>
                      </a:r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작업이 가능하도록 뷰 생성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WITH READ ONLY 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뷰의 열람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즉 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SELECT</a:t>
                      </a:r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 가능하도록 뷰 생성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</a:t>
                      </a:r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379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7409</TotalTime>
  <Words>2495</Words>
  <Application>Microsoft Office PowerPoint</Application>
  <PresentationFormat>화면 슬라이드 쇼(4:3)</PresentationFormat>
  <Paragraphs>601</Paragraphs>
  <Slides>37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맑은 고딕</vt:lpstr>
      <vt:lpstr>나눔고딕</vt:lpstr>
      <vt:lpstr>Arial</vt:lpstr>
      <vt:lpstr>Office 테마</vt:lpstr>
      <vt:lpstr>데이터베이스</vt:lpstr>
      <vt:lpstr>목차</vt:lpstr>
      <vt:lpstr>데이터 사전</vt:lpstr>
      <vt:lpstr>데이터 사전</vt:lpstr>
      <vt:lpstr>데이터 사전</vt:lpstr>
      <vt:lpstr>인덱스</vt:lpstr>
      <vt:lpstr>인덱스</vt:lpstr>
      <vt:lpstr>뷰</vt:lpstr>
      <vt:lpstr>뷰</vt:lpstr>
      <vt:lpstr>시퀀스</vt:lpstr>
      <vt:lpstr>시퀀스</vt:lpstr>
      <vt:lpstr>동의어(SYNONYM)</vt:lpstr>
      <vt:lpstr>[실습] SQL 작성</vt:lpstr>
      <vt:lpstr>[실습] SQL 작성</vt:lpstr>
      <vt:lpstr>[실습] SQL 작성</vt:lpstr>
      <vt:lpstr>데이터 무결성</vt:lpstr>
      <vt:lpstr>제약조건</vt:lpstr>
      <vt:lpstr>제약조건</vt:lpstr>
      <vt:lpstr>제약조건 – 1) NOT NULL</vt:lpstr>
      <vt:lpstr>제약조건 – 1) NOT NULL</vt:lpstr>
      <vt:lpstr>제약조건 – 1) NOT NULL</vt:lpstr>
      <vt:lpstr>제약조건 – 2) UNIQUE</vt:lpstr>
      <vt:lpstr>제약조건 – 2) UNIQUE</vt:lpstr>
      <vt:lpstr>제약조건 – 3) PRIMARY KEY</vt:lpstr>
      <vt:lpstr>제약조건 – 4) FOREIGN KEY</vt:lpstr>
      <vt:lpstr>제약조건 – 5) CHECK</vt:lpstr>
      <vt:lpstr>제약조건 – 6) DEFAULT</vt:lpstr>
      <vt:lpstr>[실습] SQL 작성</vt:lpstr>
      <vt:lpstr>[실습] SQL 작성</vt:lpstr>
      <vt:lpstr>사용자 관리</vt:lpstr>
      <vt:lpstr>사용자 생성</vt:lpstr>
      <vt:lpstr>권한 관리</vt:lpstr>
      <vt:lpstr>권한 관리 – 시스템 권한</vt:lpstr>
      <vt:lpstr>권한 관리 – 시스템 권한</vt:lpstr>
      <vt:lpstr>권한 관리 – 객체 권한</vt:lpstr>
      <vt:lpstr>객체 권한 부여와 취소</vt:lpstr>
      <vt:lpstr>롤관리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park jinkyung</cp:lastModifiedBy>
  <cp:revision>347</cp:revision>
  <cp:lastPrinted>2011-08-28T13:13:29Z</cp:lastPrinted>
  <dcterms:created xsi:type="dcterms:W3CDTF">2011-08-24T01:05:33Z</dcterms:created>
  <dcterms:modified xsi:type="dcterms:W3CDTF">2019-02-12T14:22:53Z</dcterms:modified>
</cp:coreProperties>
</file>